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60" r:id="rId1"/>
  </p:sldMasterIdLst>
  <p:sldIdLst>
    <p:sldId id="256" r:id="rId2"/>
    <p:sldId id="302" r:id="rId3"/>
    <p:sldId id="257" r:id="rId4"/>
    <p:sldId id="290" r:id="rId5"/>
    <p:sldId id="303" r:id="rId6"/>
    <p:sldId id="289" r:id="rId7"/>
    <p:sldId id="291" r:id="rId8"/>
    <p:sldId id="292" r:id="rId9"/>
    <p:sldId id="293" r:id="rId10"/>
    <p:sldId id="294" r:id="rId11"/>
    <p:sldId id="295" r:id="rId12"/>
    <p:sldId id="301" r:id="rId13"/>
    <p:sldId id="296" r:id="rId14"/>
    <p:sldId id="298" r:id="rId15"/>
    <p:sldId id="300" r:id="rId16"/>
    <p:sldId id="304" r:id="rId17"/>
    <p:sldId id="299" r:id="rId18"/>
    <p:sldId id="305" r:id="rId19"/>
    <p:sldId id="306" r:id="rId20"/>
    <p:sldId id="28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7D74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49" autoAdjust="0"/>
    <p:restoredTop sz="94624" autoAdjust="0"/>
  </p:normalViewPr>
  <p:slideViewPr>
    <p:cSldViewPr>
      <p:cViewPr varScale="1">
        <p:scale>
          <a:sx n="99" d="100"/>
          <a:sy n="99" d="100"/>
        </p:scale>
        <p:origin x="-25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5" name="14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Στρογγυλεμένο ορθογώνιο"/>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 Τίτλος"/>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l-GR" smtClean="0"/>
              <a:t>Kλικ για επεξεργασία του τίτλου</a:t>
            </a:r>
            <a:endParaRPr kumimoji="0" lang="en-US"/>
          </a:p>
        </p:txBody>
      </p:sp>
      <p:sp>
        <p:nvSpPr>
          <p:cNvPr id="20" name="19 - Υπότιτλος"/>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19" name="18 - Θέση ημερομηνίας"/>
          <p:cNvSpPr>
            <a:spLocks noGrp="1"/>
          </p:cNvSpPr>
          <p:nvPr>
            <p:ph type="dt" sz="half" idx="10"/>
          </p:nvPr>
        </p:nvSpPr>
        <p:spPr/>
        <p:txBody>
          <a:bodyPr/>
          <a:lstStyle>
            <a:extLst/>
          </a:lstStyle>
          <a:p>
            <a:fld id="{32B09773-27AB-4B80-A1CD-244360E7AC31}" type="datetimeFigureOut">
              <a:rPr lang="en-GB" smtClean="0"/>
              <a:pPr/>
              <a:t>18/12/2012</a:t>
            </a:fld>
            <a:endParaRPr lang="en-GB"/>
          </a:p>
        </p:txBody>
      </p:sp>
      <p:sp>
        <p:nvSpPr>
          <p:cNvPr id="8" name="7 - Θέση υποσέλιδου"/>
          <p:cNvSpPr>
            <a:spLocks noGrp="1"/>
          </p:cNvSpPr>
          <p:nvPr>
            <p:ph type="ftr" sz="quarter" idx="11"/>
          </p:nvPr>
        </p:nvSpPr>
        <p:spPr/>
        <p:txBody>
          <a:bodyPr/>
          <a:lstStyle>
            <a:extLst/>
          </a:lstStyle>
          <a:p>
            <a:endParaRPr lang="en-GB"/>
          </a:p>
        </p:txBody>
      </p:sp>
      <p:sp>
        <p:nvSpPr>
          <p:cNvPr id="11" name="10 - Θέση αριθμού διαφάνειας"/>
          <p:cNvSpPr>
            <a:spLocks noGrp="1"/>
          </p:cNvSpPr>
          <p:nvPr>
            <p:ph type="sldNum" sz="quarter" idx="12"/>
          </p:nvPr>
        </p:nvSpPr>
        <p:spPr/>
        <p:txBody>
          <a:bodyPr/>
          <a:lstStyle>
            <a:extLst/>
          </a:lstStyle>
          <a:p>
            <a:fld id="{7E51498C-3C7A-416A-86A1-841A21BF26E8}"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502920" y="4983480"/>
            <a:ext cx="8183880" cy="1051560"/>
          </a:xfrm>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502920" y="530352"/>
            <a:ext cx="8183880" cy="4187952"/>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32B09773-27AB-4B80-A1CD-244360E7AC31}" type="datetimeFigureOut">
              <a:rPr lang="en-GB" smtClean="0"/>
              <a:pPr/>
              <a:t>18/12/2012</a:t>
            </a:fld>
            <a:endParaRPr lang="en-GB"/>
          </a:p>
        </p:txBody>
      </p:sp>
      <p:sp>
        <p:nvSpPr>
          <p:cNvPr id="5" name="4 - Θέση υποσέλιδου"/>
          <p:cNvSpPr>
            <a:spLocks noGrp="1"/>
          </p:cNvSpPr>
          <p:nvPr>
            <p:ph type="ftr" sz="quarter" idx="11"/>
          </p:nvPr>
        </p:nvSpPr>
        <p:spPr/>
        <p:txBody>
          <a:bodyPr/>
          <a:lstStyle>
            <a:extLst/>
          </a:lstStyle>
          <a:p>
            <a:endParaRPr lang="en-GB"/>
          </a:p>
        </p:txBody>
      </p:sp>
      <p:sp>
        <p:nvSpPr>
          <p:cNvPr id="6" name="5 - Θέση αριθμού διαφάνειας"/>
          <p:cNvSpPr>
            <a:spLocks noGrp="1"/>
          </p:cNvSpPr>
          <p:nvPr>
            <p:ph type="sldNum" sz="quarter" idx="12"/>
          </p:nvPr>
        </p:nvSpPr>
        <p:spPr/>
        <p:txBody>
          <a:bodyPr/>
          <a:lstStyle>
            <a:extLst/>
          </a:lstStyle>
          <a:p>
            <a:fld id="{7E51498C-3C7A-416A-86A1-841A21BF26E8}"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533404"/>
            <a:ext cx="1981200" cy="5257799"/>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533400" y="533402"/>
            <a:ext cx="5943600" cy="525780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32B09773-27AB-4B80-A1CD-244360E7AC31}" type="datetimeFigureOut">
              <a:rPr lang="en-GB" smtClean="0"/>
              <a:pPr/>
              <a:t>18/12/2012</a:t>
            </a:fld>
            <a:endParaRPr lang="en-GB"/>
          </a:p>
        </p:txBody>
      </p:sp>
      <p:sp>
        <p:nvSpPr>
          <p:cNvPr id="5" name="4 - Θέση υποσέλιδου"/>
          <p:cNvSpPr>
            <a:spLocks noGrp="1"/>
          </p:cNvSpPr>
          <p:nvPr>
            <p:ph type="ftr" sz="quarter" idx="11"/>
          </p:nvPr>
        </p:nvSpPr>
        <p:spPr/>
        <p:txBody>
          <a:bodyPr/>
          <a:lstStyle>
            <a:extLst/>
          </a:lstStyle>
          <a:p>
            <a:endParaRPr lang="en-GB"/>
          </a:p>
        </p:txBody>
      </p:sp>
      <p:sp>
        <p:nvSpPr>
          <p:cNvPr id="6" name="5 - Θέση αριθμού διαφάνειας"/>
          <p:cNvSpPr>
            <a:spLocks noGrp="1"/>
          </p:cNvSpPr>
          <p:nvPr>
            <p:ph type="sldNum" sz="quarter" idx="12"/>
          </p:nvPr>
        </p:nvSpPr>
        <p:spPr/>
        <p:txBody>
          <a:bodyPr/>
          <a:lstStyle>
            <a:extLst/>
          </a:lstStyle>
          <a:p>
            <a:fld id="{7E51498C-3C7A-416A-86A1-841A21BF26E8}"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502920" y="4983480"/>
            <a:ext cx="8183880" cy="105156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502920" y="530352"/>
            <a:ext cx="8183880" cy="4187952"/>
          </a:xfrm>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32B09773-27AB-4B80-A1CD-244360E7AC31}" type="datetimeFigureOut">
              <a:rPr lang="en-GB" smtClean="0"/>
              <a:pPr/>
              <a:t>18/12/2012</a:t>
            </a:fld>
            <a:endParaRPr lang="en-GB"/>
          </a:p>
        </p:txBody>
      </p:sp>
      <p:sp>
        <p:nvSpPr>
          <p:cNvPr id="5" name="4 - Θέση υποσέλιδου"/>
          <p:cNvSpPr>
            <a:spLocks noGrp="1"/>
          </p:cNvSpPr>
          <p:nvPr>
            <p:ph type="ftr" sz="quarter" idx="11"/>
          </p:nvPr>
        </p:nvSpPr>
        <p:spPr/>
        <p:txBody>
          <a:bodyPr/>
          <a:lstStyle>
            <a:extLst/>
          </a:lstStyle>
          <a:p>
            <a:endParaRPr lang="en-GB"/>
          </a:p>
        </p:txBody>
      </p:sp>
      <p:sp>
        <p:nvSpPr>
          <p:cNvPr id="6" name="5 - Θέση αριθμού διαφάνειας"/>
          <p:cNvSpPr>
            <a:spLocks noGrp="1"/>
          </p:cNvSpPr>
          <p:nvPr>
            <p:ph type="sldNum" sz="quarter" idx="12"/>
          </p:nvPr>
        </p:nvSpPr>
        <p:spPr/>
        <p:txBody>
          <a:bodyPr/>
          <a:lstStyle>
            <a:extLst/>
          </a:lstStyle>
          <a:p>
            <a:fld id="{7E51498C-3C7A-416A-86A1-841A21BF26E8}"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14" name="13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Στρογγυλεμένο ορθογώνιο"/>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32B09773-27AB-4B80-A1CD-244360E7AC31}" type="datetimeFigureOut">
              <a:rPr lang="en-GB" smtClean="0"/>
              <a:pPr/>
              <a:t>18/12/2012</a:t>
            </a:fld>
            <a:endParaRPr lang="en-GB"/>
          </a:p>
        </p:txBody>
      </p:sp>
      <p:sp>
        <p:nvSpPr>
          <p:cNvPr id="5" name="4 - Θέση υποσέλιδου"/>
          <p:cNvSpPr>
            <a:spLocks noGrp="1"/>
          </p:cNvSpPr>
          <p:nvPr>
            <p:ph type="ftr" sz="quarter" idx="11"/>
          </p:nvPr>
        </p:nvSpPr>
        <p:spPr/>
        <p:txBody>
          <a:bodyPr/>
          <a:lstStyle>
            <a:extLst/>
          </a:lstStyle>
          <a:p>
            <a:endParaRPr lang="en-GB"/>
          </a:p>
        </p:txBody>
      </p:sp>
      <p:sp>
        <p:nvSpPr>
          <p:cNvPr id="6" name="5 - Θέση αριθμού διαφάνειας"/>
          <p:cNvSpPr>
            <a:spLocks noGrp="1"/>
          </p:cNvSpPr>
          <p:nvPr>
            <p:ph type="sldNum" sz="quarter" idx="12"/>
          </p:nvPr>
        </p:nvSpPr>
        <p:spPr/>
        <p:txBody>
          <a:bodyPr/>
          <a:lstStyle>
            <a:extLst/>
          </a:lstStyle>
          <a:p>
            <a:fld id="{7E51498C-3C7A-416A-86A1-841A21BF26E8}"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32B09773-27AB-4B80-A1CD-244360E7AC31}" type="datetimeFigureOut">
              <a:rPr lang="en-GB" smtClean="0"/>
              <a:pPr/>
              <a:t>18/12/2012</a:t>
            </a:fld>
            <a:endParaRPr lang="en-GB"/>
          </a:p>
        </p:txBody>
      </p:sp>
      <p:sp>
        <p:nvSpPr>
          <p:cNvPr id="6" name="5 - Θέση υποσέλιδου"/>
          <p:cNvSpPr>
            <a:spLocks noGrp="1"/>
          </p:cNvSpPr>
          <p:nvPr>
            <p:ph type="ftr" sz="quarter" idx="11"/>
          </p:nvPr>
        </p:nvSpPr>
        <p:spPr/>
        <p:txBody>
          <a:bodyPr/>
          <a:lstStyle>
            <a:extLst/>
          </a:lstStyle>
          <a:p>
            <a:endParaRPr lang="en-GB"/>
          </a:p>
        </p:txBody>
      </p:sp>
      <p:sp>
        <p:nvSpPr>
          <p:cNvPr id="7" name="6 - Θέση αριθμού διαφάνειας"/>
          <p:cNvSpPr>
            <a:spLocks noGrp="1"/>
          </p:cNvSpPr>
          <p:nvPr>
            <p:ph type="sldNum" sz="quarter" idx="12"/>
          </p:nvPr>
        </p:nvSpPr>
        <p:spPr/>
        <p:txBody>
          <a:bodyPr/>
          <a:lstStyle>
            <a:extLst/>
          </a:lstStyle>
          <a:p>
            <a:fld id="{7E51498C-3C7A-416A-86A1-841A21BF26E8}"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02920" y="4983480"/>
            <a:ext cx="8183880" cy="1051560"/>
          </a:xfrm>
        </p:spPr>
        <p:txBody>
          <a:bodyPr anchor="b"/>
          <a:lstStyle>
            <a:lvl1pPr>
              <a:defRPr b="1"/>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32B09773-27AB-4B80-A1CD-244360E7AC31}" type="datetimeFigureOut">
              <a:rPr lang="en-GB" smtClean="0"/>
              <a:pPr/>
              <a:t>18/12/2012</a:t>
            </a:fld>
            <a:endParaRPr lang="en-GB"/>
          </a:p>
        </p:txBody>
      </p:sp>
      <p:sp>
        <p:nvSpPr>
          <p:cNvPr id="8" name="7 - Θέση υποσέλιδου"/>
          <p:cNvSpPr>
            <a:spLocks noGrp="1"/>
          </p:cNvSpPr>
          <p:nvPr>
            <p:ph type="ftr" sz="quarter" idx="11"/>
          </p:nvPr>
        </p:nvSpPr>
        <p:spPr/>
        <p:txBody>
          <a:bodyPr/>
          <a:lstStyle>
            <a:extLst/>
          </a:lstStyle>
          <a:p>
            <a:endParaRPr lang="en-GB"/>
          </a:p>
        </p:txBody>
      </p:sp>
      <p:sp>
        <p:nvSpPr>
          <p:cNvPr id="9" name="8 - Θέση αριθμού διαφάνειας"/>
          <p:cNvSpPr>
            <a:spLocks noGrp="1"/>
          </p:cNvSpPr>
          <p:nvPr>
            <p:ph type="sldNum" sz="quarter" idx="12"/>
          </p:nvPr>
        </p:nvSpPr>
        <p:spPr/>
        <p:txBody>
          <a:bodyPr/>
          <a:lstStyle>
            <a:extLst/>
          </a:lstStyle>
          <a:p>
            <a:fld id="{7E51498C-3C7A-416A-86A1-841A21BF26E8}"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32B09773-27AB-4B80-A1CD-244360E7AC31}" type="datetimeFigureOut">
              <a:rPr lang="en-GB" smtClean="0"/>
              <a:pPr/>
              <a:t>18/12/2012</a:t>
            </a:fld>
            <a:endParaRPr lang="en-GB"/>
          </a:p>
        </p:txBody>
      </p:sp>
      <p:sp>
        <p:nvSpPr>
          <p:cNvPr id="4" name="3 - Θέση υποσέλιδου"/>
          <p:cNvSpPr>
            <a:spLocks noGrp="1"/>
          </p:cNvSpPr>
          <p:nvPr>
            <p:ph type="ftr" sz="quarter" idx="11"/>
          </p:nvPr>
        </p:nvSpPr>
        <p:spPr/>
        <p:txBody>
          <a:bodyPr/>
          <a:lstStyle>
            <a:extLst/>
          </a:lstStyle>
          <a:p>
            <a:endParaRPr lang="en-GB"/>
          </a:p>
        </p:txBody>
      </p:sp>
      <p:sp>
        <p:nvSpPr>
          <p:cNvPr id="5" name="4 - Θέση αριθμού διαφάνειας"/>
          <p:cNvSpPr>
            <a:spLocks noGrp="1"/>
          </p:cNvSpPr>
          <p:nvPr>
            <p:ph type="sldNum" sz="quarter" idx="12"/>
          </p:nvPr>
        </p:nvSpPr>
        <p:spPr/>
        <p:txBody>
          <a:bodyPr/>
          <a:lstStyle>
            <a:extLst/>
          </a:lstStyle>
          <a:p>
            <a:fld id="{7E51498C-3C7A-416A-86A1-841A21BF26E8}"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extLst/>
          </a:lstStyle>
          <a:p>
            <a:fld id="{32B09773-27AB-4B80-A1CD-244360E7AC31}" type="datetimeFigureOut">
              <a:rPr lang="en-GB" smtClean="0"/>
              <a:pPr/>
              <a:t>18/12/2012</a:t>
            </a:fld>
            <a:endParaRPr lang="en-GB"/>
          </a:p>
        </p:txBody>
      </p:sp>
      <p:sp>
        <p:nvSpPr>
          <p:cNvPr id="3" name="2 - Θέση υποσέλιδου"/>
          <p:cNvSpPr>
            <a:spLocks noGrp="1"/>
          </p:cNvSpPr>
          <p:nvPr>
            <p:ph type="ftr" sz="quarter" idx="11"/>
          </p:nvPr>
        </p:nvSpPr>
        <p:spPr/>
        <p:txBody>
          <a:bodyPr/>
          <a:lstStyle>
            <a:extLst/>
          </a:lstStyle>
          <a:p>
            <a:endParaRPr lang="en-GB"/>
          </a:p>
        </p:txBody>
      </p:sp>
      <p:sp>
        <p:nvSpPr>
          <p:cNvPr id="4" name="3 - Θέση αριθμού διαφάνειας"/>
          <p:cNvSpPr>
            <a:spLocks noGrp="1"/>
          </p:cNvSpPr>
          <p:nvPr>
            <p:ph type="sldNum" sz="quarter" idx="12"/>
          </p:nvPr>
        </p:nvSpPr>
        <p:spPr/>
        <p:txBody>
          <a:bodyPr/>
          <a:lstStyle>
            <a:extLst/>
          </a:lstStyle>
          <a:p>
            <a:fld id="{7E51498C-3C7A-416A-86A1-841A21BF26E8}"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32B09773-27AB-4B80-A1CD-244360E7AC31}" type="datetimeFigureOut">
              <a:rPr lang="en-GB" smtClean="0"/>
              <a:pPr/>
              <a:t>18/12/2012</a:t>
            </a:fld>
            <a:endParaRPr lang="en-GB"/>
          </a:p>
        </p:txBody>
      </p:sp>
      <p:sp>
        <p:nvSpPr>
          <p:cNvPr id="6" name="5 - Θέση υποσέλιδου"/>
          <p:cNvSpPr>
            <a:spLocks noGrp="1"/>
          </p:cNvSpPr>
          <p:nvPr>
            <p:ph type="ftr" sz="quarter" idx="11"/>
          </p:nvPr>
        </p:nvSpPr>
        <p:spPr/>
        <p:txBody>
          <a:bodyPr/>
          <a:lstStyle>
            <a:extLst/>
          </a:lstStyle>
          <a:p>
            <a:endParaRPr lang="en-GB"/>
          </a:p>
        </p:txBody>
      </p:sp>
      <p:sp>
        <p:nvSpPr>
          <p:cNvPr id="7" name="6 - Θέση αριθμού διαφάνειας"/>
          <p:cNvSpPr>
            <a:spLocks noGrp="1"/>
          </p:cNvSpPr>
          <p:nvPr>
            <p:ph type="sldNum" sz="quarter" idx="12"/>
          </p:nvPr>
        </p:nvSpPr>
        <p:spPr/>
        <p:txBody>
          <a:bodyPr/>
          <a:lstStyle>
            <a:extLst/>
          </a:lstStyle>
          <a:p>
            <a:fld id="{7E51498C-3C7A-416A-86A1-841A21BF26E8}"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5" name="14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Στρογγύλεμα μίας γωνίας ορθογωνίου"/>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32B09773-27AB-4B80-A1CD-244360E7AC31}" type="datetimeFigureOut">
              <a:rPr lang="en-GB" smtClean="0"/>
              <a:pPr/>
              <a:t>18/12/2012</a:t>
            </a:fld>
            <a:endParaRPr lang="en-GB"/>
          </a:p>
        </p:txBody>
      </p:sp>
      <p:sp>
        <p:nvSpPr>
          <p:cNvPr id="6" name="5 - Θέση υποσέλιδου"/>
          <p:cNvSpPr>
            <a:spLocks noGrp="1"/>
          </p:cNvSpPr>
          <p:nvPr>
            <p:ph type="ftr" sz="quarter" idx="11"/>
          </p:nvPr>
        </p:nvSpPr>
        <p:spPr/>
        <p:txBody>
          <a:bodyPr/>
          <a:lstStyle>
            <a:extLst/>
          </a:lstStyle>
          <a:p>
            <a:endParaRPr lang="en-GB"/>
          </a:p>
        </p:txBody>
      </p:sp>
      <p:sp>
        <p:nvSpPr>
          <p:cNvPr id="7" name="6 - Θέση αριθμού διαφάνειας"/>
          <p:cNvSpPr>
            <a:spLocks noGrp="1"/>
          </p:cNvSpPr>
          <p:nvPr>
            <p:ph type="sldNum" sz="quarter" idx="12"/>
          </p:nvPr>
        </p:nvSpPr>
        <p:spPr/>
        <p:txBody>
          <a:bodyPr/>
          <a:lstStyle>
            <a:extLst/>
          </a:lstStyle>
          <a:p>
            <a:fld id="{7E51498C-3C7A-416A-86A1-841A21BF26E8}" type="slidenum">
              <a:rPr lang="en-GB" smtClean="0"/>
              <a:pPr/>
              <a:t>‹#›</a:t>
            </a:fld>
            <a:endParaRPr lang="en-GB"/>
          </a:p>
        </p:txBody>
      </p:sp>
      <p:sp>
        <p:nvSpPr>
          <p:cNvPr id="3" name="2 - Θέση εικόνας"/>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6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Στρογγυλεμένο ορθογώνιο"/>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12 - Θέση τίτλου"/>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l-GR" smtClean="0"/>
              <a:t>Kλικ για επεξεργασία του τίτλου</a:t>
            </a:r>
            <a:endParaRPr kumimoji="0" lang="en-US"/>
          </a:p>
        </p:txBody>
      </p:sp>
      <p:sp>
        <p:nvSpPr>
          <p:cNvPr id="4" name="3 - Θέση κειμένου"/>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5" name="24 - Θέση ημερομηνίας"/>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2B09773-27AB-4B80-A1CD-244360E7AC31}" type="datetimeFigureOut">
              <a:rPr lang="en-GB" smtClean="0"/>
              <a:pPr/>
              <a:t>18/12/2012</a:t>
            </a:fld>
            <a:endParaRPr lang="en-GB"/>
          </a:p>
        </p:txBody>
      </p:sp>
      <p:sp>
        <p:nvSpPr>
          <p:cNvPr id="18" name="17 - Θέση υποσέλιδου"/>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GB"/>
          </a:p>
        </p:txBody>
      </p:sp>
      <p:sp>
        <p:nvSpPr>
          <p:cNvPr id="5" name="4 - Θέση αριθμού διαφάνειας"/>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E51498C-3C7A-416A-86A1-841A21BF26E8}"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4261" r:id="rId1"/>
    <p:sldLayoutId id="2147484262" r:id="rId2"/>
    <p:sldLayoutId id="2147484263" r:id="rId3"/>
    <p:sldLayoutId id="2147484264" r:id="rId4"/>
    <p:sldLayoutId id="2147484265" r:id="rId5"/>
    <p:sldLayoutId id="2147484266" r:id="rId6"/>
    <p:sldLayoutId id="2147484267" r:id="rId7"/>
    <p:sldLayoutId id="2147484268" r:id="rId8"/>
    <p:sldLayoutId id="2147484269" r:id="rId9"/>
    <p:sldLayoutId id="2147484270" r:id="rId10"/>
    <p:sldLayoutId id="21474842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39552" y="548680"/>
            <a:ext cx="8044408" cy="3168352"/>
          </a:xfrm>
          <a:ln>
            <a:noFill/>
          </a:ln>
        </p:spPr>
        <p:txBody>
          <a:bodyPr numCol="1">
            <a:normAutofit fontScale="90000"/>
          </a:bodyPr>
          <a:lstStyle/>
          <a:p>
            <a:pPr algn="ctr"/>
            <a:r>
              <a:rPr lang="el-GR" sz="2000" dirty="0" smtClean="0">
                <a:solidFill>
                  <a:schemeClr val="tx1"/>
                </a:solidFill>
                <a:effectLst/>
                <a:latin typeface="Times New Roman" pitchFamily="18" charset="0"/>
                <a:cs typeface="Times New Roman" pitchFamily="18" charset="0"/>
              </a:rPr>
              <a:t>ΑΛΕΞΑΝΔΡΕΙΟ ΤΕΧΝΟΛΟΓΙΚΟ ΕΚΠΑΙΔΕΥΤΚΟ ΙΔΡΥΜΑ ΘΕΣΣΑΛΟΝΙΚΗΣ</a:t>
            </a:r>
            <a:br>
              <a:rPr lang="el-GR" sz="2000" dirty="0" smtClean="0">
                <a:solidFill>
                  <a:schemeClr val="tx1"/>
                </a:solidFill>
                <a:effectLst/>
                <a:latin typeface="Times New Roman" pitchFamily="18" charset="0"/>
                <a:cs typeface="Times New Roman" pitchFamily="18" charset="0"/>
              </a:rPr>
            </a:br>
            <a:r>
              <a:rPr lang="el-GR" sz="2000" dirty="0" smtClean="0">
                <a:solidFill>
                  <a:srgbClr val="333333"/>
                </a:solidFill>
                <a:effectLst/>
                <a:latin typeface="Times New Roman" pitchFamily="18" charset="0"/>
                <a:cs typeface="Times New Roman" pitchFamily="18" charset="0"/>
              </a:rPr>
              <a:t/>
            </a:r>
            <a:br>
              <a:rPr lang="el-GR" sz="2000" dirty="0" smtClean="0">
                <a:solidFill>
                  <a:srgbClr val="333333"/>
                </a:solidFill>
                <a:effectLst/>
                <a:latin typeface="Times New Roman" pitchFamily="18" charset="0"/>
                <a:cs typeface="Times New Roman" pitchFamily="18" charset="0"/>
              </a:rPr>
            </a:br>
            <a:r>
              <a:rPr lang="el-GR" sz="2000" dirty="0" smtClean="0">
                <a:solidFill>
                  <a:schemeClr val="tx1"/>
                </a:solidFill>
                <a:effectLst/>
                <a:latin typeface="Times New Roman" pitchFamily="18" charset="0"/>
                <a:ea typeface="Calibri" pitchFamily="34" charset="0"/>
                <a:cs typeface="Times New Roman" pitchFamily="18" charset="0"/>
              </a:rPr>
              <a:t> «ΠΤΥΧΙΑΚΗ ΕΡΓΑΣΙΑ»</a:t>
            </a:r>
            <a:r>
              <a:rPr lang="en-US" sz="2000" dirty="0" smtClean="0">
                <a:solidFill>
                  <a:schemeClr val="tx1"/>
                </a:solidFill>
                <a:effectLst/>
                <a:latin typeface="Times New Roman" pitchFamily="18" charset="0"/>
                <a:ea typeface="Calibri" pitchFamily="34" charset="0"/>
                <a:cs typeface="Times New Roman" pitchFamily="18" charset="0"/>
              </a:rPr>
              <a:t/>
            </a:r>
            <a:br>
              <a:rPr lang="en-US" sz="2000" dirty="0" smtClean="0">
                <a:solidFill>
                  <a:schemeClr val="tx1"/>
                </a:solidFill>
                <a:effectLst/>
                <a:latin typeface="Times New Roman" pitchFamily="18" charset="0"/>
                <a:ea typeface="Calibri" pitchFamily="34" charset="0"/>
                <a:cs typeface="Times New Roman" pitchFamily="18" charset="0"/>
              </a:rPr>
            </a:br>
            <a:r>
              <a:rPr lang="en-US" sz="2000" dirty="0" smtClean="0">
                <a:solidFill>
                  <a:schemeClr val="tx1"/>
                </a:solidFill>
                <a:effectLst/>
                <a:latin typeface="Times New Roman" pitchFamily="18" charset="0"/>
                <a:ea typeface="Calibri" pitchFamily="34" charset="0"/>
                <a:cs typeface="Times New Roman" pitchFamily="18" charset="0"/>
              </a:rPr>
              <a:t/>
            </a:r>
            <a:br>
              <a:rPr lang="en-US" sz="2000" dirty="0" smtClean="0">
                <a:solidFill>
                  <a:schemeClr val="tx1"/>
                </a:solidFill>
                <a:effectLst/>
                <a:latin typeface="Times New Roman" pitchFamily="18" charset="0"/>
                <a:ea typeface="Calibri" pitchFamily="34" charset="0"/>
                <a:cs typeface="Times New Roman" pitchFamily="18" charset="0"/>
              </a:rPr>
            </a:br>
            <a:r>
              <a:rPr lang="el-GR" sz="2200" dirty="0" smtClean="0">
                <a:solidFill>
                  <a:schemeClr val="tx1"/>
                </a:solidFill>
                <a:effectLst/>
                <a:latin typeface="Times New Roman" pitchFamily="18" charset="0"/>
                <a:cs typeface="Times New Roman" pitchFamily="18" charset="0"/>
              </a:rPr>
              <a:t>ΘΕΜΑ</a:t>
            </a:r>
            <a:r>
              <a:rPr lang="el-GR" sz="2200" i="1" dirty="0" smtClean="0">
                <a:solidFill>
                  <a:schemeClr val="tx1"/>
                </a:solidFill>
                <a:effectLst/>
                <a:latin typeface="Times New Roman" pitchFamily="18" charset="0"/>
                <a:cs typeface="Times New Roman" pitchFamily="18" charset="0"/>
              </a:rPr>
              <a:t>: Διερεύνηση των απόψεων των καταναλωτών αναφορικά με τη γνώση, τις τάσεις, τις προθέσεις τους για διαμονή σε ένα πράσινο ξενοδοχείο. Επίσης, τη συμμετοχή τους σε μποϊκοτάζ και διαλογικές ενέργειες εναντίον ξενοδοχειακών αλυσίδων που έχουν καταγγελθεί για ανήθικες επιχειρηματικές πρακτικές.</a:t>
            </a:r>
            <a:r>
              <a:rPr lang="el-GR" sz="2200" b="0" dirty="0" smtClean="0">
                <a:solidFill>
                  <a:schemeClr val="tx1"/>
                </a:solidFill>
                <a:effectLst/>
                <a:latin typeface="Times New Roman" pitchFamily="18" charset="0"/>
                <a:cs typeface="Times New Roman" pitchFamily="18" charset="0"/>
              </a:rPr>
              <a:t/>
            </a:r>
            <a:br>
              <a:rPr lang="el-GR" sz="2200" b="0" dirty="0" smtClean="0">
                <a:solidFill>
                  <a:schemeClr val="tx1"/>
                </a:solidFill>
                <a:effectLst/>
                <a:latin typeface="Times New Roman" pitchFamily="18" charset="0"/>
                <a:cs typeface="Times New Roman" pitchFamily="18" charset="0"/>
              </a:rPr>
            </a:br>
            <a:endParaRPr lang="en-GB" sz="2200" b="0" dirty="0">
              <a:solidFill>
                <a:schemeClr val="tx1"/>
              </a:solidFill>
              <a:effectLst/>
              <a:latin typeface="Times New Roman" pitchFamily="18" charset="0"/>
              <a:cs typeface="Times New Roman" pitchFamily="18" charset="0"/>
            </a:endParaRPr>
          </a:p>
        </p:txBody>
      </p:sp>
      <p:sp>
        <p:nvSpPr>
          <p:cNvPr id="3" name="2 - Υπότιτλος"/>
          <p:cNvSpPr>
            <a:spLocks noGrp="1"/>
          </p:cNvSpPr>
          <p:nvPr>
            <p:ph type="subTitle" idx="1"/>
          </p:nvPr>
        </p:nvSpPr>
        <p:spPr>
          <a:xfrm>
            <a:off x="2627784" y="3645024"/>
            <a:ext cx="6172200" cy="1371600"/>
          </a:xfrm>
        </p:spPr>
        <p:txBody>
          <a:bodyPr>
            <a:normAutofit fontScale="92500" lnSpcReduction="10000"/>
          </a:bodyPr>
          <a:lstStyle/>
          <a:p>
            <a:pPr algn="r"/>
            <a:endParaRPr lang="el-GR" dirty="0" smtClean="0">
              <a:solidFill>
                <a:schemeClr val="tx1">
                  <a:lumMod val="95000"/>
                  <a:lumOff val="5000"/>
                </a:schemeClr>
              </a:solidFill>
            </a:endParaRPr>
          </a:p>
          <a:p>
            <a:pPr marL="0" lvl="0" fontAlgn="base">
              <a:spcBef>
                <a:spcPct val="0"/>
              </a:spcBef>
              <a:spcAft>
                <a:spcPct val="0"/>
              </a:spcAft>
              <a:buClrTx/>
              <a:buSzTx/>
            </a:pPr>
            <a:r>
              <a:rPr lang="el-GR" b="1" dirty="0" smtClean="0">
                <a:solidFill>
                  <a:schemeClr val="tx1"/>
                </a:solidFill>
                <a:latin typeface="Times New Roman" pitchFamily="18" charset="0"/>
                <a:ea typeface="Times New Roman" pitchFamily="18" charset="0"/>
                <a:cs typeface="Times New Roman" pitchFamily="18" charset="0"/>
              </a:rPr>
              <a:t>Επιβλέπουσα Καθηγήτρια</a:t>
            </a:r>
            <a:r>
              <a:rPr lang="el-GR" dirty="0" smtClean="0">
                <a:solidFill>
                  <a:schemeClr val="tx1"/>
                </a:solidFill>
                <a:latin typeface="Times New Roman" pitchFamily="18" charset="0"/>
                <a:ea typeface="Times New Roman" pitchFamily="18" charset="0"/>
                <a:cs typeface="Times New Roman" pitchFamily="18" charset="0"/>
              </a:rPr>
              <a:t>:  ΤΗΛΙΚΙΔΟΥ ΕΙΡΗΝΗ</a:t>
            </a:r>
            <a:endParaRPr lang="el-GR" dirty="0" smtClean="0">
              <a:solidFill>
                <a:schemeClr val="tx1"/>
              </a:solidFill>
              <a:latin typeface="Times New Roman" pitchFamily="18" charset="0"/>
              <a:cs typeface="Times New Roman" pitchFamily="18" charset="0"/>
            </a:endParaRPr>
          </a:p>
          <a:p>
            <a:pPr marL="0" lvl="0" eaLnBrk="0" fontAlgn="base" hangingPunct="0">
              <a:spcBef>
                <a:spcPct val="0"/>
              </a:spcBef>
              <a:spcAft>
                <a:spcPct val="0"/>
              </a:spcAft>
              <a:buClrTx/>
              <a:buSzTx/>
            </a:pPr>
            <a:r>
              <a:rPr lang="el-GR" b="1" dirty="0" smtClean="0">
                <a:solidFill>
                  <a:schemeClr val="tx1"/>
                </a:solidFill>
                <a:latin typeface="Times New Roman" pitchFamily="18" charset="0"/>
                <a:ea typeface="Times New Roman" pitchFamily="18" charset="0"/>
                <a:cs typeface="Times New Roman" pitchFamily="18" charset="0"/>
              </a:rPr>
              <a:t>                                                                            </a:t>
            </a:r>
            <a:r>
              <a:rPr lang="en-US" b="1" dirty="0" smtClean="0">
                <a:solidFill>
                  <a:schemeClr val="tx1"/>
                </a:solidFill>
                <a:latin typeface="Times New Roman" pitchFamily="18" charset="0"/>
                <a:ea typeface="Times New Roman" pitchFamily="18" charset="0"/>
                <a:cs typeface="Times New Roman" pitchFamily="18" charset="0"/>
              </a:rPr>
              <a:t>                   </a:t>
            </a:r>
            <a:r>
              <a:rPr lang="el-GR" b="1" dirty="0" smtClean="0">
                <a:solidFill>
                  <a:schemeClr val="tx1"/>
                </a:solidFill>
                <a:latin typeface="Times New Roman" pitchFamily="18" charset="0"/>
                <a:ea typeface="Times New Roman" pitchFamily="18" charset="0"/>
                <a:cs typeface="Times New Roman" pitchFamily="18" charset="0"/>
              </a:rPr>
              <a:t>      </a:t>
            </a:r>
            <a:r>
              <a:rPr lang="en-US" b="1" dirty="0" smtClean="0">
                <a:solidFill>
                  <a:schemeClr val="tx1"/>
                </a:solidFill>
                <a:latin typeface="Times New Roman" pitchFamily="18" charset="0"/>
                <a:ea typeface="Times New Roman" pitchFamily="18" charset="0"/>
                <a:cs typeface="Times New Roman" pitchFamily="18" charset="0"/>
              </a:rPr>
              <a:t> </a:t>
            </a:r>
            <a:r>
              <a:rPr lang="el-GR" b="1" dirty="0" smtClean="0">
                <a:solidFill>
                  <a:schemeClr val="tx1"/>
                </a:solidFill>
                <a:latin typeface="Times New Roman" pitchFamily="18" charset="0"/>
                <a:ea typeface="Times New Roman" pitchFamily="18" charset="0"/>
                <a:cs typeface="Times New Roman" pitchFamily="18" charset="0"/>
              </a:rPr>
              <a:t>Σπουδαστές</a:t>
            </a:r>
            <a:r>
              <a:rPr lang="el-GR" dirty="0" smtClean="0">
                <a:solidFill>
                  <a:schemeClr val="tx1"/>
                </a:solidFill>
                <a:latin typeface="Times New Roman" pitchFamily="18" charset="0"/>
                <a:ea typeface="Times New Roman" pitchFamily="18" charset="0"/>
                <a:cs typeface="Times New Roman" pitchFamily="18" charset="0"/>
              </a:rPr>
              <a:t>: </a:t>
            </a:r>
            <a:r>
              <a:rPr lang="en-US" dirty="0" smtClean="0">
                <a:solidFill>
                  <a:schemeClr val="tx1"/>
                </a:solidFill>
                <a:latin typeface="Times New Roman" pitchFamily="18" charset="0"/>
                <a:ea typeface="Times New Roman" pitchFamily="18" charset="0"/>
                <a:cs typeface="Times New Roman" pitchFamily="18" charset="0"/>
              </a:rPr>
              <a:t>  </a:t>
            </a:r>
            <a:r>
              <a:rPr lang="el-GR" dirty="0" smtClean="0">
                <a:solidFill>
                  <a:schemeClr val="tx1"/>
                </a:solidFill>
                <a:latin typeface="Times New Roman" pitchFamily="18" charset="0"/>
                <a:ea typeface="Times New Roman" pitchFamily="18" charset="0"/>
                <a:cs typeface="Times New Roman" pitchFamily="18" charset="0"/>
              </a:rPr>
              <a:t> </a:t>
            </a:r>
            <a:r>
              <a:rPr lang="el-GR" dirty="0" smtClean="0">
                <a:solidFill>
                  <a:schemeClr val="tx1">
                    <a:lumMod val="95000"/>
                    <a:lumOff val="5000"/>
                  </a:schemeClr>
                </a:solidFill>
                <a:latin typeface="Times New Roman" pitchFamily="18" charset="0"/>
                <a:cs typeface="Times New Roman" pitchFamily="18" charset="0"/>
              </a:rPr>
              <a:t>ΔΟΣΗΣ ΒΑΣΙΛΕΙΟΣ</a:t>
            </a:r>
          </a:p>
          <a:p>
            <a:pPr marL="0" lvl="0" eaLnBrk="0" fontAlgn="base" hangingPunct="0">
              <a:spcBef>
                <a:spcPct val="0"/>
              </a:spcBef>
              <a:spcAft>
                <a:spcPct val="0"/>
              </a:spcAft>
              <a:buClrTx/>
              <a:buSzTx/>
            </a:pPr>
            <a:r>
              <a:rPr lang="el-GR" dirty="0" smtClean="0">
                <a:solidFill>
                  <a:schemeClr val="tx1">
                    <a:lumMod val="95000"/>
                    <a:lumOff val="5000"/>
                  </a:schemeClr>
                </a:solidFill>
                <a:latin typeface="Times New Roman" pitchFamily="18" charset="0"/>
                <a:cs typeface="Times New Roman" pitchFamily="18" charset="0"/>
              </a:rPr>
              <a:t>ΠΑΥΛΙΔΗΣ ΠΕΤΡΟΣ</a:t>
            </a:r>
            <a:endParaRPr lang="en-GB" dirty="0">
              <a:solidFill>
                <a:schemeClr val="tx1">
                  <a:lumMod val="95000"/>
                  <a:lumOff val="5000"/>
                </a:schemeClr>
              </a:solidFill>
              <a:latin typeface="Times New Roman" pitchFamily="18" charset="0"/>
              <a:cs typeface="Times New Roman" pitchFamily="18" charset="0"/>
            </a:endParaRPr>
          </a:p>
        </p:txBody>
      </p:sp>
      <p:sp>
        <p:nvSpPr>
          <p:cNvPr id="7" name="6 - Ορθογώνιο"/>
          <p:cNvSpPr/>
          <p:nvPr/>
        </p:nvSpPr>
        <p:spPr>
          <a:xfrm>
            <a:off x="2843808" y="5661248"/>
            <a:ext cx="3779912" cy="313932"/>
          </a:xfrm>
          <a:prstGeom prst="rect">
            <a:avLst/>
          </a:prstGeom>
        </p:spPr>
        <p:txBody>
          <a:bodyPr wrap="square">
            <a:spAutoFit/>
          </a:bodyPr>
          <a:lstStyle/>
          <a:p>
            <a:pPr algn="ctr">
              <a:lnSpc>
                <a:spcPct val="80000"/>
              </a:lnSpc>
              <a:defRPr/>
            </a:pPr>
            <a:r>
              <a:rPr lang="el-GR" b="1" dirty="0" smtClean="0">
                <a:solidFill>
                  <a:srgbClr val="333333"/>
                </a:solidFill>
                <a:latin typeface="Times New Roman" pitchFamily="18" charset="0"/>
                <a:cs typeface="Times New Roman" pitchFamily="18" charset="0"/>
              </a:rPr>
              <a:t>ΔΕΚΕΜΒΡΙΟΣ 2012</a:t>
            </a:r>
          </a:p>
        </p:txBody>
      </p:sp>
      <p:pic>
        <p:nvPicPr>
          <p:cNvPr id="1026" name="Picture 2" descr="C:\Users\Vasilis\Desktop\green_hotels.jpg"/>
          <p:cNvPicPr>
            <a:picLocks noChangeAspect="1" noChangeArrowheads="1"/>
          </p:cNvPicPr>
          <p:nvPr/>
        </p:nvPicPr>
        <p:blipFill>
          <a:blip r:embed="rId2" cstate="print"/>
          <a:srcRect/>
          <a:stretch>
            <a:fillRect/>
          </a:stretch>
        </p:blipFill>
        <p:spPr bwMode="auto">
          <a:xfrm>
            <a:off x="395536" y="3573016"/>
            <a:ext cx="3192217" cy="237626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8183880" cy="1051560"/>
          </a:xfrm>
        </p:spPr>
        <p:txBody>
          <a:bodyPr/>
          <a:lstStyle/>
          <a:p>
            <a:pPr algn="ctr"/>
            <a:r>
              <a:rPr lang="el-GR" dirty="0" smtClean="0">
                <a:solidFill>
                  <a:srgbClr val="92D050"/>
                </a:solidFill>
                <a:effectLst>
                  <a:outerShdw blurRad="38100" dist="38100" dir="2700000" algn="tl">
                    <a:srgbClr val="000000">
                      <a:alpha val="43137"/>
                    </a:srgbClr>
                  </a:outerShdw>
                </a:effectLst>
              </a:rPr>
              <a:t>ΠΡΩΤΟΓΕΝΗ ΣΤΟΙΧΕΙΑ</a:t>
            </a:r>
            <a:endParaRPr lang="en-GB" dirty="0">
              <a:solidFill>
                <a:srgbClr val="92D050"/>
              </a:solidFill>
            </a:endParaRPr>
          </a:p>
        </p:txBody>
      </p:sp>
      <p:sp>
        <p:nvSpPr>
          <p:cNvPr id="3" name="2 - Θέση περιεχομένου"/>
          <p:cNvSpPr>
            <a:spLocks noGrp="1"/>
          </p:cNvSpPr>
          <p:nvPr>
            <p:ph idx="1"/>
          </p:nvPr>
        </p:nvSpPr>
        <p:spPr>
          <a:xfrm>
            <a:off x="323528" y="1385392"/>
            <a:ext cx="8280920" cy="4419872"/>
          </a:xfrm>
        </p:spPr>
        <p:txBody>
          <a:bodyPr numCol="2">
            <a:normAutofit/>
          </a:bodyPr>
          <a:lstStyle/>
          <a:p>
            <a:pPr lvl="0">
              <a:buClr>
                <a:srgbClr val="67D749"/>
              </a:buClr>
              <a:buNone/>
            </a:pPr>
            <a:endParaRPr lang="el-GR" sz="1400" dirty="0" smtClean="0">
              <a:latin typeface="Times New Roman" pitchFamily="18" charset="0"/>
              <a:cs typeface="Times New Roman" pitchFamily="18" charset="0"/>
            </a:endParaRPr>
          </a:p>
          <a:p>
            <a:pPr lvl="0">
              <a:buClr>
                <a:srgbClr val="67D749"/>
              </a:buClr>
              <a:buSzPct val="115000"/>
            </a:pPr>
            <a:r>
              <a:rPr lang="el-GR" dirty="0" smtClean="0">
                <a:latin typeface="Times New Roman" pitchFamily="18" charset="0"/>
                <a:cs typeface="Times New Roman" pitchFamily="18" charset="0"/>
              </a:rPr>
              <a:t> Μεθοδολογία</a:t>
            </a:r>
          </a:p>
          <a:p>
            <a:pPr lvl="0">
              <a:buClr>
                <a:srgbClr val="67D749"/>
              </a:buClr>
              <a:buSzPct val="115000"/>
            </a:pPr>
            <a:endParaRPr lang="el-GR" dirty="0" smtClean="0">
              <a:latin typeface="Times New Roman" pitchFamily="18" charset="0"/>
              <a:cs typeface="Times New Roman" pitchFamily="18" charset="0"/>
            </a:endParaRPr>
          </a:p>
          <a:p>
            <a:pPr lvl="0">
              <a:buClr>
                <a:srgbClr val="67D749"/>
              </a:buClr>
              <a:buSzPct val="115000"/>
            </a:pPr>
            <a:r>
              <a:rPr lang="el-GR" dirty="0" smtClean="0">
                <a:latin typeface="Times New Roman" pitchFamily="18" charset="0"/>
                <a:cs typeface="Times New Roman" pitchFamily="18" charset="0"/>
              </a:rPr>
              <a:t> Πλαίσιο δείγματος</a:t>
            </a:r>
          </a:p>
          <a:p>
            <a:pPr lvl="0">
              <a:buClr>
                <a:srgbClr val="67D749"/>
              </a:buClr>
              <a:buSzPct val="115000"/>
            </a:pPr>
            <a:endParaRPr lang="el-GR" dirty="0" smtClean="0">
              <a:latin typeface="Times New Roman" pitchFamily="18" charset="0"/>
              <a:cs typeface="Times New Roman" pitchFamily="18" charset="0"/>
            </a:endParaRPr>
          </a:p>
          <a:p>
            <a:pPr lvl="0">
              <a:buClr>
                <a:srgbClr val="67D749"/>
              </a:buClr>
              <a:buSzPct val="115000"/>
            </a:pPr>
            <a:r>
              <a:rPr lang="el-GR" dirty="0" smtClean="0">
                <a:latin typeface="Times New Roman" pitchFamily="18" charset="0"/>
                <a:cs typeface="Times New Roman" pitchFamily="18" charset="0"/>
              </a:rPr>
              <a:t> Μονάδα πληθυσμού</a:t>
            </a:r>
          </a:p>
          <a:p>
            <a:pPr lvl="0">
              <a:buClr>
                <a:srgbClr val="67D749"/>
              </a:buClr>
              <a:buSzPct val="115000"/>
            </a:pPr>
            <a:endParaRPr lang="el-GR" dirty="0" smtClean="0">
              <a:latin typeface="Times New Roman" pitchFamily="18" charset="0"/>
              <a:cs typeface="Times New Roman" pitchFamily="18" charset="0"/>
            </a:endParaRPr>
          </a:p>
          <a:p>
            <a:pPr lvl="0">
              <a:buClr>
                <a:srgbClr val="67D749"/>
              </a:buClr>
              <a:buSzPct val="115000"/>
            </a:pPr>
            <a:r>
              <a:rPr lang="el-GR" dirty="0" smtClean="0">
                <a:latin typeface="Times New Roman" pitchFamily="18" charset="0"/>
                <a:cs typeface="Times New Roman" pitchFamily="18" charset="0"/>
              </a:rPr>
              <a:t> Μονάδα δειγματοληψίας</a:t>
            </a:r>
          </a:p>
          <a:p>
            <a:pPr lvl="0">
              <a:buClr>
                <a:srgbClr val="67D749"/>
              </a:buClr>
              <a:buSzPct val="115000"/>
            </a:pPr>
            <a:endParaRPr lang="el-GR" dirty="0" smtClean="0">
              <a:latin typeface="Times New Roman" pitchFamily="18" charset="0"/>
              <a:cs typeface="Times New Roman" pitchFamily="18" charset="0"/>
            </a:endParaRPr>
          </a:p>
          <a:p>
            <a:pPr lvl="0">
              <a:buClr>
                <a:srgbClr val="67D749"/>
              </a:buClr>
              <a:buSzPct val="115000"/>
            </a:pPr>
            <a:r>
              <a:rPr lang="el-GR" dirty="0" smtClean="0">
                <a:latin typeface="Times New Roman" pitchFamily="18" charset="0"/>
                <a:cs typeface="Times New Roman" pitchFamily="18" charset="0"/>
              </a:rPr>
              <a:t> Μέθοδος δειγματοληψίας</a:t>
            </a:r>
          </a:p>
          <a:p>
            <a:pPr lvl="0">
              <a:buClr>
                <a:srgbClr val="67D749"/>
              </a:buClr>
              <a:buSzPct val="115000"/>
            </a:pPr>
            <a:endParaRPr lang="el-GR" dirty="0" smtClean="0">
              <a:latin typeface="Times New Roman" pitchFamily="18" charset="0"/>
              <a:cs typeface="Times New Roman" pitchFamily="18" charset="0"/>
            </a:endParaRPr>
          </a:p>
          <a:p>
            <a:pPr lvl="0">
              <a:buClr>
                <a:srgbClr val="67D749"/>
              </a:buClr>
              <a:buSzPct val="115000"/>
            </a:pPr>
            <a:r>
              <a:rPr lang="el-GR" dirty="0" smtClean="0">
                <a:latin typeface="Times New Roman" pitchFamily="18" charset="0"/>
                <a:cs typeface="Times New Roman" pitchFamily="18" charset="0"/>
              </a:rPr>
              <a:t> Μέγεθος δείγματος</a:t>
            </a:r>
          </a:p>
          <a:p>
            <a:pPr lvl="0">
              <a:buClr>
                <a:srgbClr val="67D749"/>
              </a:buClr>
              <a:buSzPct val="115000"/>
            </a:pPr>
            <a:endParaRPr lang="el-GR" dirty="0" smtClean="0">
              <a:latin typeface="Times New Roman" pitchFamily="18" charset="0"/>
              <a:cs typeface="Times New Roman" pitchFamily="18" charset="0"/>
            </a:endParaRPr>
          </a:p>
          <a:p>
            <a:pPr lvl="0">
              <a:buClr>
                <a:srgbClr val="67D749"/>
              </a:buClr>
              <a:buSzPct val="115000"/>
            </a:pPr>
            <a:r>
              <a:rPr lang="el-GR" dirty="0" smtClean="0">
                <a:latin typeface="Times New Roman" pitchFamily="18" charset="0"/>
                <a:cs typeface="Times New Roman" pitchFamily="18" charset="0"/>
              </a:rPr>
              <a:t> Πλάνο δειγματοληψίας</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8183880" cy="1051560"/>
          </a:xfrm>
        </p:spPr>
        <p:txBody>
          <a:bodyPr/>
          <a:lstStyle/>
          <a:p>
            <a:pPr algn="ctr"/>
            <a:r>
              <a:rPr lang="el-GR" dirty="0" smtClean="0">
                <a:solidFill>
                  <a:srgbClr val="92D050"/>
                </a:solidFill>
                <a:effectLst>
                  <a:outerShdw blurRad="38100" dist="38100" dir="2700000" algn="tl">
                    <a:srgbClr val="000000">
                      <a:alpha val="43137"/>
                    </a:srgbClr>
                  </a:outerShdw>
                </a:effectLst>
              </a:rPr>
              <a:t>ΠΡΩΤΟΓΕΝΗ ΣΤΟΙΧΕΙΑ</a:t>
            </a:r>
            <a:endParaRPr lang="en-GB" dirty="0">
              <a:solidFill>
                <a:srgbClr val="92D050"/>
              </a:solidFill>
            </a:endParaRPr>
          </a:p>
        </p:txBody>
      </p:sp>
      <p:sp>
        <p:nvSpPr>
          <p:cNvPr id="3" name="2 - Θέση περιεχομένου"/>
          <p:cNvSpPr>
            <a:spLocks noGrp="1"/>
          </p:cNvSpPr>
          <p:nvPr>
            <p:ph idx="1"/>
          </p:nvPr>
        </p:nvSpPr>
        <p:spPr>
          <a:xfrm>
            <a:off x="323528" y="1052736"/>
            <a:ext cx="9145016" cy="5400600"/>
          </a:xfrm>
        </p:spPr>
        <p:txBody>
          <a:bodyPr numCol="3">
            <a:normAutofit/>
          </a:bodyPr>
          <a:lstStyle/>
          <a:p>
            <a:pPr lvl="0">
              <a:buClr>
                <a:srgbClr val="67D749"/>
              </a:buClr>
              <a:buSzPct val="115000"/>
              <a:buNone/>
            </a:pPr>
            <a:r>
              <a:rPr lang="el-GR" sz="2200" b="1" dirty="0" smtClean="0">
                <a:latin typeface="Times New Roman" pitchFamily="18" charset="0"/>
                <a:cs typeface="Times New Roman" pitchFamily="18" charset="0"/>
              </a:rPr>
              <a:t>	</a:t>
            </a:r>
            <a:r>
              <a:rPr lang="el-GR" sz="2200" b="1" u="sng" dirty="0" smtClean="0">
                <a:latin typeface="Times New Roman" pitchFamily="18" charset="0"/>
                <a:cs typeface="Times New Roman" pitchFamily="18" charset="0"/>
              </a:rPr>
              <a:t>Εξαρτημένες Μεταβλητές </a:t>
            </a:r>
          </a:p>
          <a:p>
            <a:pPr lvl="0">
              <a:buClr>
                <a:srgbClr val="67D749"/>
              </a:buClr>
              <a:buSzPct val="115000"/>
            </a:pPr>
            <a:endParaRPr lang="el-GR" dirty="0" smtClean="0">
              <a:latin typeface="Times New Roman" pitchFamily="18" charset="0"/>
              <a:cs typeface="Times New Roman" pitchFamily="18" charset="0"/>
            </a:endParaRPr>
          </a:p>
          <a:p>
            <a:pPr lvl="0">
              <a:buClr>
                <a:srgbClr val="67D749"/>
              </a:buClr>
              <a:buSzPct val="115000"/>
            </a:pPr>
            <a:r>
              <a:rPr lang="el-GR" sz="2000" dirty="0" smtClean="0">
                <a:latin typeface="Times New Roman" pitchFamily="18" charset="0"/>
                <a:cs typeface="Times New Roman" pitchFamily="18" charset="0"/>
              </a:rPr>
              <a:t>Πρόθεση Διαμονής σε Πράσινο Ξενοδοχείο</a:t>
            </a:r>
          </a:p>
          <a:p>
            <a:pPr lvl="0">
              <a:buClr>
                <a:srgbClr val="67D749"/>
              </a:buClr>
              <a:buSzPct val="115000"/>
            </a:pPr>
            <a:endParaRPr lang="el-GR" sz="2000" dirty="0" smtClean="0">
              <a:latin typeface="Times New Roman" pitchFamily="18" charset="0"/>
              <a:cs typeface="Times New Roman" pitchFamily="18" charset="0"/>
            </a:endParaRPr>
          </a:p>
          <a:p>
            <a:pPr lvl="0">
              <a:buClr>
                <a:srgbClr val="67D749"/>
              </a:buClr>
              <a:buSzPct val="115000"/>
            </a:pPr>
            <a:r>
              <a:rPr lang="el-GR" sz="2000" dirty="0" smtClean="0">
                <a:latin typeface="Times New Roman" pitchFamily="18" charset="0"/>
                <a:cs typeface="Times New Roman" pitchFamily="18" charset="0"/>
              </a:rPr>
              <a:t>Πρόθεση Αρνητικού Ηθικού Καταναλωτισμού</a:t>
            </a:r>
          </a:p>
          <a:p>
            <a:pPr lvl="0">
              <a:buClr>
                <a:srgbClr val="67D749"/>
              </a:buClr>
              <a:buSzPct val="115000"/>
            </a:pPr>
            <a:endParaRPr lang="el-GR" sz="2000" dirty="0" smtClean="0">
              <a:latin typeface="Times New Roman" pitchFamily="18" charset="0"/>
              <a:cs typeface="Times New Roman" pitchFamily="18" charset="0"/>
            </a:endParaRPr>
          </a:p>
          <a:p>
            <a:pPr lvl="0">
              <a:buClr>
                <a:srgbClr val="67D749"/>
              </a:buClr>
              <a:buSzPct val="115000"/>
            </a:pPr>
            <a:r>
              <a:rPr lang="el-GR" sz="2000" dirty="0" smtClean="0">
                <a:latin typeface="Times New Roman" pitchFamily="18" charset="0"/>
                <a:cs typeface="Times New Roman" pitchFamily="18" charset="0"/>
              </a:rPr>
              <a:t>Πρόθεση Διαλογικού Ηθικού Καταναλωτισμού</a:t>
            </a:r>
          </a:p>
          <a:p>
            <a:pPr lvl="0">
              <a:buClr>
                <a:srgbClr val="67D749"/>
              </a:buClr>
              <a:buSzPct val="115000"/>
              <a:buNone/>
            </a:pPr>
            <a:endParaRPr lang="el-GR" sz="2000" dirty="0" smtClean="0">
              <a:latin typeface="Times New Roman" pitchFamily="18" charset="0"/>
              <a:cs typeface="Times New Roman" pitchFamily="18" charset="0"/>
            </a:endParaRPr>
          </a:p>
          <a:p>
            <a:pPr lvl="0">
              <a:buClr>
                <a:srgbClr val="67D749"/>
              </a:buClr>
              <a:buSzPct val="115000"/>
              <a:buNone/>
            </a:pPr>
            <a:endParaRPr lang="el-GR" sz="2000" dirty="0" smtClean="0">
              <a:latin typeface="Times New Roman" pitchFamily="18" charset="0"/>
              <a:cs typeface="Times New Roman" pitchFamily="18" charset="0"/>
            </a:endParaRPr>
          </a:p>
          <a:p>
            <a:pPr lvl="0">
              <a:buClr>
                <a:srgbClr val="67D749"/>
              </a:buClr>
              <a:buSzPct val="115000"/>
              <a:buNone/>
            </a:pPr>
            <a:endParaRPr lang="el-GR" sz="2000" dirty="0" smtClean="0">
              <a:latin typeface="Times New Roman" pitchFamily="18" charset="0"/>
              <a:cs typeface="Times New Roman" pitchFamily="18" charset="0"/>
            </a:endParaRPr>
          </a:p>
          <a:p>
            <a:pPr lvl="0">
              <a:buClr>
                <a:srgbClr val="67D749"/>
              </a:buClr>
              <a:buSzPct val="115000"/>
              <a:buNone/>
            </a:pPr>
            <a:endParaRPr lang="el-GR" sz="2000" dirty="0" smtClean="0">
              <a:latin typeface="Times New Roman" pitchFamily="18" charset="0"/>
              <a:cs typeface="Times New Roman" pitchFamily="18" charset="0"/>
            </a:endParaRPr>
          </a:p>
          <a:p>
            <a:pPr lvl="0">
              <a:buClr>
                <a:srgbClr val="67D749"/>
              </a:buClr>
              <a:buSzPct val="115000"/>
              <a:buNone/>
            </a:pPr>
            <a:r>
              <a:rPr lang="el-GR" sz="2200" b="1" dirty="0" smtClean="0">
                <a:latin typeface="Times New Roman" pitchFamily="18" charset="0"/>
                <a:cs typeface="Times New Roman" pitchFamily="18" charset="0"/>
              </a:rPr>
              <a:t>	</a:t>
            </a:r>
            <a:r>
              <a:rPr lang="el-GR" sz="2200" b="1" u="sng" dirty="0" smtClean="0">
                <a:latin typeface="Times New Roman" pitchFamily="18" charset="0"/>
                <a:cs typeface="Times New Roman" pitchFamily="18" charset="0"/>
              </a:rPr>
              <a:t>Ανεξάρτητες Μεταβλητές</a:t>
            </a:r>
          </a:p>
          <a:p>
            <a:pPr lvl="0">
              <a:buClr>
                <a:srgbClr val="67D749"/>
              </a:buClr>
              <a:buSzPct val="115000"/>
            </a:pPr>
            <a:endParaRPr lang="el-GR" sz="2200" b="1" u="sng" dirty="0" smtClean="0">
              <a:latin typeface="Times New Roman" pitchFamily="18" charset="0"/>
              <a:cs typeface="Times New Roman" pitchFamily="18" charset="0"/>
            </a:endParaRPr>
          </a:p>
          <a:p>
            <a:pPr lvl="0">
              <a:buClr>
                <a:srgbClr val="67D749"/>
              </a:buClr>
              <a:buSzPct val="115000"/>
            </a:pPr>
            <a:r>
              <a:rPr lang="el-GR" sz="1920" dirty="0" smtClean="0">
                <a:latin typeface="Times New Roman" pitchFamily="18" charset="0"/>
                <a:cs typeface="Times New Roman" pitchFamily="18" charset="0"/>
              </a:rPr>
              <a:t>Συμπεριφορικές Πεποιθήσεις</a:t>
            </a:r>
          </a:p>
          <a:p>
            <a:pPr lvl="0">
              <a:buClr>
                <a:srgbClr val="67D749"/>
              </a:buClr>
              <a:buSzPct val="115000"/>
            </a:pPr>
            <a:endParaRPr lang="el-GR" sz="1920" dirty="0" smtClean="0">
              <a:latin typeface="Times New Roman" pitchFamily="18" charset="0"/>
              <a:cs typeface="Times New Roman" pitchFamily="18" charset="0"/>
            </a:endParaRPr>
          </a:p>
          <a:p>
            <a:pPr lvl="0">
              <a:buClr>
                <a:srgbClr val="67D749"/>
              </a:buClr>
              <a:buSzPct val="115000"/>
            </a:pPr>
            <a:r>
              <a:rPr lang="el-GR" sz="1920" dirty="0" smtClean="0">
                <a:latin typeface="Times New Roman" pitchFamily="18" charset="0"/>
                <a:cs typeface="Times New Roman" pitchFamily="18" charset="0"/>
              </a:rPr>
              <a:t>Κανονιστικές Πεποιθήσεις</a:t>
            </a:r>
          </a:p>
          <a:p>
            <a:pPr lvl="0">
              <a:buClr>
                <a:srgbClr val="67D749"/>
              </a:buClr>
              <a:buSzPct val="115000"/>
            </a:pPr>
            <a:endParaRPr lang="el-GR" sz="1920" dirty="0" smtClean="0">
              <a:latin typeface="Times New Roman" pitchFamily="18" charset="0"/>
              <a:cs typeface="Times New Roman" pitchFamily="18" charset="0"/>
            </a:endParaRPr>
          </a:p>
          <a:p>
            <a:pPr lvl="0">
              <a:buClr>
                <a:srgbClr val="67D749"/>
              </a:buClr>
              <a:buSzPct val="115000"/>
            </a:pPr>
            <a:r>
              <a:rPr lang="el-GR" sz="1920" dirty="0" smtClean="0">
                <a:latin typeface="Times New Roman" pitchFamily="18" charset="0"/>
                <a:cs typeface="Times New Roman" pitchFamily="18" charset="0"/>
              </a:rPr>
              <a:t>Πεποιθήσεις Ελέγχου</a:t>
            </a:r>
          </a:p>
          <a:p>
            <a:pPr lvl="0">
              <a:buClr>
                <a:srgbClr val="67D749"/>
              </a:buClr>
              <a:buSzPct val="115000"/>
            </a:pPr>
            <a:endParaRPr lang="el-GR" sz="1920" dirty="0" smtClean="0">
              <a:latin typeface="Times New Roman" pitchFamily="18" charset="0"/>
              <a:cs typeface="Times New Roman" pitchFamily="18" charset="0"/>
            </a:endParaRPr>
          </a:p>
          <a:p>
            <a:pPr lvl="0">
              <a:buClr>
                <a:srgbClr val="67D749"/>
              </a:buClr>
              <a:buSzPct val="115000"/>
            </a:pPr>
            <a:r>
              <a:rPr lang="el-GR" sz="1920" dirty="0" smtClean="0">
                <a:latin typeface="Times New Roman" pitchFamily="18" charset="0"/>
                <a:cs typeface="Times New Roman" pitchFamily="18" charset="0"/>
              </a:rPr>
              <a:t>Στάσεις για Πράσινα Ξενοδοχεία</a:t>
            </a:r>
          </a:p>
          <a:p>
            <a:pPr lvl="0">
              <a:buClr>
                <a:srgbClr val="67D749"/>
              </a:buClr>
              <a:buSzPct val="115000"/>
            </a:pPr>
            <a:endParaRPr lang="el-GR" sz="1920" dirty="0" smtClean="0">
              <a:latin typeface="Times New Roman" pitchFamily="18" charset="0"/>
              <a:cs typeface="Times New Roman" pitchFamily="18" charset="0"/>
            </a:endParaRPr>
          </a:p>
          <a:p>
            <a:pPr lvl="0">
              <a:buClr>
                <a:srgbClr val="67D749"/>
              </a:buClr>
              <a:buSzPct val="115000"/>
            </a:pPr>
            <a:r>
              <a:rPr lang="el-GR" sz="1920" dirty="0" smtClean="0">
                <a:latin typeface="Times New Roman" pitchFamily="18" charset="0"/>
                <a:cs typeface="Times New Roman" pitchFamily="18" charset="0"/>
              </a:rPr>
              <a:t>Υποκειμενικοί Κανόνες </a:t>
            </a:r>
          </a:p>
          <a:p>
            <a:pPr lvl="0">
              <a:buClr>
                <a:srgbClr val="67D749"/>
              </a:buClr>
              <a:buSzPct val="115000"/>
            </a:pPr>
            <a:endParaRPr lang="el-GR" sz="1920" dirty="0" smtClean="0">
              <a:latin typeface="Times New Roman" pitchFamily="18" charset="0"/>
              <a:cs typeface="Times New Roman" pitchFamily="18" charset="0"/>
            </a:endParaRPr>
          </a:p>
          <a:p>
            <a:pPr lvl="0">
              <a:buClr>
                <a:srgbClr val="67D749"/>
              </a:buClr>
              <a:buSzPct val="115000"/>
              <a:buNone/>
            </a:pPr>
            <a:r>
              <a:rPr lang="el-GR" sz="2200" b="1" dirty="0" smtClean="0">
                <a:latin typeface="Times New Roman" pitchFamily="18" charset="0"/>
                <a:cs typeface="Times New Roman" pitchFamily="18" charset="0"/>
              </a:rPr>
              <a:t>	</a:t>
            </a:r>
            <a:r>
              <a:rPr lang="el-GR" sz="2200" b="1" u="sng" dirty="0" smtClean="0">
                <a:latin typeface="Times New Roman" pitchFamily="18" charset="0"/>
                <a:cs typeface="Times New Roman" pitchFamily="18" charset="0"/>
              </a:rPr>
              <a:t>Δημογραφικές Μεταβλητές</a:t>
            </a:r>
          </a:p>
          <a:p>
            <a:pPr lvl="0">
              <a:buClr>
                <a:srgbClr val="67D749"/>
              </a:buClr>
              <a:buSzPct val="115000"/>
            </a:pPr>
            <a:endParaRPr lang="el-GR" sz="2400" b="1" dirty="0" smtClean="0">
              <a:latin typeface="Times New Roman" pitchFamily="18" charset="0"/>
              <a:cs typeface="Times New Roman" pitchFamily="18" charset="0"/>
            </a:endParaRPr>
          </a:p>
          <a:p>
            <a:pPr lvl="0">
              <a:buClr>
                <a:srgbClr val="67D749"/>
              </a:buClr>
              <a:buSzPct val="115000"/>
            </a:pPr>
            <a:r>
              <a:rPr lang="el-GR" sz="2000" dirty="0" smtClean="0">
                <a:latin typeface="Times New Roman" pitchFamily="18" charset="0"/>
                <a:cs typeface="Times New Roman" pitchFamily="18" charset="0"/>
              </a:rPr>
              <a:t>Φύλο</a:t>
            </a:r>
          </a:p>
          <a:p>
            <a:pPr lvl="0">
              <a:buClr>
                <a:srgbClr val="67D749"/>
              </a:buClr>
              <a:buSzPct val="115000"/>
            </a:pPr>
            <a:endParaRPr lang="el-GR" sz="2000" dirty="0" smtClean="0">
              <a:latin typeface="Times New Roman" pitchFamily="18" charset="0"/>
              <a:cs typeface="Times New Roman" pitchFamily="18" charset="0"/>
            </a:endParaRPr>
          </a:p>
          <a:p>
            <a:pPr lvl="0">
              <a:buClr>
                <a:srgbClr val="67D749"/>
              </a:buClr>
              <a:buSzPct val="115000"/>
            </a:pPr>
            <a:r>
              <a:rPr lang="el-GR" sz="2000" dirty="0" smtClean="0">
                <a:latin typeface="Times New Roman" pitchFamily="18" charset="0"/>
                <a:cs typeface="Times New Roman" pitchFamily="18" charset="0"/>
              </a:rPr>
              <a:t>Ηλικία</a:t>
            </a:r>
          </a:p>
          <a:p>
            <a:pPr lvl="0">
              <a:buClr>
                <a:srgbClr val="67D749"/>
              </a:buClr>
              <a:buSzPct val="115000"/>
            </a:pPr>
            <a:endParaRPr lang="el-GR" sz="2000" dirty="0" smtClean="0">
              <a:latin typeface="Times New Roman" pitchFamily="18" charset="0"/>
              <a:cs typeface="Times New Roman" pitchFamily="18" charset="0"/>
            </a:endParaRPr>
          </a:p>
          <a:p>
            <a:pPr lvl="0">
              <a:buClr>
                <a:srgbClr val="67D749"/>
              </a:buClr>
              <a:buSzPct val="115000"/>
            </a:pPr>
            <a:r>
              <a:rPr lang="el-GR" sz="2000" dirty="0" smtClean="0">
                <a:latin typeface="Times New Roman" pitchFamily="18" charset="0"/>
                <a:cs typeface="Times New Roman" pitchFamily="18" charset="0"/>
              </a:rPr>
              <a:t>Εκπαίδευση</a:t>
            </a:r>
          </a:p>
          <a:p>
            <a:pPr lvl="0">
              <a:buClr>
                <a:srgbClr val="67D749"/>
              </a:buClr>
              <a:buSzPct val="115000"/>
            </a:pPr>
            <a:endParaRPr lang="el-GR" sz="2000" dirty="0" smtClean="0">
              <a:latin typeface="Times New Roman" pitchFamily="18" charset="0"/>
              <a:cs typeface="Times New Roman" pitchFamily="18" charset="0"/>
            </a:endParaRPr>
          </a:p>
          <a:p>
            <a:pPr lvl="0">
              <a:buClr>
                <a:srgbClr val="67D749"/>
              </a:buClr>
              <a:buSzPct val="115000"/>
            </a:pPr>
            <a:r>
              <a:rPr lang="el-GR" sz="2000" dirty="0" smtClean="0">
                <a:latin typeface="Times New Roman" pitchFamily="18" charset="0"/>
                <a:cs typeface="Times New Roman" pitchFamily="18" charset="0"/>
              </a:rPr>
              <a:t>Εισόδημα</a:t>
            </a:r>
          </a:p>
          <a:p>
            <a:pPr lvl="0">
              <a:buClr>
                <a:srgbClr val="67D749"/>
              </a:buClr>
              <a:buSzPct val="115000"/>
            </a:pPr>
            <a:endParaRPr lang="el-GR" sz="2000" dirty="0" smtClean="0">
              <a:latin typeface="Times New Roman" pitchFamily="18" charset="0"/>
              <a:cs typeface="Times New Roman" pitchFamily="18" charset="0"/>
            </a:endParaRPr>
          </a:p>
          <a:p>
            <a:pPr lvl="0">
              <a:buClr>
                <a:srgbClr val="67D749"/>
              </a:buClr>
              <a:buSzPct val="115000"/>
            </a:pPr>
            <a:r>
              <a:rPr lang="el-GR" sz="2000" dirty="0" smtClean="0">
                <a:latin typeface="Times New Roman" pitchFamily="18" charset="0"/>
                <a:cs typeface="Times New Roman" pitchFamily="18" charset="0"/>
              </a:rPr>
              <a:t>Επάγγελμα</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8183880" cy="1051560"/>
          </a:xfrm>
        </p:spPr>
        <p:txBody>
          <a:bodyPr/>
          <a:lstStyle/>
          <a:p>
            <a:pPr algn="ctr"/>
            <a:r>
              <a:rPr lang="el-GR" dirty="0" smtClean="0">
                <a:solidFill>
                  <a:srgbClr val="92D050"/>
                </a:solidFill>
              </a:rPr>
              <a:t>ΣΥΜΠΕΡΑΣΜΑΤΑ</a:t>
            </a:r>
            <a:endParaRPr lang="en-GB" dirty="0">
              <a:solidFill>
                <a:srgbClr val="92D050"/>
              </a:solidFill>
            </a:endParaRPr>
          </a:p>
        </p:txBody>
      </p:sp>
      <p:sp>
        <p:nvSpPr>
          <p:cNvPr id="3" name="2 - Θέση περιεχομένου"/>
          <p:cNvSpPr>
            <a:spLocks noGrp="1"/>
          </p:cNvSpPr>
          <p:nvPr>
            <p:ph idx="1"/>
          </p:nvPr>
        </p:nvSpPr>
        <p:spPr>
          <a:xfrm>
            <a:off x="611560" y="1196752"/>
            <a:ext cx="8064896" cy="4824536"/>
          </a:xfrm>
        </p:spPr>
        <p:txBody>
          <a:bodyPr numCol="1">
            <a:normAutofit/>
          </a:bodyPr>
          <a:lstStyle/>
          <a:p>
            <a:pPr lvl="0">
              <a:buClr>
                <a:srgbClr val="67D749"/>
              </a:buClr>
              <a:buSzPct val="115000"/>
              <a:buNone/>
            </a:pPr>
            <a:r>
              <a:rPr lang="el-GR" sz="2200" b="1" dirty="0" smtClean="0">
                <a:latin typeface="Times New Roman" pitchFamily="18" charset="0"/>
                <a:cs typeface="Times New Roman" pitchFamily="18" charset="0"/>
              </a:rPr>
              <a:t>	</a:t>
            </a:r>
            <a:r>
              <a:rPr lang="el-GR" sz="2200" b="1" u="sng" dirty="0" smtClean="0">
                <a:latin typeface="Times New Roman" pitchFamily="18" charset="0"/>
                <a:cs typeface="Times New Roman" pitchFamily="18" charset="0"/>
              </a:rPr>
              <a:t>ΠΙΝΑΚΕΣ ΜΟΝΗΣ ΕΙΣΟΔΟΥ </a:t>
            </a:r>
          </a:p>
          <a:p>
            <a:pPr lvl="0">
              <a:buClr>
                <a:srgbClr val="67D749"/>
              </a:buClr>
              <a:buSzPct val="115000"/>
            </a:pPr>
            <a:endParaRPr lang="el-GR" dirty="0" smtClean="0">
              <a:latin typeface="Times New Roman" pitchFamily="18" charset="0"/>
              <a:cs typeface="Times New Roman" pitchFamily="18" charset="0"/>
            </a:endParaRPr>
          </a:p>
          <a:p>
            <a:pPr lvl="0">
              <a:buClr>
                <a:srgbClr val="67D749"/>
              </a:buClr>
              <a:buSzPct val="115000"/>
            </a:pPr>
            <a:r>
              <a:rPr lang="el-GR" sz="2000" dirty="0" smtClean="0">
                <a:latin typeface="Times New Roman" pitchFamily="18" charset="0"/>
                <a:cs typeface="Times New Roman" pitchFamily="18" charset="0"/>
              </a:rPr>
              <a:t>83.4 % Συμφωνούν ότι προστατεύουν το περιβάλλον με τη διαμονή σε πράσινο ξενοδοχείο</a:t>
            </a:r>
            <a:endParaRPr lang="en-US" sz="2000" dirty="0" smtClean="0">
              <a:latin typeface="Times New Roman" pitchFamily="18" charset="0"/>
              <a:cs typeface="Times New Roman" pitchFamily="18" charset="0"/>
            </a:endParaRPr>
          </a:p>
          <a:p>
            <a:pPr lvl="0">
              <a:buClr>
                <a:srgbClr val="67D749"/>
              </a:buClr>
              <a:buSzPct val="115000"/>
            </a:pPr>
            <a:endParaRPr lang="el-GR" sz="2000" dirty="0" smtClean="0">
              <a:latin typeface="Times New Roman" pitchFamily="18" charset="0"/>
              <a:cs typeface="Times New Roman" pitchFamily="18" charset="0"/>
            </a:endParaRPr>
          </a:p>
          <a:p>
            <a:pPr lvl="0">
              <a:buClr>
                <a:srgbClr val="67D749"/>
              </a:buClr>
              <a:buSzPct val="115000"/>
            </a:pPr>
            <a:r>
              <a:rPr lang="el-GR" sz="2000" dirty="0" smtClean="0">
                <a:latin typeface="Times New Roman" pitchFamily="18" charset="0"/>
                <a:cs typeface="Times New Roman" pitchFamily="18" charset="0"/>
              </a:rPr>
              <a:t>85.5 % πιστεύει ότι εάν έμεναν σε ένα πράσινο ξενοδοχείο θα ήταν περισσότερο κοινωνικά ευαίσθητοι</a:t>
            </a:r>
            <a:endParaRPr lang="en-US" sz="2000" dirty="0" smtClean="0">
              <a:latin typeface="Times New Roman" pitchFamily="18" charset="0"/>
              <a:cs typeface="Times New Roman" pitchFamily="18" charset="0"/>
            </a:endParaRPr>
          </a:p>
          <a:p>
            <a:pPr lvl="0">
              <a:buClr>
                <a:srgbClr val="67D749"/>
              </a:buClr>
              <a:buSzPct val="115000"/>
            </a:pPr>
            <a:endParaRPr lang="el-GR" sz="2000" dirty="0" smtClean="0">
              <a:latin typeface="Times New Roman" pitchFamily="18" charset="0"/>
              <a:cs typeface="Times New Roman" pitchFamily="18" charset="0"/>
            </a:endParaRPr>
          </a:p>
          <a:p>
            <a:pPr lvl="0">
              <a:buClr>
                <a:srgbClr val="67D749"/>
              </a:buClr>
              <a:buSzPct val="115000"/>
            </a:pPr>
            <a:r>
              <a:rPr lang="el-GR" sz="2000" dirty="0" smtClean="0">
                <a:latin typeface="Times New Roman" pitchFamily="18" charset="0"/>
                <a:cs typeface="Times New Roman" pitchFamily="18" charset="0"/>
              </a:rPr>
              <a:t>84.1 % το αν θα μείνουν σε ένα πράσινο ξενοδοχείο εξαρτάται από αυτούς</a:t>
            </a:r>
            <a:endParaRPr lang="en-US" sz="2000" dirty="0" smtClean="0">
              <a:latin typeface="Times New Roman" pitchFamily="18" charset="0"/>
              <a:cs typeface="Times New Roman" pitchFamily="18" charset="0"/>
            </a:endParaRPr>
          </a:p>
          <a:p>
            <a:pPr lvl="0">
              <a:buClr>
                <a:srgbClr val="67D749"/>
              </a:buClr>
              <a:buSzPct val="115000"/>
            </a:pPr>
            <a:endParaRPr lang="el-GR" sz="2000" dirty="0" smtClean="0">
              <a:latin typeface="Times New Roman" pitchFamily="18" charset="0"/>
              <a:cs typeface="Times New Roman" pitchFamily="18" charset="0"/>
            </a:endParaRPr>
          </a:p>
          <a:p>
            <a:pPr lvl="0">
              <a:buClr>
                <a:srgbClr val="67D749"/>
              </a:buClr>
              <a:buSzPct val="115000"/>
            </a:pPr>
            <a:r>
              <a:rPr lang="el-GR" sz="2000" dirty="0" smtClean="0">
                <a:latin typeface="Times New Roman" pitchFamily="18" charset="0"/>
                <a:cs typeface="Times New Roman" pitchFamily="18" charset="0"/>
              </a:rPr>
              <a:t>90 % είναι σίγουροι ότι ένα θέλουν μπορούν να μείνουν σε ένα πράσινο ξενοδοχείο</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8183880" cy="1051560"/>
          </a:xfrm>
        </p:spPr>
        <p:txBody>
          <a:bodyPr/>
          <a:lstStyle/>
          <a:p>
            <a:pPr algn="ctr"/>
            <a:r>
              <a:rPr lang="el-GR" dirty="0" smtClean="0">
                <a:solidFill>
                  <a:srgbClr val="92D050"/>
                </a:solidFill>
              </a:rPr>
              <a:t>ΣΥΜΠΕΡΑΣΜΑΤΑ</a:t>
            </a:r>
            <a:endParaRPr lang="en-GB" dirty="0">
              <a:solidFill>
                <a:srgbClr val="92D050"/>
              </a:solidFill>
            </a:endParaRPr>
          </a:p>
        </p:txBody>
      </p:sp>
      <p:sp>
        <p:nvSpPr>
          <p:cNvPr id="3" name="2 - Θέση περιεχομένου"/>
          <p:cNvSpPr>
            <a:spLocks noGrp="1"/>
          </p:cNvSpPr>
          <p:nvPr>
            <p:ph idx="1"/>
          </p:nvPr>
        </p:nvSpPr>
        <p:spPr>
          <a:xfrm>
            <a:off x="611560" y="1196752"/>
            <a:ext cx="8064896" cy="4824536"/>
          </a:xfrm>
        </p:spPr>
        <p:txBody>
          <a:bodyPr numCol="1">
            <a:normAutofit/>
          </a:bodyPr>
          <a:lstStyle/>
          <a:p>
            <a:pPr lvl="0">
              <a:buClr>
                <a:srgbClr val="67D749"/>
              </a:buClr>
              <a:buSzPct val="115000"/>
              <a:buNone/>
            </a:pPr>
            <a:r>
              <a:rPr lang="el-GR" sz="2200" b="1" dirty="0" smtClean="0">
                <a:latin typeface="Times New Roman" pitchFamily="18" charset="0"/>
                <a:cs typeface="Times New Roman" pitchFamily="18" charset="0"/>
              </a:rPr>
              <a:t>	</a:t>
            </a:r>
            <a:r>
              <a:rPr lang="el-GR" sz="2200" b="1" u="sng" dirty="0" smtClean="0">
                <a:latin typeface="Times New Roman" pitchFamily="18" charset="0"/>
                <a:cs typeface="Times New Roman" pitchFamily="18" charset="0"/>
              </a:rPr>
              <a:t>ΠΙΝΑΚΕΣ ΜΟΝΗΣ ΕΙΣΟΔΟΥ </a:t>
            </a:r>
          </a:p>
          <a:p>
            <a:pPr lvl="0">
              <a:buClr>
                <a:srgbClr val="67D749"/>
              </a:buClr>
              <a:buSzPct val="115000"/>
            </a:pPr>
            <a:endParaRPr lang="el-GR" dirty="0" smtClean="0">
              <a:latin typeface="Times New Roman" pitchFamily="18" charset="0"/>
              <a:cs typeface="Times New Roman" pitchFamily="18" charset="0"/>
            </a:endParaRPr>
          </a:p>
          <a:p>
            <a:pPr lvl="0">
              <a:buClr>
                <a:srgbClr val="67D749"/>
              </a:buClr>
              <a:buSzPct val="115000"/>
            </a:pPr>
            <a:r>
              <a:rPr lang="el-GR" sz="2000" dirty="0" smtClean="0">
                <a:latin typeface="Times New Roman" pitchFamily="18" charset="0"/>
                <a:cs typeface="Times New Roman" pitchFamily="18" charset="0"/>
              </a:rPr>
              <a:t>84.2 % Είναι πρόθυμοι να μποϊκοτάρουν ξενοδοχεία που έχουν καταγγελθεί ότι βλάπτουν σοβαρά το περιβάλλον</a:t>
            </a:r>
            <a:endParaRPr lang="en-US" sz="2000" dirty="0" smtClean="0">
              <a:latin typeface="Times New Roman" pitchFamily="18" charset="0"/>
              <a:cs typeface="Times New Roman" pitchFamily="18" charset="0"/>
            </a:endParaRPr>
          </a:p>
          <a:p>
            <a:pPr lvl="0">
              <a:buClr>
                <a:srgbClr val="67D749"/>
              </a:buClr>
              <a:buSzPct val="115000"/>
            </a:pPr>
            <a:endParaRPr lang="el-GR" sz="2000" dirty="0" smtClean="0">
              <a:latin typeface="Times New Roman" pitchFamily="18" charset="0"/>
              <a:cs typeface="Times New Roman" pitchFamily="18" charset="0"/>
            </a:endParaRPr>
          </a:p>
          <a:p>
            <a:pPr lvl="0">
              <a:buClr>
                <a:srgbClr val="67D749"/>
              </a:buClr>
              <a:buSzPct val="115000"/>
            </a:pPr>
            <a:r>
              <a:rPr lang="el-GR" sz="2000" dirty="0" smtClean="0">
                <a:latin typeface="Times New Roman" pitchFamily="18" charset="0"/>
                <a:cs typeface="Times New Roman" pitchFamily="18" charset="0"/>
              </a:rPr>
              <a:t>80.8 Έχουν πρόθεση να μείνουν σε ένα πράσινο ξενοδοχείο όταν ταξιδεύουν</a:t>
            </a:r>
            <a:endParaRPr lang="en-US" sz="2000" dirty="0" smtClean="0">
              <a:latin typeface="Times New Roman" pitchFamily="18" charset="0"/>
              <a:cs typeface="Times New Roman" pitchFamily="18" charset="0"/>
            </a:endParaRPr>
          </a:p>
          <a:p>
            <a:pPr lvl="0">
              <a:buClr>
                <a:srgbClr val="67D749"/>
              </a:buClr>
              <a:buSzPct val="115000"/>
            </a:pPr>
            <a:endParaRPr lang="el-GR" sz="2000" dirty="0" smtClean="0">
              <a:latin typeface="Times New Roman" pitchFamily="18" charset="0"/>
              <a:cs typeface="Times New Roman" pitchFamily="18" charset="0"/>
            </a:endParaRPr>
          </a:p>
          <a:p>
            <a:pPr lvl="0">
              <a:buClr>
                <a:srgbClr val="67D749"/>
              </a:buClr>
              <a:buSzPct val="115000"/>
            </a:pPr>
            <a:r>
              <a:rPr lang="el-GR" sz="2000" dirty="0" smtClean="0">
                <a:latin typeface="Times New Roman" pitchFamily="18" charset="0"/>
                <a:cs typeface="Times New Roman" pitchFamily="18" charset="0"/>
              </a:rPr>
              <a:t>80 % Είναι πρόθυμοι να μποϊκοτάρουν ξενοδοχεία που έχουν εμπλακεί σε οικονομικά σκάνδαλα</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8183880" cy="1051560"/>
          </a:xfrm>
        </p:spPr>
        <p:txBody>
          <a:bodyPr/>
          <a:lstStyle/>
          <a:p>
            <a:pPr algn="ctr"/>
            <a:r>
              <a:rPr lang="el-GR" dirty="0" smtClean="0">
                <a:solidFill>
                  <a:srgbClr val="92D050"/>
                </a:solidFill>
              </a:rPr>
              <a:t>ΣΥΜΠΕΡΑΣΜΑΤΑ</a:t>
            </a:r>
            <a:endParaRPr lang="en-GB" dirty="0">
              <a:solidFill>
                <a:srgbClr val="92D050"/>
              </a:solidFill>
            </a:endParaRPr>
          </a:p>
        </p:txBody>
      </p:sp>
      <p:sp>
        <p:nvSpPr>
          <p:cNvPr id="3" name="2 - Θέση περιεχομένου"/>
          <p:cNvSpPr>
            <a:spLocks noGrp="1"/>
          </p:cNvSpPr>
          <p:nvPr>
            <p:ph idx="1"/>
          </p:nvPr>
        </p:nvSpPr>
        <p:spPr>
          <a:xfrm>
            <a:off x="611560" y="1196752"/>
            <a:ext cx="8064896" cy="4824536"/>
          </a:xfrm>
        </p:spPr>
        <p:txBody>
          <a:bodyPr numCol="1">
            <a:normAutofit/>
          </a:bodyPr>
          <a:lstStyle/>
          <a:p>
            <a:pPr lvl="0">
              <a:buClr>
                <a:srgbClr val="67D749"/>
              </a:buClr>
              <a:buSzPct val="115000"/>
              <a:buNone/>
            </a:pPr>
            <a:r>
              <a:rPr lang="el-GR" sz="2200" b="1" u="sng" dirty="0" smtClean="0">
                <a:latin typeface="Times New Roman" pitchFamily="18" charset="0"/>
                <a:cs typeface="Times New Roman" pitchFamily="18" charset="0"/>
              </a:rPr>
              <a:t>ΜΕ ΒΑΣΗ ΤΗΝ ΜΟΝΟΔΡΟΜΙΚΗ ΑΝΑΛΥΣΗ </a:t>
            </a:r>
          </a:p>
          <a:p>
            <a:pPr lvl="0">
              <a:buClr>
                <a:srgbClr val="67D749"/>
              </a:buClr>
              <a:buSzPct val="115000"/>
            </a:pPr>
            <a:endParaRPr lang="el-GR" sz="2200" b="1" u="sng" dirty="0" smtClean="0">
              <a:latin typeface="Times New Roman" pitchFamily="18" charset="0"/>
              <a:cs typeface="Times New Roman" pitchFamily="18" charset="0"/>
            </a:endParaRPr>
          </a:p>
          <a:p>
            <a:pPr lvl="0">
              <a:buClr>
                <a:srgbClr val="67D749"/>
              </a:buClr>
              <a:buSzPct val="115000"/>
            </a:pPr>
            <a:r>
              <a:rPr lang="el-GR" sz="2000" b="1" dirty="0" smtClean="0">
                <a:latin typeface="Times New Roman" pitchFamily="18" charset="0"/>
                <a:cs typeface="Times New Roman" pitchFamily="18" charset="0"/>
              </a:rPr>
              <a:t>Οι μεταβλητές που σχετίζονται μεταξύ τους είναι:</a:t>
            </a:r>
          </a:p>
          <a:p>
            <a:pPr lvl="0">
              <a:buClr>
                <a:srgbClr val="67D749"/>
              </a:buClr>
              <a:buSzPct val="115000"/>
            </a:pPr>
            <a:endParaRPr lang="el-GR" sz="2000" dirty="0" smtClean="0">
              <a:latin typeface="Times New Roman" pitchFamily="18" charset="0"/>
              <a:cs typeface="Times New Roman" pitchFamily="18" charset="0"/>
            </a:endParaRPr>
          </a:p>
          <a:p>
            <a:pPr lvl="1">
              <a:buClr>
                <a:srgbClr val="67D749"/>
              </a:buClr>
              <a:buSzPct val="115000"/>
              <a:buFont typeface="Wingdings" pitchFamily="2" charset="2"/>
              <a:buChar char="Ø"/>
            </a:pPr>
            <a:r>
              <a:rPr lang="el-GR" sz="1700" dirty="0" smtClean="0">
                <a:latin typeface="Times New Roman" pitchFamily="18" charset="0"/>
                <a:cs typeface="Times New Roman" pitchFamily="18" charset="0"/>
              </a:rPr>
              <a:t>«Ηλικία» και «Πρόθεση Διαλογικού Ηθικού Καταναλωτισμού». Με ηλικία 55-64 να εκφράζουν μεγαλύτερου βαθμού πρόθεση διαλογικού ηθικού καταναλωτισμού</a:t>
            </a:r>
            <a:r>
              <a:rPr lang="el-GR" sz="1600"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a:t>
            </a:r>
            <a:endParaRPr lang="el-GR" sz="1600" dirty="0" smtClean="0">
              <a:latin typeface="Times New Roman" pitchFamily="18" charset="0"/>
              <a:cs typeface="Times New Roman" pitchFamily="18" charset="0"/>
            </a:endParaRPr>
          </a:p>
          <a:p>
            <a:pPr lvl="1">
              <a:buClr>
                <a:srgbClr val="67D749"/>
              </a:buClr>
              <a:buSzPct val="115000"/>
            </a:pPr>
            <a:endParaRPr lang="en-US" sz="1600" dirty="0" smtClean="0">
              <a:latin typeface="Times New Roman" pitchFamily="18" charset="0"/>
              <a:cs typeface="Times New Roman" pitchFamily="18" charset="0"/>
            </a:endParaRPr>
          </a:p>
          <a:p>
            <a:pPr lvl="1">
              <a:buClr>
                <a:srgbClr val="67D749"/>
              </a:buClr>
              <a:buSzPct val="115000"/>
              <a:buFont typeface="Wingdings" pitchFamily="2" charset="2"/>
              <a:buChar char="Ø"/>
            </a:pPr>
            <a:r>
              <a:rPr lang="el-GR" sz="1600" dirty="0" smtClean="0">
                <a:latin typeface="Times New Roman" pitchFamily="18" charset="0"/>
                <a:cs typeface="Times New Roman" pitchFamily="18" charset="0"/>
              </a:rPr>
              <a:t>«Επίπεδο Εκπαίδευσης» και «Πρόθεση Διαμονής σε πράσινο ξενοδοχείο». Οι απόφοιτοι δημοτικού εκφράζουν μεγαλύτερου βαθμού πρόθεση διαμονής σ’ ένα πράσινο ξενοδοχείο.</a:t>
            </a:r>
          </a:p>
          <a:p>
            <a:pPr lvl="1">
              <a:buClr>
                <a:srgbClr val="67D749"/>
              </a:buClr>
              <a:buSzPct val="115000"/>
            </a:pPr>
            <a:endParaRPr lang="el-GR" sz="1600" dirty="0" smtClean="0">
              <a:latin typeface="Times New Roman" pitchFamily="18" charset="0"/>
              <a:cs typeface="Times New Roman" pitchFamily="18" charset="0"/>
            </a:endParaRPr>
          </a:p>
          <a:p>
            <a:pPr lvl="1">
              <a:buClr>
                <a:srgbClr val="67D749"/>
              </a:buClr>
              <a:buSzPct val="115000"/>
              <a:buFont typeface="Wingdings" pitchFamily="2" charset="2"/>
              <a:buChar char="Ø"/>
            </a:pPr>
            <a:r>
              <a:rPr lang="el-GR" sz="1600" dirty="0" smtClean="0">
                <a:latin typeface="Times New Roman" pitchFamily="18" charset="0"/>
                <a:cs typeface="Times New Roman" pitchFamily="18" charset="0"/>
              </a:rPr>
              <a:t>«Επάγγελμα» και «Πρόθεση Αρνητικού Ηθικού Καταναλωτισμού». Οι μισθωτοί συνταξιούχοι και οι άνεργοι εκφράζουν μεγαλύτερου βαθμού πρόθεση αρνητικού ηθικού καταναλωτισμού</a:t>
            </a:r>
            <a:endParaRPr lang="el-GR"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8183880" cy="1051560"/>
          </a:xfrm>
        </p:spPr>
        <p:txBody>
          <a:bodyPr/>
          <a:lstStyle/>
          <a:p>
            <a:pPr algn="ctr"/>
            <a:r>
              <a:rPr lang="el-GR" dirty="0" smtClean="0">
                <a:solidFill>
                  <a:srgbClr val="92D050"/>
                </a:solidFill>
              </a:rPr>
              <a:t>ΣΥΜΠΕΡΑΣΜΑΤΑ</a:t>
            </a:r>
            <a:endParaRPr lang="en-GB" dirty="0">
              <a:solidFill>
                <a:srgbClr val="92D050"/>
              </a:solidFill>
            </a:endParaRPr>
          </a:p>
        </p:txBody>
      </p:sp>
      <p:sp>
        <p:nvSpPr>
          <p:cNvPr id="3" name="2 - Θέση περιεχομένου"/>
          <p:cNvSpPr>
            <a:spLocks noGrp="1"/>
          </p:cNvSpPr>
          <p:nvPr>
            <p:ph idx="1"/>
          </p:nvPr>
        </p:nvSpPr>
        <p:spPr>
          <a:xfrm>
            <a:off x="611560" y="1196752"/>
            <a:ext cx="8064896" cy="4608512"/>
          </a:xfrm>
        </p:spPr>
        <p:txBody>
          <a:bodyPr numCol="1">
            <a:normAutofit lnSpcReduction="10000"/>
          </a:bodyPr>
          <a:lstStyle/>
          <a:p>
            <a:pPr lvl="0">
              <a:buClr>
                <a:srgbClr val="67D749"/>
              </a:buClr>
              <a:buSzPct val="115000"/>
              <a:buNone/>
            </a:pPr>
            <a:r>
              <a:rPr lang="el-GR" sz="2200" b="1" dirty="0" smtClean="0">
                <a:latin typeface="Times New Roman" pitchFamily="18" charset="0"/>
                <a:cs typeface="Times New Roman" pitchFamily="18" charset="0"/>
              </a:rPr>
              <a:t>	</a:t>
            </a:r>
            <a:r>
              <a:rPr lang="el-GR" sz="2200" b="1" u="sng" dirty="0" smtClean="0">
                <a:latin typeface="Times New Roman" pitchFamily="18" charset="0"/>
                <a:cs typeface="Times New Roman" pitchFamily="18" charset="0"/>
              </a:rPr>
              <a:t>ΜΕ ΒΑΣΗ ΤΗΝ ΑΝΑΛΥΣΗ ΣΥΣΧΕΤΙΣΗΣ </a:t>
            </a:r>
          </a:p>
          <a:p>
            <a:pPr lvl="0">
              <a:buClr>
                <a:srgbClr val="67D749"/>
              </a:buClr>
              <a:buSzPct val="115000"/>
            </a:pPr>
            <a:endParaRPr lang="el-GR" dirty="0" smtClean="0">
              <a:latin typeface="Times New Roman" pitchFamily="18" charset="0"/>
              <a:cs typeface="Times New Roman" pitchFamily="18" charset="0"/>
            </a:endParaRPr>
          </a:p>
          <a:p>
            <a:pPr lvl="0">
              <a:buClr>
                <a:srgbClr val="67D749"/>
              </a:buClr>
            </a:pPr>
            <a:r>
              <a:rPr lang="el-GR" sz="2200" dirty="0" smtClean="0">
                <a:latin typeface="Times New Roman" pitchFamily="18" charset="0"/>
                <a:cs typeface="Times New Roman" pitchFamily="18" charset="0"/>
              </a:rPr>
              <a:t>Οι μεταβλητές «Συμπεριφορικές Πεποιθήσεις» και «Πρόθεση Διαμονής σε Πράσινο Ξενοδοχείο» σχετίζονται μεταξύ τους, σε επίπεδο σημαντικότητας 5% (</a:t>
            </a:r>
            <a:r>
              <a:rPr lang="en-US" sz="2200" dirty="0" smtClean="0">
                <a:latin typeface="Times New Roman" pitchFamily="18" charset="0"/>
                <a:cs typeface="Times New Roman" pitchFamily="18" charset="0"/>
              </a:rPr>
              <a:t>p</a:t>
            </a:r>
            <a:r>
              <a:rPr lang="el-GR" sz="2200" dirty="0" smtClean="0">
                <a:latin typeface="Times New Roman" pitchFamily="18" charset="0"/>
                <a:cs typeface="Times New Roman" pitchFamily="18" charset="0"/>
              </a:rPr>
              <a:t>≤0,05) και η σχέση τους είναι θετική και μέτρια διότι ο συντελεστής συσχέτισης είναι 0,37 που είναι μεγαλύτερο του 0,3.</a:t>
            </a:r>
          </a:p>
          <a:p>
            <a:pPr>
              <a:buNone/>
            </a:pPr>
            <a:r>
              <a:rPr lang="el-GR" sz="2200" dirty="0" smtClean="0">
                <a:latin typeface="Times New Roman" pitchFamily="18" charset="0"/>
                <a:cs typeface="Times New Roman" pitchFamily="18" charset="0"/>
              </a:rPr>
              <a:t> </a:t>
            </a:r>
          </a:p>
          <a:p>
            <a:pPr lvl="0">
              <a:buClr>
                <a:srgbClr val="67D749"/>
              </a:buClr>
            </a:pPr>
            <a:r>
              <a:rPr lang="el-GR" sz="2200" dirty="0" smtClean="0">
                <a:latin typeface="Times New Roman" pitchFamily="18" charset="0"/>
                <a:cs typeface="Times New Roman" pitchFamily="18" charset="0"/>
              </a:rPr>
              <a:t>Οι μεταβλητές «Κανονιστικές Πεποιθήσεις» και «Πρόθεση Διαμονής σε Πράσινο Ξενοδοχείο» σχετίζονται μεταξύ τους, σε επίπεδο σημαντικότητας 5% (</a:t>
            </a:r>
            <a:r>
              <a:rPr lang="en-US" sz="2200" dirty="0" smtClean="0">
                <a:latin typeface="Times New Roman" pitchFamily="18" charset="0"/>
                <a:cs typeface="Times New Roman" pitchFamily="18" charset="0"/>
              </a:rPr>
              <a:t>p</a:t>
            </a:r>
            <a:r>
              <a:rPr lang="el-GR" sz="2200" dirty="0" smtClean="0">
                <a:latin typeface="Times New Roman" pitchFamily="18" charset="0"/>
                <a:cs typeface="Times New Roman" pitchFamily="18" charset="0"/>
              </a:rPr>
              <a:t>≤0,05) και η σχέση τους είναι θετική και ασθενής διότι ο συντελεστής συσχέτισης είναι 0,26 που είναι μικρότερο του 0,3.</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8183880" cy="1051560"/>
          </a:xfrm>
        </p:spPr>
        <p:txBody>
          <a:bodyPr/>
          <a:lstStyle/>
          <a:p>
            <a:pPr algn="ctr"/>
            <a:r>
              <a:rPr lang="el-GR" dirty="0" smtClean="0">
                <a:solidFill>
                  <a:srgbClr val="92D050"/>
                </a:solidFill>
              </a:rPr>
              <a:t>ΣΥΜΠΕΡΑΣΜΑΤΑ</a:t>
            </a:r>
            <a:endParaRPr lang="en-GB" dirty="0">
              <a:solidFill>
                <a:srgbClr val="92D050"/>
              </a:solidFill>
            </a:endParaRPr>
          </a:p>
        </p:txBody>
      </p:sp>
      <p:sp>
        <p:nvSpPr>
          <p:cNvPr id="3" name="2 - Θέση περιεχομένου"/>
          <p:cNvSpPr>
            <a:spLocks noGrp="1"/>
          </p:cNvSpPr>
          <p:nvPr>
            <p:ph idx="1"/>
          </p:nvPr>
        </p:nvSpPr>
        <p:spPr>
          <a:xfrm>
            <a:off x="611560" y="1196752"/>
            <a:ext cx="8064896" cy="4824536"/>
          </a:xfrm>
        </p:spPr>
        <p:txBody>
          <a:bodyPr numCol="1">
            <a:normAutofit/>
          </a:bodyPr>
          <a:lstStyle/>
          <a:p>
            <a:pPr lvl="0">
              <a:buClr>
                <a:srgbClr val="67D749"/>
              </a:buClr>
              <a:buSzPct val="115000"/>
              <a:buNone/>
            </a:pPr>
            <a:r>
              <a:rPr lang="el-GR" sz="2200" b="1" dirty="0" smtClean="0">
                <a:latin typeface="Times New Roman" pitchFamily="18" charset="0"/>
                <a:cs typeface="Times New Roman" pitchFamily="18" charset="0"/>
              </a:rPr>
              <a:t>	</a:t>
            </a:r>
            <a:r>
              <a:rPr lang="el-GR" sz="2200" b="1" u="sng" dirty="0" smtClean="0">
                <a:latin typeface="Times New Roman" pitchFamily="18" charset="0"/>
                <a:cs typeface="Times New Roman" pitchFamily="18" charset="0"/>
              </a:rPr>
              <a:t>ΜΕ ΒΑΣΗ ΤΗΝ ΑΝΑΛΥΣΗ ΣΥΣΧΕΤΙΣΗΣ </a:t>
            </a:r>
          </a:p>
          <a:p>
            <a:pPr>
              <a:buNone/>
            </a:pPr>
            <a:endParaRPr lang="el-GR" sz="2000" dirty="0" smtClean="0">
              <a:latin typeface="Times New Roman" pitchFamily="18" charset="0"/>
              <a:cs typeface="Times New Roman" pitchFamily="18" charset="0"/>
            </a:endParaRPr>
          </a:p>
          <a:p>
            <a:pPr lvl="0">
              <a:buClr>
                <a:srgbClr val="67D749"/>
              </a:buClr>
            </a:pPr>
            <a:r>
              <a:rPr lang="el-GR" sz="2200" dirty="0" smtClean="0">
                <a:latin typeface="Times New Roman" pitchFamily="18" charset="0"/>
                <a:cs typeface="Times New Roman" pitchFamily="18" charset="0"/>
              </a:rPr>
              <a:t>Οι μεταβλητές «Υποκειμενικοί Κανόνες» και «Πρόθεση Διαμονής σε Πράσινο Ξενοδοχείο» σχετίζονται μεταξύ τους, σε επίπεδο σημαντικότητας 5% (</a:t>
            </a:r>
            <a:r>
              <a:rPr lang="en-US" sz="2200" dirty="0" smtClean="0">
                <a:latin typeface="Times New Roman" pitchFamily="18" charset="0"/>
                <a:cs typeface="Times New Roman" pitchFamily="18" charset="0"/>
              </a:rPr>
              <a:t>p</a:t>
            </a:r>
            <a:r>
              <a:rPr lang="el-GR" sz="2200" dirty="0" smtClean="0">
                <a:latin typeface="Times New Roman" pitchFamily="18" charset="0"/>
                <a:cs typeface="Times New Roman" pitchFamily="18" charset="0"/>
              </a:rPr>
              <a:t>≤0,05) και η σχέση τους είναι θετική και μέτρια διότι ο συντελεστής συσχέτισης είναι 0,35 που είναι μεγαλύτερο του 0,3.</a:t>
            </a:r>
          </a:p>
          <a:p>
            <a:endParaRPr lang="el-GR" sz="2200" dirty="0" smtClean="0">
              <a:latin typeface="Times New Roman" pitchFamily="18" charset="0"/>
              <a:cs typeface="Times New Roman" pitchFamily="18" charset="0"/>
            </a:endParaRPr>
          </a:p>
          <a:p>
            <a:pPr lvl="0">
              <a:buClr>
                <a:srgbClr val="67D749"/>
              </a:buClr>
            </a:pPr>
            <a:r>
              <a:rPr lang="el-GR" sz="2200" dirty="0" smtClean="0">
                <a:latin typeface="Times New Roman" pitchFamily="18" charset="0"/>
                <a:cs typeface="Times New Roman" pitchFamily="18" charset="0"/>
              </a:rPr>
              <a:t>Οι μεταβλητές «Αντίληψη Συμπεριφορικού Ελέγχου» και «Πρόθεση Διαμονής σε Πράσινο Ξενοδοχείο» σχετίζονται μεταξύ τους, σε επίπεδο σημαντικότητας 5% (</a:t>
            </a:r>
            <a:r>
              <a:rPr lang="en-US" sz="2200" dirty="0" smtClean="0">
                <a:latin typeface="Times New Roman" pitchFamily="18" charset="0"/>
                <a:cs typeface="Times New Roman" pitchFamily="18" charset="0"/>
              </a:rPr>
              <a:t>p</a:t>
            </a:r>
            <a:r>
              <a:rPr lang="el-GR" sz="2200" dirty="0" smtClean="0">
                <a:latin typeface="Times New Roman" pitchFamily="18" charset="0"/>
                <a:cs typeface="Times New Roman" pitchFamily="18" charset="0"/>
              </a:rPr>
              <a:t>≤0,05) και η σχέση τους είναι θετική και μέτρια διότι ο συντελεστής συσχέτισης είναι 0,36 που είναι μεγαλύτερο του 0,3.</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8183880" cy="1051560"/>
          </a:xfrm>
        </p:spPr>
        <p:txBody>
          <a:bodyPr/>
          <a:lstStyle/>
          <a:p>
            <a:pPr algn="ctr"/>
            <a:r>
              <a:rPr lang="el-GR" dirty="0" smtClean="0">
                <a:solidFill>
                  <a:srgbClr val="92D050"/>
                </a:solidFill>
              </a:rPr>
              <a:t>ΣΥΜΠΕΡΑΣΜΑΤΑ</a:t>
            </a:r>
            <a:endParaRPr lang="en-GB" dirty="0">
              <a:solidFill>
                <a:srgbClr val="92D050"/>
              </a:solidFill>
            </a:endParaRPr>
          </a:p>
        </p:txBody>
      </p:sp>
      <p:sp>
        <p:nvSpPr>
          <p:cNvPr id="3" name="2 - Θέση περιεχομένου"/>
          <p:cNvSpPr>
            <a:spLocks noGrp="1"/>
          </p:cNvSpPr>
          <p:nvPr>
            <p:ph idx="1"/>
          </p:nvPr>
        </p:nvSpPr>
        <p:spPr>
          <a:xfrm>
            <a:off x="611560" y="1052736"/>
            <a:ext cx="8064896" cy="4896544"/>
          </a:xfrm>
        </p:spPr>
        <p:txBody>
          <a:bodyPr numCol="1">
            <a:normAutofit fontScale="92500"/>
          </a:bodyPr>
          <a:lstStyle/>
          <a:p>
            <a:pPr lvl="0">
              <a:buClr>
                <a:srgbClr val="67D749"/>
              </a:buClr>
              <a:buSzPct val="115000"/>
              <a:buNone/>
            </a:pPr>
            <a:r>
              <a:rPr lang="el-GR" sz="2200" b="1" dirty="0" smtClean="0">
                <a:latin typeface="Times New Roman" pitchFamily="18" charset="0"/>
                <a:cs typeface="Times New Roman" pitchFamily="18" charset="0"/>
              </a:rPr>
              <a:t>	</a:t>
            </a:r>
            <a:r>
              <a:rPr lang="el-GR" sz="2200" b="1" u="sng" dirty="0" smtClean="0">
                <a:latin typeface="Times New Roman" pitchFamily="18" charset="0"/>
                <a:cs typeface="Times New Roman" pitchFamily="18" charset="0"/>
              </a:rPr>
              <a:t>ΠΡΟΤΑΣΕΙΣ ΠΡΟΣ ΤΟΝ ΦΟΡΕΑ</a:t>
            </a:r>
          </a:p>
          <a:p>
            <a:pPr lvl="0">
              <a:buClr>
                <a:srgbClr val="67D749"/>
              </a:buClr>
              <a:buSzPct val="115000"/>
            </a:pPr>
            <a:endParaRPr lang="el-GR" sz="2200" b="1" u="sng" dirty="0" smtClean="0">
              <a:latin typeface="Times New Roman" pitchFamily="18" charset="0"/>
              <a:cs typeface="Times New Roman" pitchFamily="18" charset="0"/>
            </a:endParaRPr>
          </a:p>
          <a:p>
            <a:pPr lvl="0">
              <a:buClr>
                <a:srgbClr val="67D749"/>
              </a:buClr>
              <a:buSzPct val="115000"/>
            </a:pPr>
            <a:r>
              <a:rPr lang="el-GR" sz="2200" dirty="0" smtClean="0">
                <a:latin typeface="Times New Roman" pitchFamily="18" charset="0"/>
                <a:cs typeface="Times New Roman" pitchFamily="18" charset="0"/>
              </a:rPr>
              <a:t>Σχεδιασμός απαραίτητης επικοινωνιακής πολιτικής που να αντικατοπτρίζει επακριβώς τη δέσμευση της εταιρείας για το περιβάλλον.</a:t>
            </a:r>
          </a:p>
          <a:p>
            <a:pPr lvl="0">
              <a:buClr>
                <a:srgbClr val="67D749"/>
              </a:buClr>
              <a:buSzPct val="115000"/>
            </a:pPr>
            <a:endParaRPr lang="el-GR" sz="2200" dirty="0" smtClean="0">
              <a:latin typeface="Times New Roman" pitchFamily="18" charset="0"/>
              <a:cs typeface="Times New Roman" pitchFamily="18" charset="0"/>
            </a:endParaRPr>
          </a:p>
          <a:p>
            <a:pPr lvl="0">
              <a:buClr>
                <a:srgbClr val="67D749"/>
              </a:buClr>
              <a:buSzPct val="115000"/>
            </a:pPr>
            <a:r>
              <a:rPr lang="el-GR" sz="2200" dirty="0" smtClean="0">
                <a:latin typeface="Times New Roman" pitchFamily="18" charset="0"/>
                <a:cs typeface="Times New Roman" pitchFamily="18" charset="0"/>
              </a:rPr>
              <a:t>«Χτίσιμο» νέας εταιρικής - επιχειρηματικής κουλτούρας άμεσα προσανατολισμένης σε «πράσινες» μεθόδους λειτουργίας.  </a:t>
            </a:r>
          </a:p>
          <a:p>
            <a:pPr lvl="0">
              <a:buClr>
                <a:srgbClr val="67D749"/>
              </a:buClr>
              <a:buSzPct val="115000"/>
            </a:pPr>
            <a:endParaRPr lang="el-GR" sz="2200" dirty="0" smtClean="0">
              <a:latin typeface="Times New Roman" pitchFamily="18" charset="0"/>
              <a:cs typeface="Times New Roman" pitchFamily="18" charset="0"/>
            </a:endParaRPr>
          </a:p>
          <a:p>
            <a:pPr lvl="0">
              <a:buClr>
                <a:srgbClr val="67D749"/>
              </a:buClr>
              <a:buSzPct val="115000"/>
            </a:pPr>
            <a:r>
              <a:rPr lang="el-GR" sz="2200" dirty="0" smtClean="0">
                <a:latin typeface="Times New Roman" pitchFamily="18" charset="0"/>
                <a:cs typeface="Times New Roman" pitchFamily="18" charset="0"/>
              </a:rPr>
              <a:t>Υιοθέτηση περισσότερο αναγνωρίσιμων ενεργειών για την προστασία του περιβάλλοντος.</a:t>
            </a:r>
            <a:r>
              <a:rPr lang="en-US" sz="2200" dirty="0" smtClean="0">
                <a:latin typeface="Times New Roman" pitchFamily="18" charset="0"/>
                <a:cs typeface="Times New Roman" pitchFamily="18" charset="0"/>
              </a:rPr>
              <a:t> </a:t>
            </a:r>
            <a:endParaRPr lang="el-GR" sz="2200" dirty="0" smtClean="0">
              <a:latin typeface="Times New Roman" pitchFamily="18" charset="0"/>
              <a:cs typeface="Times New Roman" pitchFamily="18" charset="0"/>
            </a:endParaRPr>
          </a:p>
          <a:p>
            <a:pPr lvl="0">
              <a:buClr>
                <a:srgbClr val="67D749"/>
              </a:buClr>
              <a:buSzPct val="115000"/>
            </a:pPr>
            <a:endParaRPr lang="el-GR" sz="2200" dirty="0" smtClean="0">
              <a:latin typeface="Times New Roman" pitchFamily="18" charset="0"/>
              <a:cs typeface="Times New Roman" pitchFamily="18" charset="0"/>
            </a:endParaRPr>
          </a:p>
          <a:p>
            <a:pPr lvl="0">
              <a:buClr>
                <a:srgbClr val="67D749"/>
              </a:buClr>
              <a:buSzPct val="115000"/>
            </a:pPr>
            <a:r>
              <a:rPr lang="el-GR" sz="2200" dirty="0" smtClean="0">
                <a:latin typeface="Times New Roman" pitchFamily="18" charset="0"/>
                <a:cs typeface="Times New Roman" pitchFamily="18" charset="0"/>
              </a:rPr>
              <a:t>Εκπαίδευση των καταναλωτών με επικοινωνιακά μηνύματα, τα οποία ανασυνδέουν τα φιλικά προς το περιβάλλων χαρακτηριστικά των υπηρεσιών του ξενοδοχείου.</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8183880" cy="1051560"/>
          </a:xfrm>
        </p:spPr>
        <p:txBody>
          <a:bodyPr/>
          <a:lstStyle/>
          <a:p>
            <a:pPr algn="ctr"/>
            <a:r>
              <a:rPr lang="el-GR" dirty="0" smtClean="0">
                <a:solidFill>
                  <a:srgbClr val="92D050"/>
                </a:solidFill>
              </a:rPr>
              <a:t>ΣΥΜΠΕΡΑΣΜΑΤΑ</a:t>
            </a:r>
            <a:endParaRPr lang="en-GB" dirty="0">
              <a:solidFill>
                <a:srgbClr val="92D050"/>
              </a:solidFill>
            </a:endParaRPr>
          </a:p>
        </p:txBody>
      </p:sp>
      <p:sp>
        <p:nvSpPr>
          <p:cNvPr id="3" name="2 - Θέση περιεχομένου"/>
          <p:cNvSpPr>
            <a:spLocks noGrp="1"/>
          </p:cNvSpPr>
          <p:nvPr>
            <p:ph idx="1"/>
          </p:nvPr>
        </p:nvSpPr>
        <p:spPr>
          <a:xfrm>
            <a:off x="611560" y="1052736"/>
            <a:ext cx="8064896" cy="5040560"/>
          </a:xfrm>
        </p:spPr>
        <p:txBody>
          <a:bodyPr numCol="1">
            <a:normAutofit/>
          </a:bodyPr>
          <a:lstStyle/>
          <a:p>
            <a:pPr lvl="0">
              <a:buClr>
                <a:srgbClr val="67D749"/>
              </a:buClr>
              <a:buSzPct val="115000"/>
              <a:buNone/>
            </a:pPr>
            <a:r>
              <a:rPr lang="el-GR" sz="2200" b="1" dirty="0" smtClean="0">
                <a:latin typeface="Times New Roman" pitchFamily="18" charset="0"/>
                <a:cs typeface="Times New Roman" pitchFamily="18" charset="0"/>
              </a:rPr>
              <a:t>	</a:t>
            </a:r>
            <a:r>
              <a:rPr lang="el-GR" sz="2200" b="1" u="sng" dirty="0" smtClean="0">
                <a:latin typeface="Times New Roman" pitchFamily="18" charset="0"/>
                <a:cs typeface="Times New Roman" pitchFamily="18" charset="0"/>
              </a:rPr>
              <a:t>ΠΡΟΤΑΣΕΙΣ ΠΡΟΣ ΤΟΝ ΦΟΡΕΑ</a:t>
            </a:r>
          </a:p>
          <a:p>
            <a:pPr lvl="0">
              <a:buClr>
                <a:srgbClr val="67D749"/>
              </a:buClr>
              <a:buSzPct val="115000"/>
            </a:pPr>
            <a:endParaRPr lang="el-GR" sz="2200" b="1" u="sng" dirty="0" smtClean="0">
              <a:latin typeface="Times New Roman" pitchFamily="18" charset="0"/>
              <a:cs typeface="Times New Roman" pitchFamily="18" charset="0"/>
            </a:endParaRPr>
          </a:p>
          <a:p>
            <a:pPr lvl="0">
              <a:buClr>
                <a:srgbClr val="67D749"/>
              </a:buClr>
              <a:buSzPct val="115000"/>
            </a:pPr>
            <a:r>
              <a:rPr lang="el-GR" sz="2200" dirty="0" smtClean="0">
                <a:latin typeface="Times New Roman" pitchFamily="18" charset="0"/>
                <a:cs typeface="Times New Roman" pitchFamily="18" charset="0"/>
              </a:rPr>
              <a:t>Βελτίωση της επικοινωνίας με τους καταναλωτές και διαρκής πληροφόρηση για καλλιέργεια κλίματος εμπιστοσύνης. </a:t>
            </a:r>
          </a:p>
          <a:p>
            <a:pPr lvl="0">
              <a:buClr>
                <a:srgbClr val="67D749"/>
              </a:buClr>
              <a:buSzPct val="115000"/>
            </a:pPr>
            <a:endParaRPr lang="el-GR" sz="2200" dirty="0" smtClean="0">
              <a:latin typeface="Times New Roman" pitchFamily="18" charset="0"/>
              <a:cs typeface="Times New Roman" pitchFamily="18" charset="0"/>
            </a:endParaRPr>
          </a:p>
          <a:p>
            <a:pPr lvl="0">
              <a:buClr>
                <a:srgbClr val="67D749"/>
              </a:buClr>
              <a:buSzPct val="115000"/>
            </a:pPr>
            <a:r>
              <a:rPr lang="el-GR" sz="2200" dirty="0" smtClean="0">
                <a:latin typeface="Times New Roman" pitchFamily="18" charset="0"/>
                <a:cs typeface="Times New Roman" pitchFamily="18" charset="0"/>
              </a:rPr>
              <a:t>Ειδική πιστοποίηση του «πράσινου ξενοδοχείου» από διεθνείς φορείς που προσφέρουν τέτοιου είδους πιστοποιήσεις.</a:t>
            </a:r>
          </a:p>
          <a:p>
            <a:pPr lvl="0">
              <a:buClr>
                <a:srgbClr val="67D749"/>
              </a:buClr>
              <a:buSzPct val="115000"/>
            </a:pPr>
            <a:endParaRPr lang="el-GR" sz="2200" dirty="0" smtClean="0">
              <a:latin typeface="Times New Roman" pitchFamily="18" charset="0"/>
              <a:cs typeface="Times New Roman" pitchFamily="18" charset="0"/>
            </a:endParaRPr>
          </a:p>
          <a:p>
            <a:pPr lvl="0">
              <a:buClr>
                <a:srgbClr val="67D749"/>
              </a:buClr>
              <a:buSzPct val="115000"/>
            </a:pPr>
            <a:r>
              <a:rPr lang="el-GR" sz="2200" dirty="0" smtClean="0">
                <a:latin typeface="Times New Roman" pitchFamily="18" charset="0"/>
                <a:cs typeface="Times New Roman" pitchFamily="18" charset="0"/>
              </a:rPr>
              <a:t>Πραγματοποίηση ερευνών ικανοποίησης των καταναλωτών σε τακτά χρονικά διαστήματα και επιδίωξη μακροχρόνιων σχέσεων με τους πελάτες.</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8183880" cy="1051560"/>
          </a:xfrm>
        </p:spPr>
        <p:txBody>
          <a:bodyPr/>
          <a:lstStyle/>
          <a:p>
            <a:pPr algn="ctr"/>
            <a:r>
              <a:rPr lang="el-GR" dirty="0" smtClean="0">
                <a:solidFill>
                  <a:srgbClr val="92D050"/>
                </a:solidFill>
              </a:rPr>
              <a:t>ΣΥΜΠΕΡΑΣΜΑΤΑ</a:t>
            </a:r>
            <a:endParaRPr lang="en-GB" dirty="0">
              <a:solidFill>
                <a:srgbClr val="92D050"/>
              </a:solidFill>
            </a:endParaRPr>
          </a:p>
        </p:txBody>
      </p:sp>
      <p:sp>
        <p:nvSpPr>
          <p:cNvPr id="3" name="2 - Θέση περιεχομένου"/>
          <p:cNvSpPr>
            <a:spLocks noGrp="1"/>
          </p:cNvSpPr>
          <p:nvPr>
            <p:ph idx="1"/>
          </p:nvPr>
        </p:nvSpPr>
        <p:spPr>
          <a:xfrm>
            <a:off x="611560" y="1124744"/>
            <a:ext cx="8064896" cy="4968552"/>
          </a:xfrm>
        </p:spPr>
        <p:txBody>
          <a:bodyPr numCol="1">
            <a:normAutofit/>
          </a:bodyPr>
          <a:lstStyle/>
          <a:p>
            <a:pPr lvl="0">
              <a:buClr>
                <a:srgbClr val="67D749"/>
              </a:buClr>
              <a:buSzPct val="115000"/>
              <a:buNone/>
            </a:pPr>
            <a:r>
              <a:rPr lang="el-GR" sz="2200" b="1" dirty="0" smtClean="0">
                <a:latin typeface="Times New Roman" pitchFamily="18" charset="0"/>
                <a:cs typeface="Times New Roman" pitchFamily="18" charset="0"/>
              </a:rPr>
              <a:t>	</a:t>
            </a:r>
            <a:r>
              <a:rPr lang="el-GR" sz="2200" b="1" u="sng" dirty="0" smtClean="0">
                <a:latin typeface="Times New Roman" pitchFamily="18" charset="0"/>
                <a:cs typeface="Times New Roman" pitchFamily="18" charset="0"/>
              </a:rPr>
              <a:t>ΠΕΡΙΟΡΙΣΜΟΙ ΤΗΣ ΕΡΕΥΝΑΣ</a:t>
            </a:r>
          </a:p>
          <a:p>
            <a:pPr lvl="0">
              <a:buClr>
                <a:srgbClr val="67D749"/>
              </a:buClr>
              <a:buSzPct val="115000"/>
              <a:buNone/>
            </a:pPr>
            <a:endParaRPr lang="el-GR" sz="2200" b="1" u="sng" dirty="0" smtClean="0">
              <a:latin typeface="Times New Roman" pitchFamily="18" charset="0"/>
              <a:cs typeface="Times New Roman" pitchFamily="18" charset="0"/>
            </a:endParaRPr>
          </a:p>
          <a:p>
            <a:pPr lvl="0">
              <a:buClr>
                <a:srgbClr val="67D749"/>
              </a:buClr>
              <a:buSzPct val="115000"/>
            </a:pPr>
            <a:r>
              <a:rPr lang="el-GR" sz="2400" dirty="0" smtClean="0">
                <a:latin typeface="Times New Roman" pitchFamily="18" charset="0"/>
                <a:cs typeface="Times New Roman" pitchFamily="18" charset="0"/>
              </a:rPr>
              <a:t>Η περιορισμένη – ελλιπής ανεύρεση στατιστικών στοιχείων που αφορούσαν τον πρόθεση των καταναλωτών για συμμετοχή σε μποϊκοτάζ ξενοδοχείων.</a:t>
            </a:r>
          </a:p>
          <a:p>
            <a:pPr lvl="0">
              <a:buClr>
                <a:srgbClr val="67D749"/>
              </a:buClr>
              <a:buSzPct val="115000"/>
            </a:pPr>
            <a:endParaRPr lang="el-GR" sz="2400" dirty="0" smtClean="0">
              <a:latin typeface="Times New Roman" pitchFamily="18" charset="0"/>
              <a:cs typeface="Times New Roman" pitchFamily="18" charset="0"/>
            </a:endParaRPr>
          </a:p>
          <a:p>
            <a:pPr lvl="0">
              <a:buClr>
                <a:srgbClr val="67D749"/>
              </a:buClr>
              <a:buSzPct val="115000"/>
            </a:pPr>
            <a:r>
              <a:rPr lang="el-GR" sz="2400" dirty="0" smtClean="0">
                <a:latin typeface="Times New Roman" pitchFamily="18" charset="0"/>
                <a:cs typeface="Times New Roman" pitchFamily="18" charset="0"/>
              </a:rPr>
              <a:t>Οι δυσκολίες στη συμπλήρωση των ερωτηματολογίων καθώς μέρος των ερευνώμενων είτε απουσίαζε, είτε δεν άνοιγε την πόρτα, είτε δεν ευκαιρούσε για να δώσει την προσωπική συνέντευξη στους ερευνητικούς συνεργάτες. </a:t>
            </a:r>
          </a:p>
          <a:p>
            <a:pPr>
              <a:buClr>
                <a:srgbClr val="67D749"/>
              </a:buClr>
              <a:buSzPct val="115000"/>
            </a:pPr>
            <a:endParaRPr lang="el-GR" sz="2200" b="1" u="sng" dirty="0" smtClean="0">
              <a:latin typeface="Times New Roman" pitchFamily="18" charset="0"/>
              <a:cs typeface="Times New Roman" pitchFamily="18" charset="0"/>
            </a:endParaRPr>
          </a:p>
          <a:p>
            <a:pPr lvl="0">
              <a:buClr>
                <a:srgbClr val="67D749"/>
              </a:buClr>
              <a:buSzPct val="115000"/>
            </a:pPr>
            <a:endParaRPr lang="el-GR" sz="2200" b="1" u="sng"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8183880" cy="1051560"/>
          </a:xfrm>
        </p:spPr>
        <p:txBody>
          <a:bodyPr/>
          <a:lstStyle/>
          <a:p>
            <a:pPr algn="ctr"/>
            <a:r>
              <a:rPr lang="el-GR" dirty="0" smtClean="0">
                <a:solidFill>
                  <a:srgbClr val="92D050"/>
                </a:solidFill>
                <a:effectLst>
                  <a:outerShdw blurRad="38100" dist="38100" dir="2700000" algn="tl">
                    <a:srgbClr val="000000">
                      <a:alpha val="43137"/>
                    </a:srgbClr>
                  </a:outerShdw>
                </a:effectLst>
              </a:rPr>
              <a:t>ΣΚΟΠΟΣ</a:t>
            </a:r>
            <a:r>
              <a:rPr lang="el-GR" dirty="0" smtClean="0">
                <a:solidFill>
                  <a:srgbClr val="92D050"/>
                </a:solidFill>
              </a:rPr>
              <a:t> </a:t>
            </a:r>
            <a:endParaRPr lang="en-GB" dirty="0">
              <a:solidFill>
                <a:srgbClr val="92D050"/>
              </a:solidFill>
            </a:endParaRPr>
          </a:p>
        </p:txBody>
      </p:sp>
      <p:sp>
        <p:nvSpPr>
          <p:cNvPr id="3" name="2 - Θέση περιεχομένου"/>
          <p:cNvSpPr>
            <a:spLocks noGrp="1"/>
          </p:cNvSpPr>
          <p:nvPr>
            <p:ph idx="1"/>
          </p:nvPr>
        </p:nvSpPr>
        <p:spPr>
          <a:xfrm>
            <a:off x="467544" y="1268760"/>
            <a:ext cx="7920880" cy="4464496"/>
          </a:xfrm>
        </p:spPr>
        <p:txBody>
          <a:bodyPr>
            <a:normAutofit/>
          </a:bodyPr>
          <a:lstStyle/>
          <a:p>
            <a:pPr algn="just">
              <a:buClr>
                <a:srgbClr val="67D749"/>
              </a:buClr>
              <a:buSzPct val="115000"/>
            </a:pPr>
            <a:r>
              <a:rPr lang="el-GR" dirty="0" smtClean="0">
                <a:latin typeface="Times New Roman" pitchFamily="18" charset="0"/>
                <a:cs typeface="Times New Roman" pitchFamily="18" charset="0"/>
              </a:rPr>
              <a:t>Παροχή ορθολογικής πληροφόρησης προς τη διοίκηση Μάρκετινγκ</a:t>
            </a:r>
          </a:p>
          <a:p>
            <a:pPr algn="just">
              <a:buSzPct val="115000"/>
              <a:buNone/>
            </a:pPr>
            <a:endParaRPr lang="el-GR" dirty="0" smtClean="0">
              <a:latin typeface="Times New Roman" pitchFamily="18" charset="0"/>
              <a:cs typeface="Times New Roman" pitchFamily="18" charset="0"/>
            </a:endParaRPr>
          </a:p>
          <a:p>
            <a:pPr algn="just">
              <a:lnSpc>
                <a:spcPct val="120000"/>
              </a:lnSpc>
              <a:buClr>
                <a:srgbClr val="67D749"/>
              </a:buClr>
              <a:buSzPct val="115000"/>
            </a:pPr>
            <a:r>
              <a:rPr lang="el-GR" dirty="0" smtClean="0">
                <a:latin typeface="Times New Roman" pitchFamily="18" charset="0"/>
                <a:cs typeface="Times New Roman" pitchFamily="18" charset="0"/>
              </a:rPr>
              <a:t>Απόψεις, συμπεριφορά και προθέσεις των καταναλωτών για διαμονή σε Πράσινο Ξενοδοχείο</a:t>
            </a:r>
          </a:p>
          <a:p>
            <a:pPr algn="just">
              <a:buClr>
                <a:srgbClr val="67D749"/>
              </a:buClr>
              <a:buSzPct val="115000"/>
              <a:buNone/>
            </a:pPr>
            <a:endParaRPr lang="el-GR" dirty="0" smtClean="0">
              <a:latin typeface="Times New Roman" pitchFamily="18" charset="0"/>
              <a:cs typeface="Times New Roman" pitchFamily="18" charset="0"/>
            </a:endParaRPr>
          </a:p>
          <a:p>
            <a:pPr algn="just">
              <a:buClr>
                <a:srgbClr val="67D749"/>
              </a:buClr>
              <a:buSzPct val="115000"/>
            </a:pPr>
            <a:r>
              <a:rPr lang="el-GR" dirty="0" smtClean="0">
                <a:latin typeface="Times New Roman" pitchFamily="18" charset="0"/>
                <a:cs typeface="Times New Roman" pitchFamily="18" charset="0"/>
              </a:rPr>
              <a:t>Σκιαγράφηση των χαρακτηριστικών του ηθικά ευαισθητοποιημένου καταναλωτή</a:t>
            </a:r>
          </a:p>
        </p:txBody>
      </p:sp>
      <p:sp>
        <p:nvSpPr>
          <p:cNvPr id="6" name="2 - Θέση περιεχομένου"/>
          <p:cNvSpPr txBox="1">
            <a:spLocks/>
          </p:cNvSpPr>
          <p:nvPr/>
        </p:nvSpPr>
        <p:spPr>
          <a:xfrm>
            <a:off x="539552" y="3789040"/>
            <a:ext cx="7840488" cy="2736304"/>
          </a:xfrm>
          <a:prstGeom prst="rect">
            <a:avLst/>
          </a:prstGeom>
        </p:spPr>
        <p:txBody>
          <a:bodyPr vert="horz" lIns="182880" tIns="91440">
            <a:normAutofit/>
          </a:bodyPr>
          <a:lstStyle/>
          <a:p>
            <a:pPr marL="265176" lvl="0" indent="-265176" algn="just">
              <a:spcBef>
                <a:spcPts val="250"/>
              </a:spcBef>
              <a:buClr>
                <a:srgbClr val="67D749"/>
              </a:buClr>
              <a:buSzPct val="80000"/>
            </a:pPr>
            <a:endParaRPr kumimoji="0" lang="el-GR" sz="28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265176" marR="0" lvl="0" indent="-265176" algn="just" defTabSz="914400" rtl="0" eaLnBrk="1" fontAlgn="auto" latinLnBrk="0" hangingPunct="1">
              <a:lnSpc>
                <a:spcPct val="100000"/>
              </a:lnSpc>
              <a:spcBef>
                <a:spcPts val="250"/>
              </a:spcBef>
              <a:spcAft>
                <a:spcPts val="0"/>
              </a:spcAft>
              <a:buClr>
                <a:schemeClr val="accent1"/>
              </a:buClr>
              <a:buSzPct val="80000"/>
              <a:buFont typeface="Wingdings 2"/>
              <a:buNone/>
              <a:tabLst/>
              <a:defRPr/>
            </a:pPr>
            <a:endParaRPr kumimoji="0" lang="el-GR"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265176" marR="0" lvl="0" indent="-265176" algn="just" defTabSz="914400" rtl="0" eaLnBrk="1" fontAlgn="auto" latinLnBrk="0" hangingPunct="1">
              <a:lnSpc>
                <a:spcPct val="120000"/>
              </a:lnSpc>
              <a:spcBef>
                <a:spcPts val="250"/>
              </a:spcBef>
              <a:spcAft>
                <a:spcPts val="0"/>
              </a:spcAft>
              <a:buClr>
                <a:srgbClr val="67D749"/>
              </a:buClr>
              <a:buSzPct val="80000"/>
              <a:buFont typeface="Wingdings 2"/>
              <a:buChar char=""/>
              <a:tabLst/>
              <a:defRPr/>
            </a:pPr>
            <a:endParaRPr kumimoji="0" lang="el-GR"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548680"/>
            <a:ext cx="8183880" cy="792088"/>
          </a:xfrm>
        </p:spPr>
        <p:txBody>
          <a:bodyPr>
            <a:noAutofit/>
          </a:bodyPr>
          <a:lstStyle/>
          <a:p>
            <a:pPr algn="ctr"/>
            <a:r>
              <a:rPr lang="el-GR" dirty="0" smtClean="0">
                <a:solidFill>
                  <a:srgbClr val="67D749"/>
                </a:solidFill>
                <a:effectLst>
                  <a:outerShdw blurRad="38100" dist="38100" dir="2700000" algn="tl">
                    <a:srgbClr val="000000">
                      <a:alpha val="43137"/>
                    </a:srgbClr>
                  </a:outerShdw>
                </a:effectLst>
                <a:latin typeface="Times New Roman" pitchFamily="18" charset="0"/>
                <a:cs typeface="Times New Roman" pitchFamily="18" charset="0"/>
              </a:rPr>
              <a:t>ΤΕΛΟΣ ΠΑΡΟΥΣΙΑΣΗΣ</a:t>
            </a:r>
            <a:endParaRPr lang="en-GB" dirty="0">
              <a:solidFill>
                <a:srgbClr val="67D749"/>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8" name="Rectangle 3"/>
          <p:cNvSpPr txBox="1">
            <a:spLocks noRot="1" noChangeArrowheads="1"/>
          </p:cNvSpPr>
          <p:nvPr/>
        </p:nvSpPr>
        <p:spPr>
          <a:xfrm>
            <a:off x="301625" y="1676400"/>
            <a:ext cx="8540750" cy="4422775"/>
          </a:xfrm>
          <a:prstGeom prst="rect">
            <a:avLst/>
          </a:prstGeom>
        </p:spPr>
        <p:txBody>
          <a:bodyPr vert="horz" lIns="182880" tIns="91440">
            <a:normAutofit/>
          </a:bodyPr>
          <a:lstStyle/>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pitchFamily="2" charset="2"/>
              <a:buNone/>
              <a:tabLst/>
              <a:defRPr/>
            </a:pPr>
            <a:endParaRPr kumimoji="0" lang="el-GR" sz="2800" b="0" i="0" u="none" strike="noStrike" kern="1200" cap="none" spc="0" normalizeH="0" baseline="0" noProof="0" dirty="0" smtClean="0">
              <a:ln>
                <a:noFill/>
              </a:ln>
              <a:solidFill>
                <a:schemeClr val="tx1"/>
              </a:solidFill>
              <a:effectLst/>
              <a:uLnTx/>
              <a:uFillTx/>
              <a:latin typeface="+mn-lt"/>
              <a:ea typeface="+mn-ea"/>
              <a:cs typeface="+mn-cs"/>
            </a:endParaRPr>
          </a:p>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pitchFamily="2" charset="2"/>
              <a:buNone/>
              <a:tabLst/>
              <a:defRPr/>
            </a:pPr>
            <a:endParaRPr kumimoji="0" lang="el-GR" sz="2800" b="0" i="0" u="none" strike="noStrike" kern="1200" cap="none" spc="0" normalizeH="0" baseline="0" noProof="0" dirty="0" smtClean="0">
              <a:ln>
                <a:noFill/>
              </a:ln>
              <a:solidFill>
                <a:schemeClr val="tx1"/>
              </a:solidFill>
              <a:effectLst/>
              <a:uLnTx/>
              <a:uFillTx/>
              <a:latin typeface="+mn-lt"/>
              <a:ea typeface="+mn-ea"/>
              <a:cs typeface="+mn-cs"/>
            </a:endParaRPr>
          </a:p>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pitchFamily="2" charset="2"/>
              <a:buNone/>
              <a:tabLst/>
              <a:defRPr/>
            </a:pPr>
            <a:endParaRPr kumimoji="0" lang="el-GR" sz="2800" b="0" i="0" u="none" strike="noStrike" kern="1200" cap="none" spc="0" normalizeH="0" baseline="0" noProof="0" dirty="0" smtClean="0">
              <a:ln>
                <a:noFill/>
              </a:ln>
              <a:solidFill>
                <a:schemeClr val="tx1"/>
              </a:solidFill>
              <a:effectLst/>
              <a:uLnTx/>
              <a:uFillTx/>
              <a:latin typeface="+mn-lt"/>
              <a:ea typeface="+mn-ea"/>
              <a:cs typeface="+mn-cs"/>
            </a:endParaRPr>
          </a:p>
          <a:p>
            <a:pPr marL="265176" marR="0" lvl="0" indent="-265176" algn="ctr" defTabSz="914400" rtl="0" eaLnBrk="1" fontAlgn="auto" latinLnBrk="0" hangingPunct="1">
              <a:lnSpc>
                <a:spcPct val="100000"/>
              </a:lnSpc>
              <a:spcBef>
                <a:spcPts val="250"/>
              </a:spcBef>
              <a:spcAft>
                <a:spcPts val="0"/>
              </a:spcAft>
              <a:buClr>
                <a:schemeClr val="accent1"/>
              </a:buClr>
              <a:buSzPct val="80000"/>
              <a:buFont typeface="Wingdings" pitchFamily="2" charset="2"/>
              <a:buNone/>
              <a:tabLst/>
              <a:defRPr/>
            </a:pPr>
            <a:r>
              <a:rPr kumimoji="0" lang="el-GR" sz="2800" b="0" i="0" u="none" strike="noStrike" kern="1200" cap="none" spc="0" normalizeH="0" baseline="0" noProof="0" dirty="0" smtClean="0">
                <a:ln>
                  <a:noFill/>
                </a:ln>
                <a:solidFill>
                  <a:schemeClr val="tx1"/>
                </a:solidFill>
                <a:effectLst/>
                <a:uLnTx/>
                <a:uFillTx/>
                <a:latin typeface="+mn-lt"/>
                <a:ea typeface="+mn-ea"/>
                <a:cs typeface="+mn-cs"/>
              </a:rPr>
              <a:t>Ευχαριστούμε πολύ για την προσοχή σας!</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2 - Θέση περιεχομένου"/>
          <p:cNvSpPr txBox="1">
            <a:spLocks/>
          </p:cNvSpPr>
          <p:nvPr/>
        </p:nvSpPr>
        <p:spPr>
          <a:xfrm>
            <a:off x="539552" y="1340768"/>
            <a:ext cx="7632848" cy="4392488"/>
          </a:xfrm>
          <a:prstGeom prst="rect">
            <a:avLst/>
          </a:prstGeom>
        </p:spPr>
        <p:txBody>
          <a:bodyPr vert="horz" lIns="182880" tIns="91440">
            <a:normAutofit fontScale="85000" lnSpcReduction="20000"/>
          </a:bodyPr>
          <a:lstStyle/>
          <a:p>
            <a:pPr marL="265176" lvl="0" indent="-265176" algn="just">
              <a:spcBef>
                <a:spcPts val="250"/>
              </a:spcBef>
              <a:buClr>
                <a:srgbClr val="67D749"/>
              </a:buClr>
              <a:buSzPct val="80000"/>
            </a:pPr>
            <a:endParaRPr kumimoji="0" lang="el-GR" sz="28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265176" marR="0" lvl="0" indent="-265176" algn="just" defTabSz="914400" rtl="0" eaLnBrk="1" fontAlgn="auto" latinLnBrk="0" hangingPunct="1">
              <a:lnSpc>
                <a:spcPct val="100000"/>
              </a:lnSpc>
              <a:spcBef>
                <a:spcPts val="250"/>
              </a:spcBef>
              <a:spcAft>
                <a:spcPts val="0"/>
              </a:spcAft>
              <a:buClr>
                <a:schemeClr val="accent1"/>
              </a:buClr>
              <a:buSzPct val="80000"/>
              <a:buFont typeface="Wingdings 2"/>
              <a:buNone/>
              <a:tabLst/>
              <a:defRPr/>
            </a:pPr>
            <a:endParaRPr kumimoji="0" lang="el-GR"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265176" indent="-265176" algn="just">
              <a:lnSpc>
                <a:spcPct val="120000"/>
              </a:lnSpc>
              <a:spcBef>
                <a:spcPts val="250"/>
              </a:spcBef>
              <a:buClr>
                <a:srgbClr val="67D749"/>
              </a:buClr>
              <a:buSzPct val="110000"/>
              <a:buFont typeface="Wingdings 2"/>
              <a:buChar char=""/>
            </a:pPr>
            <a:r>
              <a:rPr lang="el-GR" sz="3300" dirty="0" smtClean="0">
                <a:latin typeface="Times New Roman" pitchFamily="18" charset="0"/>
                <a:cs typeface="Times New Roman" pitchFamily="18" charset="0"/>
              </a:rPr>
              <a:t>Η διερεύνηση των απόψεων, των στάσεων, των αναγκών και επιθυμιών των καταναλωτών για διαμονή σε ένα «πράσινο ξενοδοχείο</a:t>
            </a:r>
            <a:r>
              <a:rPr lang="el-GR" sz="3300" dirty="0" smtClean="0">
                <a:latin typeface="Times New Roman" pitchFamily="18" charset="0"/>
                <a:cs typeface="Times New Roman" pitchFamily="18" charset="0"/>
              </a:rPr>
              <a:t>»,</a:t>
            </a:r>
            <a:r>
              <a:rPr lang="en-US" sz="3300" dirty="0" smtClean="0">
                <a:latin typeface="Times New Roman" pitchFamily="18" charset="0"/>
                <a:cs typeface="Times New Roman" pitchFamily="18" charset="0"/>
              </a:rPr>
              <a:t> </a:t>
            </a:r>
            <a:r>
              <a:rPr lang="el-GR" sz="3300" dirty="0" smtClean="0">
                <a:latin typeface="Times New Roman" pitchFamily="18" charset="0"/>
                <a:cs typeface="Times New Roman" pitchFamily="18" charset="0"/>
              </a:rPr>
              <a:t>τις προθέσεις </a:t>
            </a:r>
            <a:r>
              <a:rPr lang="el-GR" sz="3300" dirty="0" smtClean="0">
                <a:latin typeface="Times New Roman" pitchFamily="18" charset="0"/>
                <a:cs typeface="Times New Roman" pitchFamily="18" charset="0"/>
              </a:rPr>
              <a:t>τους σε μποϊκοτάζ και διαλογικές ενέργειες, τα οποία στη συνέχεια θα οδηγήσουν στην ανάλυση </a:t>
            </a:r>
            <a:r>
              <a:rPr lang="el-GR" sz="3300" dirty="0" smtClean="0">
                <a:latin typeface="Times New Roman" pitchFamily="18" charset="0"/>
                <a:cs typeface="Times New Roman" pitchFamily="18" charset="0"/>
              </a:rPr>
              <a:t>της</a:t>
            </a:r>
            <a:r>
              <a:rPr lang="en-US" sz="3300" dirty="0" smtClean="0">
                <a:latin typeface="Times New Roman" pitchFamily="18" charset="0"/>
                <a:cs typeface="Times New Roman" pitchFamily="18" charset="0"/>
              </a:rPr>
              <a:t> </a:t>
            </a:r>
            <a:r>
              <a:rPr lang="el-GR" sz="3300" dirty="0" smtClean="0">
                <a:latin typeface="Times New Roman" pitchFamily="18" charset="0"/>
                <a:cs typeface="Times New Roman" pitchFamily="18" charset="0"/>
              </a:rPr>
              <a:t>αγοραστικής </a:t>
            </a:r>
            <a:r>
              <a:rPr lang="el-GR" sz="3300" dirty="0" smtClean="0">
                <a:latin typeface="Times New Roman" pitchFamily="18" charset="0"/>
                <a:cs typeface="Times New Roman" pitchFamily="18" charset="0"/>
              </a:rPr>
              <a:t>συμπεριφοράς των καταναλωτών σε σχέση με τα «πράσινα ξενοδοχεία». </a:t>
            </a:r>
          </a:p>
          <a:p>
            <a:pPr marL="265176" marR="0" lvl="0" indent="-265176" algn="just" defTabSz="914400" rtl="0" eaLnBrk="1" fontAlgn="auto" latinLnBrk="0" hangingPunct="1">
              <a:lnSpc>
                <a:spcPct val="120000"/>
              </a:lnSpc>
              <a:spcBef>
                <a:spcPts val="250"/>
              </a:spcBef>
              <a:spcAft>
                <a:spcPts val="0"/>
              </a:spcAft>
              <a:buClr>
                <a:srgbClr val="67D749"/>
              </a:buClr>
              <a:buSzPct val="80000"/>
              <a:buFont typeface="Wingdings 2"/>
              <a:buChar char=""/>
              <a:tabLst/>
              <a:defRPr/>
            </a:pPr>
            <a:endParaRPr kumimoji="0" lang="el-GR"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
        <p:nvSpPr>
          <p:cNvPr id="7" name="6 - Ορθογώνιο"/>
          <p:cNvSpPr/>
          <p:nvPr/>
        </p:nvSpPr>
        <p:spPr>
          <a:xfrm>
            <a:off x="467544" y="548680"/>
            <a:ext cx="8208912" cy="584775"/>
          </a:xfrm>
          <a:prstGeom prst="rect">
            <a:avLst/>
          </a:prstGeom>
        </p:spPr>
        <p:txBody>
          <a:bodyPr wrap="square">
            <a:spAutoFit/>
          </a:bodyPr>
          <a:lstStyle/>
          <a:p>
            <a:pPr algn="ctr"/>
            <a:r>
              <a:rPr lang="el-GR" sz="3200" b="1" dirty="0" smtClean="0">
                <a:solidFill>
                  <a:srgbClr val="92D050"/>
                </a:solidFill>
                <a:effectLst>
                  <a:outerShdw blurRad="38100" dist="38100" dir="2700000" algn="tl">
                    <a:srgbClr val="000000">
                      <a:alpha val="43137"/>
                    </a:srgbClr>
                  </a:outerShdw>
                </a:effectLst>
                <a:latin typeface="+mj-lt"/>
              </a:rPr>
              <a:t>ΓΕΝΙΚΟΣ ΣΤΟΧΟΣ </a:t>
            </a:r>
            <a:endParaRPr lang="el-GR" sz="3200" b="1" dirty="0">
              <a:effectLst>
                <a:outerShdw blurRad="38100" dist="38100" dir="2700000" algn="tl">
                  <a:srgbClr val="000000">
                    <a:alpha val="43137"/>
                  </a:srgbClr>
                </a:outerShdw>
              </a:effectLst>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8183880" cy="1051560"/>
          </a:xfrm>
        </p:spPr>
        <p:txBody>
          <a:bodyPr/>
          <a:lstStyle/>
          <a:p>
            <a:pPr algn="ctr"/>
            <a:r>
              <a:rPr lang="el-GR" dirty="0" smtClean="0">
                <a:solidFill>
                  <a:srgbClr val="92D050"/>
                </a:solidFill>
                <a:effectLst>
                  <a:outerShdw blurRad="38100" dist="38100" dir="2700000" algn="tl">
                    <a:srgbClr val="000000">
                      <a:alpha val="43137"/>
                    </a:srgbClr>
                  </a:outerShdw>
                </a:effectLst>
              </a:rPr>
              <a:t>ΕΙΔΙΚΟΙ ΣΤΟΧΟΙ </a:t>
            </a:r>
            <a:endParaRPr lang="en-GB" dirty="0">
              <a:solidFill>
                <a:srgbClr val="92D050"/>
              </a:solidFill>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a:xfrm>
            <a:off x="467544" y="1196752"/>
            <a:ext cx="8280920" cy="4536504"/>
          </a:xfrm>
        </p:spPr>
        <p:txBody>
          <a:bodyPr>
            <a:noAutofit/>
          </a:bodyPr>
          <a:lstStyle/>
          <a:p>
            <a:pPr lvl="0">
              <a:buClr>
                <a:srgbClr val="67D749"/>
              </a:buClr>
              <a:buSzPct val="115000"/>
            </a:pPr>
            <a:r>
              <a:rPr lang="el-GR" sz="2000" dirty="0" smtClean="0">
                <a:latin typeface="Times New Roman" pitchFamily="18" charset="0"/>
                <a:cs typeface="Times New Roman" pitchFamily="18" charset="0"/>
              </a:rPr>
              <a:t>Πώς πιστεύουν οι καταναλωτές ότι είναι τα «ηθικά ξενοδοχεία» (</a:t>
            </a:r>
            <a:r>
              <a:rPr lang="en-US" sz="2000" dirty="0" smtClean="0">
                <a:latin typeface="Times New Roman" pitchFamily="18" charset="0"/>
                <a:cs typeface="Times New Roman" pitchFamily="18" charset="0"/>
              </a:rPr>
              <a:t>fair hotel</a:t>
            </a:r>
            <a:r>
              <a:rPr lang="el-GR" sz="2000" dirty="0" smtClean="0">
                <a:latin typeface="Times New Roman" pitchFamily="18" charset="0"/>
                <a:cs typeface="Times New Roman" pitchFamily="18" charset="0"/>
              </a:rPr>
              <a:t>) </a:t>
            </a:r>
          </a:p>
          <a:p>
            <a:pPr lvl="0">
              <a:buClr>
                <a:srgbClr val="67D749"/>
              </a:buClr>
              <a:buSzPct val="115000"/>
            </a:pPr>
            <a:endParaRPr lang="el-GR" sz="2000" dirty="0" smtClean="0">
              <a:latin typeface="Times New Roman" pitchFamily="18" charset="0"/>
              <a:cs typeface="Times New Roman" pitchFamily="18" charset="0"/>
            </a:endParaRPr>
          </a:p>
          <a:p>
            <a:pPr lvl="0">
              <a:buClr>
                <a:srgbClr val="67D749"/>
              </a:buClr>
              <a:buSzPct val="115000"/>
            </a:pPr>
            <a:r>
              <a:rPr lang="el-GR" sz="2000" dirty="0" smtClean="0">
                <a:latin typeface="Times New Roman" pitchFamily="18" charset="0"/>
                <a:cs typeface="Times New Roman" pitchFamily="18" charset="0"/>
              </a:rPr>
              <a:t>Πόσο σημαντική θεωρούν οι καταναλωτές τη διαμονή τους σ’ ένα «πράσινο ξενοδοχείο» όταν ταξιδεύουν </a:t>
            </a:r>
          </a:p>
          <a:p>
            <a:pPr lvl="0">
              <a:buClr>
                <a:srgbClr val="67D749"/>
              </a:buClr>
              <a:buSzPct val="115000"/>
            </a:pPr>
            <a:endParaRPr lang="el-GR" sz="2000" dirty="0" smtClean="0">
              <a:latin typeface="Times New Roman" pitchFamily="18" charset="0"/>
              <a:cs typeface="Times New Roman" pitchFamily="18" charset="0"/>
            </a:endParaRPr>
          </a:p>
          <a:p>
            <a:pPr lvl="0">
              <a:buClr>
                <a:srgbClr val="67D749"/>
              </a:buClr>
              <a:buSzPct val="115000"/>
            </a:pPr>
            <a:r>
              <a:rPr lang="el-GR" sz="2000" dirty="0" smtClean="0">
                <a:latin typeface="Times New Roman" pitchFamily="18" charset="0"/>
                <a:cs typeface="Times New Roman" pitchFamily="18" charset="0"/>
              </a:rPr>
              <a:t>Τι πιστεύουν οι καταναλωτές για τις τιμές που ισχύουν στα «πράσινα ξενοδοχεία» </a:t>
            </a:r>
          </a:p>
          <a:p>
            <a:pPr lvl="0">
              <a:buClr>
                <a:srgbClr val="67D749"/>
              </a:buClr>
              <a:buSzPct val="115000"/>
            </a:pPr>
            <a:endParaRPr lang="el-GR" sz="2000" dirty="0" smtClean="0">
              <a:latin typeface="Times New Roman" pitchFamily="18" charset="0"/>
              <a:cs typeface="Times New Roman" pitchFamily="18" charset="0"/>
            </a:endParaRPr>
          </a:p>
          <a:p>
            <a:pPr lvl="0">
              <a:buClr>
                <a:srgbClr val="67D749"/>
              </a:buClr>
              <a:buSzPct val="115000"/>
            </a:pPr>
            <a:r>
              <a:rPr lang="el-GR" sz="2000" dirty="0" smtClean="0">
                <a:latin typeface="Times New Roman" pitchFamily="18" charset="0"/>
                <a:cs typeface="Times New Roman" pitchFamily="18" charset="0"/>
              </a:rPr>
              <a:t>Τι γνωρίζουν οι καταναλωτές σχετικά με την εξεύρεση ενός «πράσινου ξενοδοχείου» και τη τοποθεσία του</a:t>
            </a:r>
          </a:p>
          <a:p>
            <a:pPr lvl="0">
              <a:buClr>
                <a:srgbClr val="67D749"/>
              </a:buClr>
              <a:buSzPct val="115000"/>
            </a:pPr>
            <a:endParaRPr lang="el-GR" sz="2000" dirty="0" smtClean="0">
              <a:latin typeface="Times New Roman" pitchFamily="18" charset="0"/>
              <a:cs typeface="Times New Roman" pitchFamily="18" charset="0"/>
            </a:endParaRPr>
          </a:p>
          <a:p>
            <a:pPr lvl="0">
              <a:buClr>
                <a:srgbClr val="67D749"/>
              </a:buClr>
              <a:buSzPct val="115000"/>
            </a:pPr>
            <a:r>
              <a:rPr lang="el-GR" sz="2000" dirty="0" smtClean="0">
                <a:latin typeface="Times New Roman" pitchFamily="18" charset="0"/>
                <a:cs typeface="Times New Roman" pitchFamily="18" charset="0"/>
              </a:rPr>
              <a:t>Ποια η γνώμη των καταναλωτών για τη διαμονή σ’ ένα «πράσινο ξενοδοχείο» όταν ταξιδεύουν</a:t>
            </a:r>
          </a:p>
          <a:p>
            <a:pPr lvl="0">
              <a:buClr>
                <a:srgbClr val="67D749"/>
              </a:buClr>
              <a:buSzPct val="115000"/>
            </a:pPr>
            <a:endParaRPr lang="el-GR"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8183880" cy="1051560"/>
          </a:xfrm>
        </p:spPr>
        <p:txBody>
          <a:bodyPr/>
          <a:lstStyle/>
          <a:p>
            <a:pPr algn="ctr"/>
            <a:r>
              <a:rPr lang="el-GR" dirty="0" smtClean="0">
                <a:solidFill>
                  <a:srgbClr val="92D050"/>
                </a:solidFill>
                <a:effectLst>
                  <a:outerShdw blurRad="38100" dist="38100" dir="2700000" algn="tl">
                    <a:srgbClr val="000000">
                      <a:alpha val="43137"/>
                    </a:srgbClr>
                  </a:outerShdw>
                </a:effectLst>
              </a:rPr>
              <a:t>ΕΙΔΙΚΟΙ ΣΤΟΧΟΙ </a:t>
            </a:r>
            <a:endParaRPr lang="en-GB" dirty="0">
              <a:solidFill>
                <a:srgbClr val="92D050"/>
              </a:solidFill>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a:xfrm>
            <a:off x="467544" y="1052736"/>
            <a:ext cx="8280920" cy="4680520"/>
          </a:xfrm>
        </p:spPr>
        <p:txBody>
          <a:bodyPr>
            <a:noAutofit/>
          </a:bodyPr>
          <a:lstStyle/>
          <a:p>
            <a:pPr lvl="0">
              <a:buClr>
                <a:srgbClr val="67D749"/>
              </a:buClr>
              <a:buSzPct val="115000"/>
              <a:buNone/>
            </a:pPr>
            <a:endParaRPr lang="el-GR" sz="1500" dirty="0" smtClean="0">
              <a:latin typeface="Times New Roman" pitchFamily="18" charset="0"/>
              <a:cs typeface="Times New Roman" pitchFamily="18" charset="0"/>
            </a:endParaRPr>
          </a:p>
          <a:p>
            <a:pPr lvl="0">
              <a:buClr>
                <a:srgbClr val="67D749"/>
              </a:buClr>
              <a:buSzPct val="115000"/>
            </a:pPr>
            <a:r>
              <a:rPr lang="el-GR" sz="2000" dirty="0" smtClean="0">
                <a:latin typeface="Times New Roman" pitchFamily="18" charset="0"/>
                <a:cs typeface="Times New Roman" pitchFamily="18" charset="0"/>
              </a:rPr>
              <a:t>Πως πιστεύουν οι καταναλωτές ότι είναι οι περιβαλλοντικές συνθήκες που επικρατούν στα «πράσινα ξενοδοχεία»</a:t>
            </a:r>
          </a:p>
          <a:p>
            <a:pPr lvl="0">
              <a:buClr>
                <a:srgbClr val="67D749"/>
              </a:buClr>
              <a:buSzPct val="115000"/>
            </a:pPr>
            <a:endParaRPr lang="el-GR" sz="2000" dirty="0" smtClean="0">
              <a:latin typeface="Times New Roman" pitchFamily="18" charset="0"/>
              <a:cs typeface="Times New Roman" pitchFamily="18" charset="0"/>
            </a:endParaRPr>
          </a:p>
          <a:p>
            <a:pPr lvl="0">
              <a:buClr>
                <a:srgbClr val="67D749"/>
              </a:buClr>
              <a:buSzPct val="115000"/>
            </a:pPr>
            <a:r>
              <a:rPr lang="el-GR" sz="2000" dirty="0" smtClean="0">
                <a:latin typeface="Times New Roman" pitchFamily="18" charset="0"/>
                <a:cs typeface="Times New Roman" pitchFamily="18" charset="0"/>
              </a:rPr>
              <a:t>Τι πιστεύουν οι φίλοι, οι συνάδελφοι και το οικογενειακό τους περιβάλλον, οι οποίοι αποτελούν το κοινωνικό περίγυρο, για τη διαμονή των καταναλωτών σ’ ένα «πράσινο ξενοδοχείο» όταν ταξιδεύουν</a:t>
            </a:r>
            <a:endParaRPr lang="en-US" sz="2000" dirty="0" smtClean="0">
              <a:latin typeface="Times New Roman" pitchFamily="18" charset="0"/>
              <a:cs typeface="Times New Roman" pitchFamily="18" charset="0"/>
            </a:endParaRPr>
          </a:p>
          <a:p>
            <a:pPr lvl="0">
              <a:buClr>
                <a:srgbClr val="67D749"/>
              </a:buClr>
              <a:buSzPct val="115000"/>
            </a:pPr>
            <a:endParaRPr lang="en-US" sz="2000" dirty="0" smtClean="0">
              <a:latin typeface="Times New Roman" pitchFamily="18" charset="0"/>
              <a:cs typeface="Times New Roman" pitchFamily="18" charset="0"/>
            </a:endParaRPr>
          </a:p>
          <a:p>
            <a:pPr lvl="0">
              <a:buClr>
                <a:srgbClr val="67D749"/>
              </a:buClr>
              <a:buSzPct val="115000"/>
            </a:pPr>
            <a:r>
              <a:rPr lang="el-GR" sz="2000" dirty="0" smtClean="0">
                <a:latin typeface="Times New Roman" pitchFamily="18" charset="0"/>
                <a:cs typeface="Times New Roman" pitchFamily="18" charset="0"/>
              </a:rPr>
              <a:t>Ποία πιστεύουν οι καταναλωτές ότι είναι η γνώμη των περισσότερων σημαντικών τους ανθρώπων για τη διαμονή σ’ ένα «πράσινο ξενοδοχείο» όταν ταξιδεύουν</a:t>
            </a:r>
          </a:p>
          <a:p>
            <a:pPr lvl="0">
              <a:buClr>
                <a:srgbClr val="67D749"/>
              </a:buClr>
              <a:buSzPct val="115000"/>
            </a:pPr>
            <a:endParaRPr lang="el-GR" sz="2000" dirty="0" smtClean="0">
              <a:latin typeface="Times New Roman" pitchFamily="18" charset="0"/>
              <a:cs typeface="Times New Roman" pitchFamily="18" charset="0"/>
            </a:endParaRPr>
          </a:p>
          <a:p>
            <a:pPr lvl="0">
              <a:buClr>
                <a:srgbClr val="67D749"/>
              </a:buClr>
              <a:buSzPct val="115000"/>
            </a:pPr>
            <a:r>
              <a:rPr lang="el-GR" sz="2000" dirty="0" smtClean="0">
                <a:latin typeface="Times New Roman" pitchFamily="18" charset="0"/>
                <a:cs typeface="Times New Roman" pitchFamily="18" charset="0"/>
              </a:rPr>
              <a:t>Κατά πόσο εξαρτάται από τους ίδιους καταναλωτές η διαμονή τους σ’ ένα «πράσινο ξενοδοχείο»  στα ταξίδια τους</a:t>
            </a:r>
          </a:p>
          <a:p>
            <a:pPr lvl="0">
              <a:buClr>
                <a:srgbClr val="67D749"/>
              </a:buClr>
              <a:buSzPct val="115000"/>
            </a:pPr>
            <a:endParaRPr lang="el-GR"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8183880" cy="1051560"/>
          </a:xfrm>
        </p:spPr>
        <p:txBody>
          <a:bodyPr/>
          <a:lstStyle/>
          <a:p>
            <a:pPr algn="ctr"/>
            <a:r>
              <a:rPr lang="el-GR" dirty="0" smtClean="0">
                <a:solidFill>
                  <a:srgbClr val="92D050"/>
                </a:solidFill>
                <a:effectLst>
                  <a:outerShdw blurRad="38100" dist="38100" dir="2700000" algn="tl">
                    <a:srgbClr val="000000">
                      <a:alpha val="43137"/>
                    </a:srgbClr>
                  </a:outerShdw>
                </a:effectLst>
              </a:rPr>
              <a:t>ΕΙΔΙΚΟΙ ΣΤΟΧΟΙ </a:t>
            </a:r>
            <a:endParaRPr lang="en-GB" dirty="0">
              <a:solidFill>
                <a:srgbClr val="92D050"/>
              </a:solidFill>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a:xfrm>
            <a:off x="323528" y="1124744"/>
            <a:ext cx="8280920" cy="5733256"/>
          </a:xfrm>
        </p:spPr>
        <p:txBody>
          <a:bodyPr>
            <a:normAutofit/>
          </a:bodyPr>
          <a:lstStyle/>
          <a:p>
            <a:pPr lvl="0">
              <a:buClr>
                <a:srgbClr val="67D749"/>
              </a:buClr>
              <a:buNone/>
            </a:pPr>
            <a:endParaRPr lang="el-GR" sz="1400" dirty="0" smtClean="0">
              <a:latin typeface="Times New Roman" pitchFamily="18" charset="0"/>
              <a:cs typeface="Times New Roman" pitchFamily="18" charset="0"/>
            </a:endParaRPr>
          </a:p>
          <a:p>
            <a:pPr lvl="0">
              <a:buClr>
                <a:srgbClr val="67D749"/>
              </a:buClr>
              <a:buSzPct val="115000"/>
            </a:pPr>
            <a:endParaRPr lang="el-GR" sz="1500" dirty="0" smtClean="0">
              <a:latin typeface="Times New Roman" pitchFamily="18" charset="0"/>
              <a:cs typeface="Times New Roman" pitchFamily="18" charset="0"/>
            </a:endParaRPr>
          </a:p>
          <a:p>
            <a:pPr lvl="0">
              <a:buClr>
                <a:srgbClr val="67D749"/>
              </a:buClr>
              <a:buSzPct val="115000"/>
            </a:pPr>
            <a:r>
              <a:rPr lang="el-GR" sz="2000" dirty="0" smtClean="0">
                <a:latin typeface="Times New Roman" pitchFamily="18" charset="0"/>
                <a:cs typeface="Times New Roman" pitchFamily="18" charset="0"/>
              </a:rPr>
              <a:t>Έχουν πρόθεση οι καταναλωτές να μείνουν  σ’ ένα «πράσινο ξενοδοχείο» όταν ταξιδεύουν</a:t>
            </a:r>
          </a:p>
          <a:p>
            <a:pPr lvl="0">
              <a:buClr>
                <a:srgbClr val="67D749"/>
              </a:buClr>
              <a:buSzPct val="115000"/>
            </a:pPr>
            <a:endParaRPr lang="el-GR" sz="2000" dirty="0" smtClean="0">
              <a:latin typeface="Times New Roman" pitchFamily="18" charset="0"/>
              <a:cs typeface="Times New Roman" pitchFamily="18" charset="0"/>
            </a:endParaRPr>
          </a:p>
          <a:p>
            <a:pPr lvl="0">
              <a:buClr>
                <a:srgbClr val="67D749"/>
              </a:buClr>
              <a:buSzPct val="115000"/>
            </a:pPr>
            <a:r>
              <a:rPr lang="el-GR" sz="2000" dirty="0" smtClean="0">
                <a:latin typeface="Times New Roman" pitchFamily="18" charset="0"/>
                <a:cs typeface="Times New Roman" pitchFamily="18" charset="0"/>
              </a:rPr>
              <a:t>Είναι πρόθυμοι οι καταναλωτές να μποϊκοτάρουν αλυσίδες ξενοδοχείων που έχουν καταγγελθεί για «ανήθικη» συμπεριφορά</a:t>
            </a:r>
          </a:p>
          <a:p>
            <a:pPr lvl="0">
              <a:buClr>
                <a:srgbClr val="67D749"/>
              </a:buClr>
              <a:buSzPct val="115000"/>
            </a:pPr>
            <a:endParaRPr lang="el-GR" sz="2000" dirty="0" smtClean="0">
              <a:latin typeface="Times New Roman" pitchFamily="18" charset="0"/>
              <a:cs typeface="Times New Roman" pitchFamily="18" charset="0"/>
            </a:endParaRPr>
          </a:p>
          <a:p>
            <a:pPr lvl="0">
              <a:buClr>
                <a:srgbClr val="67D749"/>
              </a:buClr>
              <a:buSzPct val="115000"/>
            </a:pPr>
            <a:r>
              <a:rPr lang="el-GR" sz="2000" dirty="0" smtClean="0">
                <a:latin typeface="Times New Roman" pitchFamily="18" charset="0"/>
                <a:cs typeface="Times New Roman" pitchFamily="18" charset="0"/>
              </a:rPr>
              <a:t>Επιπλέον του μποϊκοτάζ είναι πρόθυμοι οι καταναλωτές να προχωρήσουν σε διαλογικές ενέργειες</a:t>
            </a:r>
          </a:p>
          <a:p>
            <a:pPr lvl="0">
              <a:buClr>
                <a:srgbClr val="67D749"/>
              </a:buClr>
              <a:buSzPct val="115000"/>
            </a:pPr>
            <a:endParaRPr lang="el-GR" sz="2000" dirty="0" smtClean="0">
              <a:latin typeface="Times New Roman" pitchFamily="18" charset="0"/>
              <a:cs typeface="Times New Roman" pitchFamily="18" charset="0"/>
            </a:endParaRPr>
          </a:p>
          <a:p>
            <a:pPr>
              <a:buClr>
                <a:srgbClr val="67D749"/>
              </a:buClr>
              <a:buSzPct val="115000"/>
            </a:pPr>
            <a:r>
              <a:rPr lang="el-GR" sz="2000" dirty="0" smtClean="0">
                <a:latin typeface="Times New Roman" pitchFamily="18" charset="0"/>
                <a:cs typeface="Times New Roman" pitchFamily="18" charset="0"/>
              </a:rPr>
              <a:t>Έχουν πρόθεση οι καταναλωτές να απορρίψουν ξενοδοχεία που </a:t>
            </a:r>
            <a:r>
              <a:rPr lang="el-GR" sz="2000" dirty="0" smtClean="0">
                <a:latin typeface="Times New Roman" pitchFamily="18" charset="0"/>
                <a:cs typeface="Times New Roman" pitchFamily="18" charset="0"/>
              </a:rPr>
              <a:t>ε</a:t>
            </a:r>
            <a:r>
              <a:rPr lang="el-GR" sz="2000" dirty="0" smtClean="0">
                <a:latin typeface="Times New Roman" pitchFamily="18" charset="0"/>
                <a:cs typeface="Times New Roman" pitchFamily="18" charset="0"/>
              </a:rPr>
              <a:t>νέχονται </a:t>
            </a:r>
            <a:r>
              <a:rPr lang="el-GR" sz="2000" dirty="0" smtClean="0">
                <a:latin typeface="Times New Roman" pitchFamily="18" charset="0"/>
                <a:cs typeface="Times New Roman" pitchFamily="18" charset="0"/>
              </a:rPr>
              <a:t>σε ανήθικες συμπεριφορές</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8183880" cy="1051560"/>
          </a:xfrm>
        </p:spPr>
        <p:txBody>
          <a:bodyPr/>
          <a:lstStyle/>
          <a:p>
            <a:pPr algn="ctr"/>
            <a:r>
              <a:rPr lang="el-GR" dirty="0" smtClean="0">
                <a:solidFill>
                  <a:srgbClr val="92D050"/>
                </a:solidFill>
                <a:effectLst>
                  <a:outerShdw blurRad="38100" dist="38100" dir="2700000" algn="tl">
                    <a:srgbClr val="000000">
                      <a:alpha val="43137"/>
                    </a:srgbClr>
                  </a:outerShdw>
                </a:effectLst>
              </a:rPr>
              <a:t>ΔΕΥΤΕΡΟΓΕΝΗ ΣΤΟΙΧΕΙΑ</a:t>
            </a:r>
            <a:r>
              <a:rPr lang="el-GR" dirty="0" smtClean="0">
                <a:solidFill>
                  <a:srgbClr val="92D050"/>
                </a:solidFill>
              </a:rPr>
              <a:t> </a:t>
            </a:r>
            <a:endParaRPr lang="en-GB" dirty="0">
              <a:solidFill>
                <a:srgbClr val="92D050"/>
              </a:solidFill>
            </a:endParaRPr>
          </a:p>
        </p:txBody>
      </p:sp>
      <p:sp>
        <p:nvSpPr>
          <p:cNvPr id="3" name="2 - Θέση περιεχομένου"/>
          <p:cNvSpPr>
            <a:spLocks noGrp="1"/>
          </p:cNvSpPr>
          <p:nvPr>
            <p:ph idx="1"/>
          </p:nvPr>
        </p:nvSpPr>
        <p:spPr>
          <a:xfrm>
            <a:off x="323528" y="1385392"/>
            <a:ext cx="8280920" cy="4419872"/>
          </a:xfrm>
        </p:spPr>
        <p:txBody>
          <a:bodyPr>
            <a:normAutofit/>
          </a:bodyPr>
          <a:lstStyle/>
          <a:p>
            <a:pPr lvl="0">
              <a:buClr>
                <a:srgbClr val="67D749"/>
              </a:buClr>
              <a:buNone/>
            </a:pPr>
            <a:endParaRPr lang="el-GR" sz="1400" dirty="0" smtClean="0">
              <a:latin typeface="Times New Roman" pitchFamily="18" charset="0"/>
              <a:cs typeface="Times New Roman" pitchFamily="18" charset="0"/>
            </a:endParaRPr>
          </a:p>
          <a:p>
            <a:pPr lvl="0">
              <a:buClr>
                <a:srgbClr val="67D749"/>
              </a:buClr>
              <a:buSzPct val="115000"/>
            </a:pPr>
            <a:r>
              <a:rPr lang="el-GR" dirty="0" smtClean="0">
                <a:latin typeface="Times New Roman" pitchFamily="18" charset="0"/>
                <a:cs typeface="Times New Roman" pitchFamily="18" charset="0"/>
              </a:rPr>
              <a:t> Ηθικός καταναλωτισμός</a:t>
            </a:r>
          </a:p>
          <a:p>
            <a:pPr lvl="0">
              <a:buClr>
                <a:srgbClr val="67D749"/>
              </a:buClr>
              <a:buSzPct val="115000"/>
            </a:pPr>
            <a:endParaRPr lang="el-GR" dirty="0" smtClean="0">
              <a:latin typeface="Times New Roman" pitchFamily="18" charset="0"/>
              <a:cs typeface="Times New Roman" pitchFamily="18" charset="0"/>
            </a:endParaRPr>
          </a:p>
          <a:p>
            <a:pPr lvl="1">
              <a:buClr>
                <a:srgbClr val="67D749"/>
              </a:buClr>
              <a:buSzPct val="115000"/>
              <a:buFont typeface="Wingdings" pitchFamily="2" charset="2"/>
              <a:buChar char="Ø"/>
            </a:pPr>
            <a:r>
              <a:rPr lang="el-GR" dirty="0" smtClean="0">
                <a:latin typeface="Times New Roman" pitchFamily="18" charset="0"/>
                <a:cs typeface="Times New Roman" pitchFamily="18" charset="0"/>
              </a:rPr>
              <a:t> Θετικός ηθικός καταναλωτισμός</a:t>
            </a:r>
          </a:p>
          <a:p>
            <a:pPr lvl="1">
              <a:buClr>
                <a:srgbClr val="67D749"/>
              </a:buClr>
              <a:buSzPct val="115000"/>
              <a:buFont typeface="Wingdings" pitchFamily="2" charset="2"/>
              <a:buChar char="Ø"/>
            </a:pPr>
            <a:endParaRPr lang="el-GR" dirty="0" smtClean="0">
              <a:latin typeface="Times New Roman" pitchFamily="18" charset="0"/>
              <a:cs typeface="Times New Roman" pitchFamily="18" charset="0"/>
            </a:endParaRPr>
          </a:p>
          <a:p>
            <a:pPr lvl="1">
              <a:buClr>
                <a:srgbClr val="67D749"/>
              </a:buClr>
              <a:buSzPct val="115000"/>
              <a:buFont typeface="Wingdings" pitchFamily="2" charset="2"/>
              <a:buChar char="Ø"/>
            </a:pPr>
            <a:r>
              <a:rPr lang="el-GR" dirty="0" smtClean="0">
                <a:latin typeface="Times New Roman" pitchFamily="18" charset="0"/>
                <a:cs typeface="Times New Roman" pitchFamily="18" charset="0"/>
              </a:rPr>
              <a:t> Αρνητικός ηθικός καταναλωτισμός (μποϊκοτάζ)</a:t>
            </a:r>
          </a:p>
          <a:p>
            <a:pPr lvl="1">
              <a:buClr>
                <a:srgbClr val="67D749"/>
              </a:buClr>
              <a:buSzPct val="115000"/>
              <a:buFont typeface="Wingdings" pitchFamily="2" charset="2"/>
              <a:buChar char="Ø"/>
            </a:pPr>
            <a:endParaRPr lang="el-GR" dirty="0" smtClean="0">
              <a:latin typeface="Times New Roman" pitchFamily="18" charset="0"/>
              <a:cs typeface="Times New Roman" pitchFamily="18" charset="0"/>
            </a:endParaRPr>
          </a:p>
          <a:p>
            <a:pPr lvl="1">
              <a:buClr>
                <a:srgbClr val="67D749"/>
              </a:buClr>
              <a:buSzPct val="115000"/>
              <a:buFont typeface="Wingdings" pitchFamily="2" charset="2"/>
              <a:buChar char="Ø"/>
            </a:pPr>
            <a:r>
              <a:rPr lang="el-GR" dirty="0" smtClean="0">
                <a:latin typeface="Times New Roman" pitchFamily="18" charset="0"/>
                <a:cs typeface="Times New Roman" pitchFamily="18" charset="0"/>
              </a:rPr>
              <a:t> Διαλογικός ηθικός καταναλωτισμός</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8183880" cy="1051560"/>
          </a:xfrm>
        </p:spPr>
        <p:txBody>
          <a:bodyPr/>
          <a:lstStyle/>
          <a:p>
            <a:pPr algn="ctr"/>
            <a:r>
              <a:rPr lang="el-GR" dirty="0" smtClean="0">
                <a:solidFill>
                  <a:srgbClr val="92D050"/>
                </a:solidFill>
                <a:effectLst>
                  <a:outerShdw blurRad="38100" dist="38100" dir="2700000" algn="tl">
                    <a:srgbClr val="000000">
                      <a:alpha val="43137"/>
                    </a:srgbClr>
                  </a:outerShdw>
                </a:effectLst>
              </a:rPr>
              <a:t>ΔΕΥΤΕΡΟΓΕΝΗ ΣΤΟΙΧΕΙΑ</a:t>
            </a:r>
            <a:r>
              <a:rPr lang="el-GR" dirty="0" smtClean="0">
                <a:solidFill>
                  <a:srgbClr val="92D050"/>
                </a:solidFill>
              </a:rPr>
              <a:t> </a:t>
            </a:r>
            <a:endParaRPr lang="en-GB" dirty="0">
              <a:solidFill>
                <a:srgbClr val="92D050"/>
              </a:solidFill>
            </a:endParaRPr>
          </a:p>
        </p:txBody>
      </p:sp>
      <p:sp>
        <p:nvSpPr>
          <p:cNvPr id="3" name="2 - Θέση περιεχομένου"/>
          <p:cNvSpPr>
            <a:spLocks noGrp="1"/>
          </p:cNvSpPr>
          <p:nvPr>
            <p:ph idx="1"/>
          </p:nvPr>
        </p:nvSpPr>
        <p:spPr>
          <a:xfrm>
            <a:off x="323528" y="2348880"/>
            <a:ext cx="8280920" cy="3456384"/>
          </a:xfrm>
        </p:spPr>
        <p:txBody>
          <a:bodyPr numCol="2">
            <a:normAutofit fontScale="70000" lnSpcReduction="20000"/>
          </a:bodyPr>
          <a:lstStyle/>
          <a:p>
            <a:pPr lvl="0">
              <a:buClr>
                <a:srgbClr val="67D749"/>
              </a:buClr>
              <a:buNone/>
            </a:pPr>
            <a:endParaRPr lang="el-GR" sz="1400" dirty="0" smtClean="0">
              <a:latin typeface="Times New Roman" pitchFamily="18" charset="0"/>
              <a:cs typeface="Times New Roman" pitchFamily="18" charset="0"/>
            </a:endParaRPr>
          </a:p>
          <a:p>
            <a:pPr lvl="0">
              <a:buClr>
                <a:srgbClr val="67D749"/>
              </a:buClr>
              <a:buSzPct val="115000"/>
            </a:pPr>
            <a:endParaRPr lang="el-GR" dirty="0" smtClean="0">
              <a:latin typeface="Times New Roman" pitchFamily="18" charset="0"/>
              <a:cs typeface="Times New Roman" pitchFamily="18" charset="0"/>
            </a:endParaRPr>
          </a:p>
          <a:p>
            <a:pPr lvl="0">
              <a:buClr>
                <a:srgbClr val="67D749"/>
              </a:buClr>
              <a:buSzPct val="115000"/>
            </a:pPr>
            <a:endParaRPr lang="el-GR" dirty="0" smtClean="0">
              <a:latin typeface="Times New Roman" pitchFamily="18" charset="0"/>
              <a:cs typeface="Times New Roman" pitchFamily="18" charset="0"/>
            </a:endParaRPr>
          </a:p>
          <a:p>
            <a:pPr lvl="0">
              <a:buClr>
                <a:srgbClr val="67D749"/>
              </a:buClr>
              <a:buSzPct val="115000"/>
            </a:pPr>
            <a:endParaRPr lang="el-GR" dirty="0" smtClean="0">
              <a:latin typeface="Times New Roman" pitchFamily="18" charset="0"/>
              <a:cs typeface="Times New Roman" pitchFamily="18" charset="0"/>
            </a:endParaRPr>
          </a:p>
          <a:p>
            <a:pPr lvl="0">
              <a:buClr>
                <a:srgbClr val="67D749"/>
              </a:buClr>
              <a:buSzPct val="115000"/>
            </a:pPr>
            <a:endParaRPr lang="el-GR" dirty="0" smtClean="0">
              <a:latin typeface="Times New Roman" pitchFamily="18" charset="0"/>
              <a:cs typeface="Times New Roman" pitchFamily="18" charset="0"/>
            </a:endParaRPr>
          </a:p>
          <a:p>
            <a:pPr lvl="0">
              <a:buClr>
                <a:srgbClr val="67D749"/>
              </a:buClr>
              <a:buSzPct val="115000"/>
            </a:pPr>
            <a:endParaRPr lang="el-GR" dirty="0" smtClean="0">
              <a:latin typeface="Times New Roman" pitchFamily="18" charset="0"/>
              <a:cs typeface="Times New Roman" pitchFamily="18" charset="0"/>
            </a:endParaRPr>
          </a:p>
          <a:p>
            <a:pPr algn="ctr">
              <a:buClr>
                <a:srgbClr val="67D749"/>
              </a:buClr>
              <a:buSzPct val="115000"/>
            </a:pPr>
            <a:endParaRPr lang="el-GR" dirty="0" smtClean="0">
              <a:latin typeface="Times New Roman" pitchFamily="18" charset="0"/>
              <a:cs typeface="Times New Roman" pitchFamily="18" charset="0"/>
            </a:endParaRPr>
          </a:p>
          <a:p>
            <a:pPr algn="ctr">
              <a:buClr>
                <a:srgbClr val="67D749"/>
              </a:buClr>
              <a:buSzPct val="115000"/>
            </a:pPr>
            <a:endParaRPr lang="el-GR" dirty="0" smtClean="0">
              <a:latin typeface="Times New Roman" pitchFamily="18" charset="0"/>
              <a:cs typeface="Times New Roman" pitchFamily="18" charset="0"/>
            </a:endParaRPr>
          </a:p>
          <a:p>
            <a:pPr algn="ctr">
              <a:buClr>
                <a:srgbClr val="67D749"/>
              </a:buClr>
              <a:buSzPct val="115000"/>
            </a:pPr>
            <a:r>
              <a:rPr lang="el-GR" sz="4600" dirty="0" smtClean="0">
                <a:latin typeface="Times New Roman" pitchFamily="18" charset="0"/>
                <a:cs typeface="Times New Roman" pitchFamily="18" charset="0"/>
              </a:rPr>
              <a:t>Ευρωπαϊκό </a:t>
            </a:r>
          </a:p>
          <a:p>
            <a:pPr algn="ctr">
              <a:buClr>
                <a:srgbClr val="67D749"/>
              </a:buClr>
              <a:buSzPct val="115000"/>
              <a:buNone/>
            </a:pPr>
            <a:r>
              <a:rPr lang="el-GR" sz="4600" dirty="0" smtClean="0">
                <a:latin typeface="Times New Roman" pitchFamily="18" charset="0"/>
                <a:cs typeface="Times New Roman" pitchFamily="18" charset="0"/>
              </a:rPr>
              <a:t>   Οικολογικό Σήμα</a:t>
            </a:r>
          </a:p>
          <a:p>
            <a:pPr lvl="8">
              <a:buClr>
                <a:srgbClr val="67D749"/>
              </a:buClr>
              <a:buSzPct val="115000"/>
            </a:pPr>
            <a:endParaRPr lang="el-GR" dirty="0" smtClean="0">
              <a:latin typeface="Times New Roman" pitchFamily="18" charset="0"/>
              <a:cs typeface="Times New Roman" pitchFamily="18" charset="0"/>
            </a:endParaRPr>
          </a:p>
          <a:p>
            <a:pPr>
              <a:buClr>
                <a:srgbClr val="67D749"/>
              </a:buClr>
              <a:buSzPct val="115000"/>
            </a:pPr>
            <a:endParaRPr lang="el-GR" dirty="0" smtClean="0">
              <a:latin typeface="Times New Roman" pitchFamily="18" charset="0"/>
              <a:cs typeface="Times New Roman" pitchFamily="18" charset="0"/>
            </a:endParaRPr>
          </a:p>
          <a:p>
            <a:pPr>
              <a:buClr>
                <a:srgbClr val="67D749"/>
              </a:buClr>
              <a:buSzPct val="115000"/>
            </a:pPr>
            <a:endParaRPr lang="el-GR" dirty="0" smtClean="0">
              <a:latin typeface="Times New Roman" pitchFamily="18" charset="0"/>
              <a:cs typeface="Times New Roman" pitchFamily="18" charset="0"/>
            </a:endParaRPr>
          </a:p>
          <a:p>
            <a:pPr>
              <a:buClr>
                <a:srgbClr val="67D749"/>
              </a:buClr>
              <a:buSzPct val="115000"/>
            </a:pPr>
            <a:endParaRPr lang="el-GR" dirty="0" smtClean="0">
              <a:latin typeface="Times New Roman" pitchFamily="18" charset="0"/>
              <a:cs typeface="Times New Roman" pitchFamily="18" charset="0"/>
            </a:endParaRPr>
          </a:p>
          <a:p>
            <a:pPr>
              <a:buClr>
                <a:srgbClr val="67D749"/>
              </a:buClr>
              <a:buSzPct val="115000"/>
            </a:pPr>
            <a:endParaRPr lang="el-GR" dirty="0" smtClean="0">
              <a:latin typeface="Times New Roman" pitchFamily="18" charset="0"/>
              <a:cs typeface="Times New Roman" pitchFamily="18" charset="0"/>
            </a:endParaRPr>
          </a:p>
          <a:p>
            <a:pPr>
              <a:buClr>
                <a:srgbClr val="67D749"/>
              </a:buClr>
              <a:buSzPct val="115000"/>
            </a:pPr>
            <a:endParaRPr lang="el-GR" dirty="0" smtClean="0">
              <a:latin typeface="Times New Roman" pitchFamily="18" charset="0"/>
              <a:cs typeface="Times New Roman" pitchFamily="18" charset="0"/>
            </a:endParaRPr>
          </a:p>
          <a:p>
            <a:pPr algn="ctr">
              <a:buClr>
                <a:srgbClr val="67D749"/>
              </a:buClr>
              <a:buSzPct val="115000"/>
            </a:pPr>
            <a:endParaRPr lang="el-GR" dirty="0" smtClean="0">
              <a:latin typeface="Times New Roman" pitchFamily="18" charset="0"/>
              <a:cs typeface="Times New Roman" pitchFamily="18" charset="0"/>
            </a:endParaRPr>
          </a:p>
          <a:p>
            <a:pPr algn="ctr">
              <a:buClr>
                <a:srgbClr val="67D749"/>
              </a:buClr>
              <a:buSzPct val="115000"/>
            </a:pPr>
            <a:endParaRPr lang="el-GR" dirty="0" smtClean="0">
              <a:latin typeface="Times New Roman" pitchFamily="18" charset="0"/>
              <a:cs typeface="Times New Roman" pitchFamily="18" charset="0"/>
            </a:endParaRPr>
          </a:p>
          <a:p>
            <a:pPr algn="ctr">
              <a:buClr>
                <a:srgbClr val="67D749"/>
              </a:buClr>
              <a:buSzPct val="115000"/>
            </a:pPr>
            <a:endParaRPr lang="el-GR" dirty="0" smtClean="0">
              <a:latin typeface="Times New Roman" pitchFamily="18" charset="0"/>
              <a:cs typeface="Times New Roman" pitchFamily="18" charset="0"/>
            </a:endParaRPr>
          </a:p>
          <a:p>
            <a:pPr algn="ctr">
              <a:buClr>
                <a:srgbClr val="67D749"/>
              </a:buClr>
              <a:buSzPct val="115000"/>
            </a:pPr>
            <a:r>
              <a:rPr lang="en-US" sz="4600" dirty="0" smtClean="0">
                <a:latin typeface="Times New Roman" pitchFamily="18" charset="0"/>
                <a:cs typeface="Times New Roman" pitchFamily="18" charset="0"/>
              </a:rPr>
              <a:t>Green Key</a:t>
            </a:r>
            <a:endParaRPr lang="el-GR" sz="4600" dirty="0" smtClean="0">
              <a:latin typeface="Times New Roman" pitchFamily="18" charset="0"/>
              <a:cs typeface="Times New Roman" pitchFamily="18" charset="0"/>
            </a:endParaRPr>
          </a:p>
          <a:p>
            <a:pPr lvl="0">
              <a:buClr>
                <a:srgbClr val="67D749"/>
              </a:buClr>
              <a:buSzPct val="115000"/>
            </a:pPr>
            <a:endParaRPr lang="el-GR" dirty="0" smtClean="0">
              <a:latin typeface="Times New Roman" pitchFamily="18" charset="0"/>
              <a:cs typeface="Times New Roman" pitchFamily="18" charset="0"/>
            </a:endParaRPr>
          </a:p>
          <a:p>
            <a:pPr>
              <a:buClr>
                <a:srgbClr val="67D749"/>
              </a:buClr>
              <a:buSzPct val="115000"/>
              <a:buNone/>
            </a:pPr>
            <a:r>
              <a:rPr lang="el-GR" dirty="0" smtClean="0">
                <a:latin typeface="Times New Roman" pitchFamily="18" charset="0"/>
                <a:cs typeface="Times New Roman" pitchFamily="18" charset="0"/>
              </a:rPr>
              <a:t> </a:t>
            </a:r>
          </a:p>
        </p:txBody>
      </p:sp>
      <p:pic>
        <p:nvPicPr>
          <p:cNvPr id="4" name="3 - Εικόνα"/>
          <p:cNvPicPr/>
          <p:nvPr/>
        </p:nvPicPr>
        <p:blipFill>
          <a:blip r:embed="rId2" cstate="print"/>
          <a:srcRect/>
          <a:stretch>
            <a:fillRect/>
          </a:stretch>
        </p:blipFill>
        <p:spPr bwMode="auto">
          <a:xfrm>
            <a:off x="1547664" y="2060848"/>
            <a:ext cx="2160240" cy="2123306"/>
          </a:xfrm>
          <a:prstGeom prst="rect">
            <a:avLst/>
          </a:prstGeom>
          <a:noFill/>
        </p:spPr>
      </p:pic>
      <p:pic>
        <p:nvPicPr>
          <p:cNvPr id="5" name="il_fi" descr="http://www.pulitzeramsterdam.com/assets/u/GreenKeyLogo.jpg"/>
          <p:cNvPicPr/>
          <p:nvPr/>
        </p:nvPicPr>
        <p:blipFill>
          <a:blip r:embed="rId3" cstate="print"/>
          <a:srcRect/>
          <a:stretch>
            <a:fillRect/>
          </a:stretch>
        </p:blipFill>
        <p:spPr bwMode="auto">
          <a:xfrm>
            <a:off x="5508104" y="2060848"/>
            <a:ext cx="2304256" cy="2160240"/>
          </a:xfrm>
          <a:prstGeom prst="rect">
            <a:avLst/>
          </a:prstGeom>
          <a:noFill/>
          <a:ln w="9525">
            <a:noFill/>
            <a:miter lim="800000"/>
            <a:headEnd/>
            <a:tailEnd/>
          </a:ln>
        </p:spPr>
      </p:pic>
      <p:sp>
        <p:nvSpPr>
          <p:cNvPr id="6" name="5 - Ορθογώνιο"/>
          <p:cNvSpPr/>
          <p:nvPr/>
        </p:nvSpPr>
        <p:spPr>
          <a:xfrm>
            <a:off x="2638331" y="1124744"/>
            <a:ext cx="3844321" cy="584775"/>
          </a:xfrm>
          <a:prstGeom prst="rect">
            <a:avLst/>
          </a:prstGeom>
        </p:spPr>
        <p:txBody>
          <a:bodyPr wrap="none">
            <a:spAutoFit/>
          </a:bodyPr>
          <a:lstStyle/>
          <a:p>
            <a:pPr lvl="0" algn="ctr">
              <a:buClr>
                <a:srgbClr val="67D749"/>
              </a:buClr>
              <a:buSzPct val="115000"/>
            </a:pPr>
            <a:r>
              <a:rPr lang="el-GR" sz="3200" dirty="0" smtClean="0">
                <a:latin typeface="Times New Roman" pitchFamily="18" charset="0"/>
                <a:cs typeface="Times New Roman" pitchFamily="18" charset="0"/>
              </a:rPr>
              <a:t>Πράσινο Μάρκετινγκ</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8183880" cy="1051560"/>
          </a:xfrm>
        </p:spPr>
        <p:txBody>
          <a:bodyPr/>
          <a:lstStyle/>
          <a:p>
            <a:pPr algn="ctr"/>
            <a:r>
              <a:rPr lang="el-GR" dirty="0" smtClean="0">
                <a:solidFill>
                  <a:srgbClr val="92D050"/>
                </a:solidFill>
                <a:effectLst>
                  <a:outerShdw blurRad="38100" dist="38100" dir="2700000" algn="tl">
                    <a:srgbClr val="000000">
                      <a:alpha val="43137"/>
                    </a:srgbClr>
                  </a:outerShdw>
                </a:effectLst>
              </a:rPr>
              <a:t>ΔΕΥΤΕΡΟΓΕΝΗ ΣΤΟΙΧΕΙΑ</a:t>
            </a:r>
            <a:r>
              <a:rPr lang="el-GR" dirty="0" smtClean="0">
                <a:solidFill>
                  <a:srgbClr val="92D050"/>
                </a:solidFill>
              </a:rPr>
              <a:t> </a:t>
            </a:r>
            <a:endParaRPr lang="en-GB" dirty="0">
              <a:solidFill>
                <a:srgbClr val="92D050"/>
              </a:solidFill>
            </a:endParaRPr>
          </a:p>
        </p:txBody>
      </p:sp>
      <p:sp>
        <p:nvSpPr>
          <p:cNvPr id="3" name="2 - Θέση περιεχομένου"/>
          <p:cNvSpPr>
            <a:spLocks noGrp="1"/>
          </p:cNvSpPr>
          <p:nvPr>
            <p:ph idx="1"/>
          </p:nvPr>
        </p:nvSpPr>
        <p:spPr>
          <a:xfrm>
            <a:off x="323528" y="1385392"/>
            <a:ext cx="8280920" cy="4419872"/>
          </a:xfrm>
        </p:spPr>
        <p:txBody>
          <a:bodyPr>
            <a:normAutofit/>
          </a:bodyPr>
          <a:lstStyle/>
          <a:p>
            <a:pPr lvl="0">
              <a:buClr>
                <a:srgbClr val="67D749"/>
              </a:buClr>
              <a:buNone/>
            </a:pPr>
            <a:endParaRPr lang="el-GR" sz="1400" dirty="0" smtClean="0">
              <a:latin typeface="Times New Roman" pitchFamily="18" charset="0"/>
              <a:cs typeface="Times New Roman" pitchFamily="18" charset="0"/>
            </a:endParaRPr>
          </a:p>
          <a:p>
            <a:pPr lvl="0">
              <a:buClr>
                <a:srgbClr val="67D749"/>
              </a:buClr>
              <a:buSzPct val="115000"/>
            </a:pPr>
            <a:r>
              <a:rPr lang="el-GR" dirty="0" smtClean="0">
                <a:latin typeface="Times New Roman" pitchFamily="18" charset="0"/>
                <a:cs typeface="Times New Roman" pitchFamily="18" charset="0"/>
              </a:rPr>
              <a:t> Πράσινα Ξενοδοχεία</a:t>
            </a:r>
          </a:p>
          <a:p>
            <a:pPr lvl="0">
              <a:buClr>
                <a:srgbClr val="67D749"/>
              </a:buClr>
              <a:buSzPct val="115000"/>
            </a:pPr>
            <a:endParaRPr lang="el-GR" dirty="0" smtClean="0">
              <a:latin typeface="Times New Roman" pitchFamily="18" charset="0"/>
              <a:cs typeface="Times New Roman" pitchFamily="18" charset="0"/>
            </a:endParaRPr>
          </a:p>
          <a:p>
            <a:pPr lvl="1">
              <a:buClr>
                <a:srgbClr val="67D749"/>
              </a:buClr>
              <a:buSzPct val="115000"/>
              <a:buFont typeface="Wingdings" pitchFamily="2" charset="2"/>
              <a:buChar char="Ø"/>
            </a:pPr>
            <a:r>
              <a:rPr lang="el-GR" dirty="0" smtClean="0">
                <a:latin typeface="Times New Roman" pitchFamily="18" charset="0"/>
                <a:cs typeface="Times New Roman" pitchFamily="18" charset="0"/>
              </a:rPr>
              <a:t> Ανανεώσιμες μορφές ενέργειας</a:t>
            </a:r>
          </a:p>
          <a:p>
            <a:pPr lvl="1">
              <a:buClr>
                <a:srgbClr val="67D749"/>
              </a:buClr>
              <a:buSzPct val="115000"/>
              <a:buFont typeface="Wingdings" pitchFamily="2" charset="2"/>
              <a:buChar char="Ø"/>
            </a:pPr>
            <a:endParaRPr lang="el-GR" dirty="0" smtClean="0">
              <a:latin typeface="Times New Roman" pitchFamily="18" charset="0"/>
              <a:cs typeface="Times New Roman" pitchFamily="18" charset="0"/>
            </a:endParaRPr>
          </a:p>
          <a:p>
            <a:pPr lvl="1">
              <a:buClr>
                <a:srgbClr val="67D749"/>
              </a:buClr>
              <a:buSzPct val="115000"/>
              <a:buFont typeface="Wingdings" pitchFamily="2" charset="2"/>
              <a:buChar char="Ø"/>
            </a:pPr>
            <a:r>
              <a:rPr lang="el-GR" dirty="0" smtClean="0">
                <a:latin typeface="Times New Roman" pitchFamily="18" charset="0"/>
                <a:cs typeface="Times New Roman" pitchFamily="18" charset="0"/>
              </a:rPr>
              <a:t> Διαχείριση Ξενοδοχειακών αποβλήτων</a:t>
            </a:r>
          </a:p>
          <a:p>
            <a:pPr lvl="1">
              <a:buClr>
                <a:srgbClr val="67D749"/>
              </a:buClr>
              <a:buSzPct val="115000"/>
              <a:buFont typeface="Wingdings" pitchFamily="2" charset="2"/>
              <a:buChar char="Ø"/>
            </a:pPr>
            <a:endParaRPr lang="el-GR" dirty="0" smtClean="0">
              <a:latin typeface="Times New Roman" pitchFamily="18" charset="0"/>
              <a:cs typeface="Times New Roman" pitchFamily="18" charset="0"/>
            </a:endParaRPr>
          </a:p>
          <a:p>
            <a:pPr lvl="1">
              <a:buClr>
                <a:srgbClr val="67D749"/>
              </a:buClr>
              <a:buSzPct val="115000"/>
              <a:buFont typeface="Wingdings" pitchFamily="2" charset="2"/>
              <a:buChar char="Ø"/>
            </a:pPr>
            <a:r>
              <a:rPr lang="el-GR" dirty="0" smtClean="0">
                <a:latin typeface="Times New Roman" pitchFamily="18" charset="0"/>
                <a:cs typeface="Times New Roman" pitchFamily="18" charset="0"/>
              </a:rPr>
              <a:t> Διαχείριση αερίων ρύπων</a:t>
            </a:r>
          </a:p>
          <a:p>
            <a:pPr lvl="1">
              <a:buClr>
                <a:srgbClr val="67D749"/>
              </a:buClr>
              <a:buSzPct val="115000"/>
              <a:buFont typeface="Wingdings" pitchFamily="2" charset="2"/>
              <a:buChar char="Ø"/>
            </a:pPr>
            <a:endParaRPr lang="el-GR" dirty="0" smtClean="0">
              <a:latin typeface="Times New Roman" pitchFamily="18" charset="0"/>
              <a:cs typeface="Times New Roman" pitchFamily="18" charset="0"/>
            </a:endParaRPr>
          </a:p>
          <a:p>
            <a:pPr lvl="1">
              <a:buClr>
                <a:srgbClr val="67D749"/>
              </a:buClr>
              <a:buSzPct val="115000"/>
              <a:buFont typeface="Wingdings" pitchFamily="2" charset="2"/>
              <a:buChar char="Ø"/>
            </a:pPr>
            <a:r>
              <a:rPr lang="el-GR" dirty="0" smtClean="0">
                <a:latin typeface="Times New Roman" pitchFamily="18" charset="0"/>
                <a:cs typeface="Times New Roman" pitchFamily="18" charset="0"/>
              </a:rPr>
              <a:t>Υγιεινή και ασφάλεια τροφίμων</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Άποψη">
  <a:themeElements>
    <a:clrScheme name="Προσαρμοσμένος 1">
      <a:dk1>
        <a:sysClr val="windowText" lastClr="000000"/>
      </a:dk1>
      <a:lt1>
        <a:sysClr val="window" lastClr="FFFFFF"/>
      </a:lt1>
      <a:dk2>
        <a:srgbClr val="575F6D"/>
      </a:dk2>
      <a:lt2>
        <a:srgbClr val="FFF39D"/>
      </a:lt2>
      <a:accent1>
        <a:srgbClr val="FF0000"/>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Άποψη">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Χαρτί">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2">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863</TotalTime>
  <Words>513</Words>
  <Application>Microsoft Office PowerPoint</Application>
  <PresentationFormat>Προβολή στην οθόνη (4:3)</PresentationFormat>
  <Paragraphs>209</Paragraphs>
  <Slides>20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20</vt:i4>
      </vt:variant>
    </vt:vector>
  </HeadingPairs>
  <TitlesOfParts>
    <vt:vector size="21" baseType="lpstr">
      <vt:lpstr>Άποψη</vt:lpstr>
      <vt:lpstr>ΑΛΕΞΑΝΔΡΕΙΟ ΤΕΧΝΟΛΟΓΙΚΟ ΕΚΠΑΙΔΕΥΤΚΟ ΙΔΡΥΜΑ ΘΕΣΣΑΛΟΝΙΚΗΣ   «ΠΤΥΧΙΑΚΗ ΕΡΓΑΣΙΑ»  ΘΕΜΑ: Διερεύνηση των απόψεων των καταναλωτών αναφορικά με τη γνώση, τις τάσεις, τις προθέσεις τους για διαμονή σε ένα πράσινο ξενοδοχείο. Επίσης, τη συμμετοχή τους σε μποϊκοτάζ και διαλογικές ενέργειες εναντίον ξενοδοχειακών αλυσίδων που έχουν καταγγελθεί για ανήθικες επιχειρηματικές πρακτικές. </vt:lpstr>
      <vt:lpstr>ΣΚΟΠΟΣ </vt:lpstr>
      <vt:lpstr>Διαφάνεια 3</vt:lpstr>
      <vt:lpstr>ΕΙΔΙΚΟΙ ΣΤΟΧΟΙ </vt:lpstr>
      <vt:lpstr>ΕΙΔΙΚΟΙ ΣΤΟΧΟΙ </vt:lpstr>
      <vt:lpstr>ΕΙΔΙΚΟΙ ΣΤΟΧΟΙ </vt:lpstr>
      <vt:lpstr>ΔΕΥΤΕΡΟΓΕΝΗ ΣΤΟΙΧΕΙΑ </vt:lpstr>
      <vt:lpstr>ΔΕΥΤΕΡΟΓΕΝΗ ΣΤΟΙΧΕΙΑ </vt:lpstr>
      <vt:lpstr>ΔΕΥΤΕΡΟΓΕΝΗ ΣΤΟΙΧΕΙΑ </vt:lpstr>
      <vt:lpstr>ΠΡΩΤΟΓΕΝΗ ΣΤΟΙΧΕΙΑ</vt:lpstr>
      <vt:lpstr>ΠΡΩΤΟΓΕΝΗ ΣΤΟΙΧΕΙΑ</vt:lpstr>
      <vt:lpstr>ΣΥΜΠΕΡΑΣΜΑΤΑ</vt:lpstr>
      <vt:lpstr>ΣΥΜΠΕΡΑΣΜΑΤΑ</vt:lpstr>
      <vt:lpstr>ΣΥΜΠΕΡΑΣΜΑΤΑ</vt:lpstr>
      <vt:lpstr>ΣΥΜΠΕΡΑΣΜΑΤΑ</vt:lpstr>
      <vt:lpstr>ΣΥΜΠΕΡΑΣΜΑΤΑ</vt:lpstr>
      <vt:lpstr>ΣΥΜΠΕΡΑΣΜΑΤΑ</vt:lpstr>
      <vt:lpstr>ΣΥΜΠΕΡΑΣΜΑΤΑ</vt:lpstr>
      <vt:lpstr>ΣΥΜΠΕΡΑΣΜΑΤΑ</vt:lpstr>
      <vt:lpstr>ΤΕΛΟΣ ΠΑΡΟΥΣΙΑΣΗΣ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Petros</cp:lastModifiedBy>
  <cp:revision>105</cp:revision>
  <dcterms:created xsi:type="dcterms:W3CDTF">2011-06-03T11:57:06Z</dcterms:created>
  <dcterms:modified xsi:type="dcterms:W3CDTF">2012-12-18T21:00:00Z</dcterms:modified>
</cp:coreProperties>
</file>