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slides/slide7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87"/>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336" r:id="rId17"/>
    <p:sldId id="271" r:id="rId18"/>
    <p:sldId id="337" r:id="rId19"/>
    <p:sldId id="272" r:id="rId20"/>
    <p:sldId id="338" r:id="rId21"/>
    <p:sldId id="273" r:id="rId22"/>
    <p:sldId id="339" r:id="rId23"/>
    <p:sldId id="274" r:id="rId24"/>
    <p:sldId id="275" r:id="rId25"/>
    <p:sldId id="276" r:id="rId26"/>
    <p:sldId id="277" r:id="rId27"/>
    <p:sldId id="278" r:id="rId28"/>
    <p:sldId id="279" r:id="rId29"/>
    <p:sldId id="280" r:id="rId30"/>
    <p:sldId id="281" r:id="rId31"/>
    <p:sldId id="282" r:id="rId32"/>
    <p:sldId id="283" r:id="rId33"/>
    <p:sldId id="284" r:id="rId34"/>
    <p:sldId id="335" r:id="rId35"/>
    <p:sldId id="285" r:id="rId36"/>
    <p:sldId id="286" r:id="rId37"/>
    <p:sldId id="287" r:id="rId38"/>
    <p:sldId id="288" r:id="rId39"/>
    <p:sldId id="289" r:id="rId40"/>
    <p:sldId id="290" r:id="rId41"/>
    <p:sldId id="291" r:id="rId42"/>
    <p:sldId id="292" r:id="rId43"/>
    <p:sldId id="293" r:id="rId44"/>
    <p:sldId id="294" r:id="rId45"/>
    <p:sldId id="295" r:id="rId46"/>
    <p:sldId id="334"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40" r:id="rId83"/>
    <p:sldId id="331" r:id="rId84"/>
    <p:sldId id="332" r:id="rId85"/>
    <p:sldId id="333"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07B9"/>
    <a:srgbClr val="2007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034" autoAdjust="0"/>
  </p:normalViewPr>
  <p:slideViewPr>
    <p:cSldViewPr>
      <p:cViewPr>
        <p:scale>
          <a:sx n="69" d="100"/>
          <a:sy n="69" d="100"/>
        </p:scale>
        <p:origin x="-13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manualLayout>
          <c:layoutTarget val="inner"/>
          <c:xMode val="edge"/>
          <c:yMode val="edge"/>
          <c:x val="6.2458482462419473E-2"/>
          <c:y val="0.10319767441860477"/>
          <c:w val="0.56532927702219093"/>
          <c:h val="0.81104651162790697"/>
        </c:manualLayout>
      </c:layout>
      <c:pie3DChart>
        <c:varyColors val="1"/>
        <c:ser>
          <c:idx val="0"/>
          <c:order val="0"/>
          <c:tx>
            <c:strRef>
              <c:f>Sheet1!$B$1</c:f>
              <c:strCache>
                <c:ptCount val="1"/>
                <c:pt idx="0">
                  <c:v>Sales</c:v>
                </c:pt>
              </c:strCache>
            </c:strRef>
          </c:tx>
          <c:explosion val="26"/>
          <c:dPt>
            <c:idx val="4"/>
            <c:explosion val="20"/>
          </c:dPt>
          <c:dLbls>
            <c:showVal val="1"/>
            <c:showLeaderLines val="1"/>
          </c:dLbls>
          <c:cat>
            <c:strRef>
              <c:f>Sheet1!$A$2:$A$6</c:f>
              <c:strCache>
                <c:ptCount val="5"/>
                <c:pt idx="0">
                  <c:v>ΔΙΑΦΩΝΩ ΠΟΛΎ</c:v>
                </c:pt>
                <c:pt idx="1">
                  <c:v>ΔΙΑΦΩΝΩ   </c:v>
                </c:pt>
                <c:pt idx="2">
                  <c:v>ΟΥΤΕ ΔΙΑΦΩΝΩ/ ΟΥΤΕ ΣΥΜΦΩΝΩ</c:v>
                </c:pt>
                <c:pt idx="3">
                  <c:v>ΣΥΜΦΩΝΩ</c:v>
                </c:pt>
                <c:pt idx="4">
                  <c:v>ΣΥΜΦΩΝΩ ΠΟΛΎ</c:v>
                </c:pt>
              </c:strCache>
            </c:strRef>
          </c:cat>
          <c:val>
            <c:numRef>
              <c:f>Sheet1!$B$2:$B$6</c:f>
              <c:numCache>
                <c:formatCode>0.00%</c:formatCode>
                <c:ptCount val="5"/>
                <c:pt idx="0" formatCode="0%">
                  <c:v>1.0000000000000007E-2</c:v>
                </c:pt>
                <c:pt idx="1">
                  <c:v>3.8000000000000027E-2</c:v>
                </c:pt>
                <c:pt idx="2">
                  <c:v>0.11400000000000006</c:v>
                </c:pt>
                <c:pt idx="3">
                  <c:v>0.27600000000000002</c:v>
                </c:pt>
                <c:pt idx="4">
                  <c:v>0.5620000000000005</c:v>
                </c:pt>
              </c:numCache>
            </c:numRef>
          </c:val>
        </c:ser>
      </c:pie3DChart>
    </c:plotArea>
    <c:legend>
      <c:legendPos val="r"/>
    </c:legend>
    <c:plotVisOnly val="1"/>
  </c:chart>
  <c:txPr>
    <a:bodyPr/>
    <a:lstStyle/>
    <a:p>
      <a:pPr>
        <a:defRPr sz="18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Sheet1!$A$2:$A$5</c:f>
              <c:strCache>
                <c:ptCount val="3"/>
                <c:pt idx="1">
                  <c:v>NAI</c:v>
                </c:pt>
                <c:pt idx="2">
                  <c:v>OXI</c:v>
                </c:pt>
              </c:strCache>
            </c:strRef>
          </c:cat>
          <c:val>
            <c:numRef>
              <c:f>Sheet1!$B$2:$B$5</c:f>
              <c:numCache>
                <c:formatCode>0.00%</c:formatCode>
                <c:ptCount val="4"/>
                <c:pt idx="1">
                  <c:v>0.79200000000000004</c:v>
                </c:pt>
                <c:pt idx="2">
                  <c:v>0.2080000000000001</c:v>
                </c:pt>
              </c:numCache>
            </c:numRef>
          </c:val>
        </c:ser>
      </c:pie3DChart>
    </c:plotArea>
    <c:legend>
      <c:legendPos val="r"/>
      <c:legendEntry>
        <c:idx val="0"/>
        <c:delete val="1"/>
      </c:legendEntry>
      <c:legendEntry>
        <c:idx val="3"/>
        <c:delete val="1"/>
      </c:legendEntry>
    </c:legend>
    <c:plotVisOnly val="1"/>
  </c:chart>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dLbl>
              <c:idx val="1"/>
              <c:layout>
                <c:manualLayout>
                  <c:x val="8.7419947506561679E-2"/>
                  <c:y val="-0.10475405280222326"/>
                </c:manualLayout>
              </c:layout>
              <c:showVal val="1"/>
            </c:dLbl>
            <c:showVal val="1"/>
            <c:showLeaderLines val="1"/>
          </c:dLbls>
          <c:cat>
            <c:strRef>
              <c:f>Sheet1!$A$2:$A$5</c:f>
              <c:strCache>
                <c:ptCount val="2"/>
                <c:pt idx="0">
                  <c:v>NAI</c:v>
                </c:pt>
                <c:pt idx="1">
                  <c:v>OXI</c:v>
                </c:pt>
              </c:strCache>
            </c:strRef>
          </c:cat>
          <c:val>
            <c:numRef>
              <c:f>Sheet1!$B$2:$B$5</c:f>
              <c:numCache>
                <c:formatCode>0%</c:formatCode>
                <c:ptCount val="4"/>
                <c:pt idx="0">
                  <c:v>0.49000000000000021</c:v>
                </c:pt>
                <c:pt idx="1">
                  <c:v>0.51</c:v>
                </c:pt>
              </c:numCache>
            </c:numRef>
          </c:val>
        </c:ser>
      </c:pie3DChart>
    </c:plotArea>
    <c:legend>
      <c:legendPos val="r"/>
      <c:legendEntry>
        <c:idx val="2"/>
        <c:delete val="1"/>
      </c:legendEntry>
      <c:legendEntry>
        <c:idx val="3"/>
        <c:delete val="1"/>
      </c:legendEntry>
    </c:legend>
    <c:plotVisOnly val="1"/>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Sheet1!$A$2:$A$5</c:f>
              <c:strCache>
                <c:ptCount val="4"/>
                <c:pt idx="1">
                  <c:v>NAI</c:v>
                </c:pt>
                <c:pt idx="3">
                  <c:v>OXI</c:v>
                </c:pt>
              </c:strCache>
            </c:strRef>
          </c:cat>
          <c:val>
            <c:numRef>
              <c:f>Sheet1!$B$2:$B$5</c:f>
              <c:numCache>
                <c:formatCode>0.00%</c:formatCode>
                <c:ptCount val="4"/>
                <c:pt idx="1">
                  <c:v>0.33100000000000035</c:v>
                </c:pt>
                <c:pt idx="3">
                  <c:v>0.66900000000000071</c:v>
                </c:pt>
              </c:numCache>
            </c:numRef>
          </c:val>
        </c:ser>
      </c:pie3DChart>
    </c:plotArea>
    <c:legend>
      <c:legendPos val="r"/>
      <c:legendEntry>
        <c:idx val="0"/>
        <c:delete val="1"/>
      </c:legendEntry>
      <c:legendEntry>
        <c:idx val="2"/>
        <c:delete val="1"/>
      </c:legendEntry>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ΣΥΜΦΩΝΩ/ ΟΥΤΕ ΔΙΑΦΩΝΩ</c:v>
                </c:pt>
                <c:pt idx="3">
                  <c:v>ΣΥΜΦΩΝΩ </c:v>
                </c:pt>
                <c:pt idx="4">
                  <c:v>ΣΥΜΦΩΝΩ ΠΟΛΎ</c:v>
                </c:pt>
              </c:strCache>
            </c:strRef>
          </c:cat>
          <c:val>
            <c:numRef>
              <c:f>Sheet1!$B$2:$B$6</c:f>
              <c:numCache>
                <c:formatCode>0.00%</c:formatCode>
                <c:ptCount val="5"/>
                <c:pt idx="0">
                  <c:v>8.6000000000000021E-2</c:v>
                </c:pt>
                <c:pt idx="1">
                  <c:v>0.13400000000000001</c:v>
                </c:pt>
                <c:pt idx="2">
                  <c:v>0.45200000000000001</c:v>
                </c:pt>
                <c:pt idx="3">
                  <c:v>0.24800000000000011</c:v>
                </c:pt>
                <c:pt idx="4">
                  <c:v>7.9000000000000056E-2</c:v>
                </c:pt>
              </c:numCache>
            </c:numRef>
          </c:val>
        </c:ser>
      </c:pie3DChart>
    </c:plotArea>
    <c:legend>
      <c:legendPos val="r"/>
      <c:layout>
        <c:manualLayout>
          <c:xMode val="edge"/>
          <c:yMode val="edge"/>
          <c:x val="0.65935941601049985"/>
          <c:y val="6.8834399606299224E-2"/>
          <c:w val="0.3281405839895018"/>
          <c:h val="0.88123745078740146"/>
        </c:manualLayout>
      </c:layout>
    </c:legend>
    <c:plotVisOnly val="1"/>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dLbl>
              <c:idx val="4"/>
              <c:layout>
                <c:manualLayout>
                  <c:x val="5.7977665986196206E-2"/>
                  <c:y val="7.5304519946056525E-2"/>
                </c:manualLayout>
              </c:layout>
              <c:showVal val="1"/>
            </c:dLbl>
            <c:showVal val="1"/>
            <c:showLeaderLines val="1"/>
          </c:dLbls>
          <c:cat>
            <c:strRef>
              <c:f>Sheet1!$A$2:$A$6</c:f>
              <c:strCache>
                <c:ptCount val="5"/>
                <c:pt idx="0">
                  <c:v>ΔΙΑΦΩΝΩ ΠΟΛΎ</c:v>
                </c:pt>
                <c:pt idx="1">
                  <c:v>ΔΙΑΦΩΝΩ  </c:v>
                </c:pt>
                <c:pt idx="2">
                  <c:v>ΟΥΤΕ ΔΙΑΦΩΝΩ/ ΟΥΤΕ ΣΥΜΦΩΝΩ</c:v>
                </c:pt>
                <c:pt idx="3">
                  <c:v>ΣΥΜΦΩΝΩ</c:v>
                </c:pt>
                <c:pt idx="4">
                  <c:v>ΣΥΜΦΩΝΩ ΠΟΛΎ</c:v>
                </c:pt>
              </c:strCache>
            </c:strRef>
          </c:cat>
          <c:val>
            <c:numRef>
              <c:f>Sheet1!$B$2:$B$6</c:f>
              <c:numCache>
                <c:formatCode>0.00%</c:formatCode>
                <c:ptCount val="5"/>
                <c:pt idx="0">
                  <c:v>0.13100000000000001</c:v>
                </c:pt>
                <c:pt idx="1">
                  <c:v>0.16900000000000001</c:v>
                </c:pt>
                <c:pt idx="2">
                  <c:v>0.43400000000000022</c:v>
                </c:pt>
                <c:pt idx="3">
                  <c:v>0.18300000000000011</c:v>
                </c:pt>
                <c:pt idx="4">
                  <c:v>8.3000000000000046E-2</c:v>
                </c:pt>
              </c:numCache>
            </c:numRef>
          </c:val>
        </c:ser>
      </c:pie3DChart>
    </c:plotArea>
    <c:legend>
      <c:legendPos val="r"/>
    </c:legend>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ΔΙΑΦΩΝΩ/ ΟΥΤΕ ΣΥΜΦΩΝΩ</c:v>
                </c:pt>
                <c:pt idx="3">
                  <c:v>ΣΥΜΦΩΝΩ</c:v>
                </c:pt>
                <c:pt idx="4">
                  <c:v>ΣΥΜΦΩΝΩ ΠΟΛΎ</c:v>
                </c:pt>
              </c:strCache>
            </c:strRef>
          </c:cat>
          <c:val>
            <c:numRef>
              <c:f>Sheet1!$B$2:$B$6</c:f>
              <c:numCache>
                <c:formatCode>0.00%</c:formatCode>
                <c:ptCount val="5"/>
                <c:pt idx="0">
                  <c:v>0.1480000000000001</c:v>
                </c:pt>
                <c:pt idx="1">
                  <c:v>0.27200000000000002</c:v>
                </c:pt>
                <c:pt idx="2">
                  <c:v>0.43400000000000022</c:v>
                </c:pt>
                <c:pt idx="3">
                  <c:v>8.3000000000000046E-2</c:v>
                </c:pt>
                <c:pt idx="4">
                  <c:v>6.2000000000000034E-2</c:v>
                </c:pt>
              </c:numCache>
            </c:numRef>
          </c:val>
        </c:ser>
      </c:pie3DChart>
    </c:plotArea>
    <c:legend>
      <c:legendPos val="r"/>
    </c:legend>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ΔΙΑΦΩΝΩ/ ΟΥΤΕ ΣΥΜΦΩΝΩ </c:v>
                </c:pt>
                <c:pt idx="3">
                  <c:v>ΣΥΜΦΩΝΩ</c:v>
                </c:pt>
                <c:pt idx="4">
                  <c:v>ΣΥΜΦΩΝΩ ΠΟΛΎ</c:v>
                </c:pt>
              </c:strCache>
            </c:strRef>
          </c:cat>
          <c:val>
            <c:numRef>
              <c:f>Sheet1!$B$2:$B$6</c:f>
              <c:numCache>
                <c:formatCode>0%</c:formatCode>
                <c:ptCount val="5"/>
                <c:pt idx="0" formatCode="0.00%">
                  <c:v>0.114</c:v>
                </c:pt>
                <c:pt idx="1">
                  <c:v>0.19</c:v>
                </c:pt>
                <c:pt idx="2" formatCode="0.00%">
                  <c:v>0.4140000000000002</c:v>
                </c:pt>
                <c:pt idx="3">
                  <c:v>0.19</c:v>
                </c:pt>
                <c:pt idx="4" formatCode="0.00%">
                  <c:v>9.3000000000000083E-2</c:v>
                </c:pt>
              </c:numCache>
            </c:numRef>
          </c:val>
        </c:ser>
      </c:pie3DChart>
    </c:plotArea>
    <c:legend>
      <c:legendPos val="r"/>
    </c:legend>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ΔΙΑΦΩΝΩ/ ΟΥΤΕ ΣΥΜΦΩΝΩ</c:v>
                </c:pt>
                <c:pt idx="3">
                  <c:v>ΣΥΜΦΩΝΩ </c:v>
                </c:pt>
                <c:pt idx="4">
                  <c:v>ΣΥΜΦΩΝΩ ΠΟΛΎ</c:v>
                </c:pt>
              </c:strCache>
            </c:strRef>
          </c:cat>
          <c:val>
            <c:numRef>
              <c:f>Sheet1!$B$2:$B$6</c:f>
              <c:numCache>
                <c:formatCode>0.00%</c:formatCode>
                <c:ptCount val="5"/>
                <c:pt idx="0">
                  <c:v>0.23800000000000004</c:v>
                </c:pt>
                <c:pt idx="1">
                  <c:v>0.24500000000000011</c:v>
                </c:pt>
                <c:pt idx="2">
                  <c:v>0.33400000000000035</c:v>
                </c:pt>
                <c:pt idx="3">
                  <c:v>0.114</c:v>
                </c:pt>
                <c:pt idx="4">
                  <c:v>6.9000000000000034E-2</c:v>
                </c:pt>
              </c:numCache>
            </c:numRef>
          </c:val>
        </c:ser>
      </c:pie3DChart>
    </c:plotArea>
    <c:legend>
      <c:legendPos val="r"/>
    </c:legend>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ΔΙΑΦΩΝΩ/ΟΥΤΕ ΣΥΜΦΩΝΩ </c:v>
                </c:pt>
                <c:pt idx="3">
                  <c:v>ΣΥΜΦΩΝΩ</c:v>
                </c:pt>
                <c:pt idx="4">
                  <c:v>ΣΥΜΦΩΝΩ ΠΟΛΎ</c:v>
                </c:pt>
              </c:strCache>
            </c:strRef>
          </c:cat>
          <c:val>
            <c:numRef>
              <c:f>Sheet1!$B$2:$B$6</c:f>
              <c:numCache>
                <c:formatCode>0.00%</c:formatCode>
                <c:ptCount val="5"/>
                <c:pt idx="0" formatCode="0%">
                  <c:v>0.19</c:v>
                </c:pt>
                <c:pt idx="1">
                  <c:v>0.16200000000000001</c:v>
                </c:pt>
                <c:pt idx="2">
                  <c:v>0.221</c:v>
                </c:pt>
                <c:pt idx="3">
                  <c:v>0.26600000000000001</c:v>
                </c:pt>
                <c:pt idx="4">
                  <c:v>0.16200000000000001</c:v>
                </c:pt>
              </c:numCache>
            </c:numRef>
          </c:val>
        </c:ser>
      </c:pie3DChart>
    </c:plotArea>
    <c:legend>
      <c:legendPos val="r"/>
    </c:legend>
    <c:plotVisOnly val="1"/>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Sheet1!$A$2:$A$6</c:f>
              <c:strCache>
                <c:ptCount val="5"/>
                <c:pt idx="0">
                  <c:v>ΔΙΑΦΩΝΩ ΠΟΛΎ</c:v>
                </c:pt>
                <c:pt idx="1">
                  <c:v>ΔΙΑΦΩΝΩ  </c:v>
                </c:pt>
                <c:pt idx="2">
                  <c:v>ΟΥΤΕ ΔΙΑΦΩΝΩ/ ΟΥΤΕ ΣΥΜΦΩΝΩ</c:v>
                </c:pt>
                <c:pt idx="3">
                  <c:v>ΣΥΜΦΩΝΩ</c:v>
                </c:pt>
                <c:pt idx="4">
                  <c:v>ΣΥΜΦΩΝΩ ΠΟΛΎ</c:v>
                </c:pt>
              </c:strCache>
            </c:strRef>
          </c:cat>
          <c:val>
            <c:numRef>
              <c:f>Sheet1!$B$2:$B$6</c:f>
              <c:numCache>
                <c:formatCode>0.00%</c:formatCode>
                <c:ptCount val="5"/>
                <c:pt idx="0">
                  <c:v>5.1999999999999998E-2</c:v>
                </c:pt>
                <c:pt idx="1">
                  <c:v>7.5999999999999998E-2</c:v>
                </c:pt>
                <c:pt idx="2">
                  <c:v>0.26900000000000002</c:v>
                </c:pt>
                <c:pt idx="3">
                  <c:v>0.32400000000000023</c:v>
                </c:pt>
                <c:pt idx="4">
                  <c:v>0.27900000000000008</c:v>
                </c:pt>
              </c:numCache>
            </c:numRef>
          </c:val>
        </c:ser>
      </c:pie3DChart>
    </c:plotArea>
    <c:legend>
      <c:legendPos val="r"/>
    </c:legend>
    <c:plotVisOnly val="1"/>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explosion val="25"/>
          <c:dLbls>
            <c:showVal val="1"/>
            <c:showLeaderLines val="1"/>
          </c:dLbls>
          <c:cat>
            <c:strRef>
              <c:f>Sheet1!$A$2:$A$5</c:f>
              <c:strCache>
                <c:ptCount val="2"/>
                <c:pt idx="0">
                  <c:v>NAI</c:v>
                </c:pt>
                <c:pt idx="1">
                  <c:v>OXI</c:v>
                </c:pt>
              </c:strCache>
            </c:strRef>
          </c:cat>
          <c:val>
            <c:numRef>
              <c:f>Sheet1!$B$2:$B$5</c:f>
              <c:numCache>
                <c:formatCode>0.00%</c:formatCode>
                <c:ptCount val="4"/>
                <c:pt idx="0">
                  <c:v>0.91700000000000004</c:v>
                </c:pt>
                <c:pt idx="1">
                  <c:v>8.3000000000000046E-2</c:v>
                </c:pt>
              </c:numCache>
            </c:numRef>
          </c:val>
        </c:ser>
      </c:pie3DChart>
    </c:plotArea>
    <c:legend>
      <c:legendPos val="r"/>
      <c:legendEntry>
        <c:idx val="2"/>
        <c:delete val="1"/>
      </c:legendEntry>
      <c:legendEntry>
        <c:idx val="3"/>
        <c:delete val="1"/>
      </c:legendEntry>
    </c:legend>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8CDD0-D384-4877-B156-162A86F9A4CA}" type="datetimeFigureOut">
              <a:rPr lang="en-US" smtClean="0"/>
              <a:pPr/>
              <a:t>6/24/2013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2C8F0-AFA4-4D50-8FB0-E008E8CE44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D2C8F0-AFA4-4D50-8FB0-E008E8CE44E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2C8F0-AFA4-4D50-8FB0-E008E8CE44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D2C8F0-AFA4-4D50-8FB0-E008E8CE44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B7676BB-AD55-455E-876A-72DCF8F457CF}" type="datetime1">
              <a:rPr lang="en-US" smtClean="0"/>
              <a:pPr/>
              <a:t>6/24/2013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3D3291F-582B-47FA-8732-8D21AD6F62D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A61A8E-42B9-412C-AD76-E414C67C8818}" type="datetime1">
              <a:rPr lang="en-US" smtClean="0"/>
              <a:pPr/>
              <a:t>6/24/2013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87FB29-40C9-4A7F-A117-CFA581115521}" type="datetime1">
              <a:rPr lang="en-US" smtClean="0"/>
              <a:pPr/>
              <a:t>6/24/2013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E7FC88-9F4A-4219-9057-551EB4E25226}" type="datetime1">
              <a:rPr lang="en-US" smtClean="0"/>
              <a:pPr/>
              <a:t>6/24/2013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99F2EC0-E3BB-43E6-9CB2-A0FD6C26C1C5}" type="datetime1">
              <a:rPr lang="en-US" smtClean="0"/>
              <a:pPr/>
              <a:t>6/24/2013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3D3291F-582B-47FA-8732-8D21AD6F62D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29A43BA-8C6E-4A40-8CBB-7114A800AA28}" type="datetime1">
              <a:rPr lang="en-US" smtClean="0"/>
              <a:pPr/>
              <a:t>6/24/2013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F79494-C62C-47AE-A9E0-875EB108730A}" type="datetime1">
              <a:rPr lang="en-US" smtClean="0"/>
              <a:pPr/>
              <a:t>6/24/2013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B649450-B787-44BC-96F3-28CB398A9363}" type="datetime1">
              <a:rPr lang="en-US" smtClean="0"/>
              <a:pPr/>
              <a:t>6/24/2013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04F3AD6-3C5F-4BB0-8ACA-03FA63C8747B}" type="datetime1">
              <a:rPr lang="en-US" smtClean="0"/>
              <a:pPr/>
              <a:t>6/24/2013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3D3291F-582B-47FA-8732-8D21AD6F62D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B935998-2BCB-49C3-9F1A-BE2FCC2F87F4}" type="datetime1">
              <a:rPr lang="en-US" smtClean="0"/>
              <a:pPr/>
              <a:t>6/24/2013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D3291F-582B-47FA-8732-8D21AD6F62DB}"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0A307A1-35FD-4842-873F-6D4C4E11F8AD}" type="datetime1">
              <a:rPr lang="en-US" smtClean="0"/>
              <a:pPr/>
              <a:t>6/24/2013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3D3291F-582B-47FA-8732-8D21AD6F62D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FE0D6D9-0DAC-4323-8A0F-23D8A22D9C6B}" type="datetime1">
              <a:rPr lang="en-US" smtClean="0"/>
              <a:pPr/>
              <a:t>6/24/2013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D3291F-582B-47FA-8732-8D21AD6F62D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random/>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ChangeArrowheads="1"/>
          </p:cNvSpPr>
          <p:nvPr/>
        </p:nvSpPr>
        <p:spPr bwMode="auto">
          <a:xfrm>
            <a:off x="990599" y="152400"/>
            <a:ext cx="8153401" cy="1292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sz="2000" dirty="0" smtClean="0">
                <a:solidFill>
                  <a:srgbClr val="002060"/>
                </a:solidFill>
                <a:effectLst>
                  <a:outerShdw blurRad="38100" dist="38100" dir="2700000" algn="tl">
                    <a:srgbClr val="000000">
                      <a:alpha val="43137"/>
                    </a:srgbClr>
                  </a:outerShdw>
                </a:effectLst>
                <a:latin typeface="Calibri" pitchFamily="34" charset="0"/>
                <a:cs typeface="Calibri" pitchFamily="34" charset="0"/>
              </a:rPr>
              <a:t>Α.Τ.Ε.Ι. ΘΕΣΣΑΛΟΝΙΚΗΣ</a:t>
            </a:r>
            <a:endParaRPr kumimoji="0" lang="en-US" sz="2000"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ea typeface="SimSun" pitchFamily="2" charset="-122"/>
                <a:cs typeface="Calibri" pitchFamily="34" charset="0"/>
              </a:rPr>
              <a:t>ΣΧΟΛΗ ΔΙΟΙΚΗΣΗΣ ΚΑΙ ΟΙΚΟΝΟΜΙΑΣ</a:t>
            </a:r>
            <a:endParaRPr kumimoji="0" lang="en-US" sz="2000"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ΤΜΗΜΑ ΕΜΠΟΡΙΑΣ ΚΑΙ ΔΙΑΦΗΜΙΣΗΣ</a:t>
            </a:r>
            <a:endParaRPr kumimoji="0" lang="en-US" sz="2000"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62818" name="Rectangle 2"/>
          <p:cNvSpPr>
            <a:spLocks noChangeArrowheads="1"/>
          </p:cNvSpPr>
          <p:nvPr/>
        </p:nvSpPr>
        <p:spPr bwMode="auto">
          <a:xfrm>
            <a:off x="990600" y="2819400"/>
            <a:ext cx="815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2060"/>
                </a:solidFill>
                <a:effectLst/>
                <a:latin typeface="Calibri" pitchFamily="34" charset="0"/>
                <a:ea typeface="SimSun" pitchFamily="2" charset="-122"/>
                <a:cs typeface="Calibri" pitchFamily="34" charset="0"/>
              </a:rPr>
              <a:t>ΠΤΥΧΙΑΚΗ ΕΡΓΑΣΙΑ</a:t>
            </a:r>
            <a:endParaRPr kumimoji="0" lang="el-GR" sz="2400" b="1" i="0" u="none" strike="noStrike" cap="none" normalizeH="0" baseline="0" dirty="0" smtClean="0">
              <a:ln>
                <a:noFill/>
              </a:ln>
              <a:solidFill>
                <a:srgbClr val="002060"/>
              </a:solidFill>
              <a:effectLst/>
              <a:latin typeface="Calibri" pitchFamily="34" charset="0"/>
              <a:cs typeface="Calibri" pitchFamily="34" charset="0"/>
            </a:endParaRPr>
          </a:p>
        </p:txBody>
      </p:sp>
      <p:sp>
        <p:nvSpPr>
          <p:cNvPr id="162819" name="Rectangle 3"/>
          <p:cNvSpPr>
            <a:spLocks noChangeArrowheads="1"/>
          </p:cNvSpPr>
          <p:nvPr/>
        </p:nvSpPr>
        <p:spPr bwMode="auto">
          <a:xfrm>
            <a:off x="990600" y="3124200"/>
            <a:ext cx="81534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Διερεύνηση της καταναλωτικής συμπεριφοράς απέναντι στα προϊόντα</a:t>
            </a:r>
            <a:r>
              <a:rPr kumimoji="0" lang="en-US" sz="2000" i="0" u="none" strike="noStrike" cap="none" normalizeH="0" dirty="0" smtClean="0">
                <a:ln>
                  <a:noFill/>
                </a:ln>
                <a:solidFill>
                  <a:schemeClr val="tx1">
                    <a:lumMod val="65000"/>
                    <a:lumOff val="35000"/>
                  </a:schemeClr>
                </a:solidFill>
                <a:effectLst/>
                <a:latin typeface="Calibri" pitchFamily="34" charset="0"/>
                <a:ea typeface="SimSun" pitchFamily="2" charset="-122"/>
                <a:cs typeface="Calibri" pitchFamily="34" charset="0"/>
              </a:rPr>
              <a:t> </a:t>
            </a:r>
            <a:r>
              <a:rPr kumimoji="0" lang="el-GR" sz="200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ιδιωτικής ετικέτας στην περίοδο της οικονομικής κρίσης, </a:t>
            </a:r>
            <a:r>
              <a:rPr lang="en-US" sz="2000" dirty="0">
                <a:solidFill>
                  <a:schemeClr val="tx1">
                    <a:lumMod val="65000"/>
                    <a:lumOff val="35000"/>
                  </a:schemeClr>
                </a:solidFill>
                <a:latin typeface="Calibri" pitchFamily="34" charset="0"/>
                <a:ea typeface="SimSun" pitchFamily="2" charset="-122"/>
                <a:cs typeface="Calibri" pitchFamily="34" charset="0"/>
              </a:rPr>
              <a:t> </a:t>
            </a:r>
            <a:r>
              <a:rPr kumimoji="0" lang="el-GR" sz="200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λαμβανόμενης υπόψη της ανάμιξης του καταναλωτή στην διαδικασία λήψης απόφασης</a:t>
            </a:r>
            <a:r>
              <a:rPr kumimoji="0" lang="en-US" sz="2000" i="0" u="none" strike="noStrike" cap="none" normalizeH="0" dirty="0" smtClean="0">
                <a:ln>
                  <a:noFill/>
                </a:ln>
                <a:solidFill>
                  <a:schemeClr val="tx1">
                    <a:lumMod val="65000"/>
                    <a:lumOff val="35000"/>
                  </a:schemeClr>
                </a:solidFill>
                <a:effectLst/>
                <a:latin typeface="Calibri" pitchFamily="34" charset="0"/>
                <a:ea typeface="SimSun" pitchFamily="2" charset="-122"/>
                <a:cs typeface="Calibri" pitchFamily="34" charset="0"/>
              </a:rPr>
              <a:t> </a:t>
            </a:r>
            <a:r>
              <a:rPr kumimoji="0" lang="el-GR" sz="200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αγοράς, για τις διαφορετικές κατηγορίες προϊόντων.</a:t>
            </a:r>
            <a:endParaRPr kumimoji="0" lang="en-US" sz="200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820" name="Rectangle 4"/>
          <p:cNvSpPr>
            <a:spLocks noChangeArrowheads="1"/>
          </p:cNvSpPr>
          <p:nvPr/>
        </p:nvSpPr>
        <p:spPr bwMode="auto">
          <a:xfrm>
            <a:off x="990600" y="4648200"/>
            <a:ext cx="8153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ΕΙΣΗΓΗΤΕΣ:</a:t>
            </a:r>
            <a:endParaRPr kumimoji="0" lang="en-US" b="1"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Αθανασιάδης – </a:t>
            </a:r>
            <a:r>
              <a:rPr kumimoji="0" lang="el-GR" b="0" i="0" u="none" strike="noStrike" cap="none" normalizeH="0" baseline="0" dirty="0" err="1" smtClean="0">
                <a:ln>
                  <a:noFill/>
                </a:ln>
                <a:solidFill>
                  <a:schemeClr val="tx1">
                    <a:lumMod val="65000"/>
                    <a:lumOff val="35000"/>
                  </a:schemeClr>
                </a:solidFill>
                <a:effectLst/>
                <a:latin typeface="Calibri" pitchFamily="34" charset="0"/>
                <a:ea typeface="SimSun" pitchFamily="2" charset="-122"/>
                <a:cs typeface="Calibri" pitchFamily="34" charset="0"/>
              </a:rPr>
              <a:t>Χατζηθεοδωρίδης</a:t>
            </a:r>
            <a:r>
              <a:rPr kumimoji="0" lang="el-GR"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Ηλίας</a:t>
            </a:r>
          </a:p>
          <a:p>
            <a:pPr marL="0" marR="0" lvl="0" indent="0"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err="1" smtClean="0">
                <a:ln>
                  <a:noFill/>
                </a:ln>
                <a:solidFill>
                  <a:schemeClr val="tx1">
                    <a:lumMod val="65000"/>
                    <a:lumOff val="35000"/>
                  </a:schemeClr>
                </a:solidFill>
                <a:effectLst/>
                <a:latin typeface="Calibri" pitchFamily="34" charset="0"/>
                <a:ea typeface="SimSun" pitchFamily="2" charset="-122"/>
                <a:cs typeface="Calibri" pitchFamily="34" charset="0"/>
              </a:rPr>
              <a:t>Σαρμής</a:t>
            </a:r>
            <a:r>
              <a:rPr kumimoji="0" lang="el-GR"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Γεώργιος</a:t>
            </a:r>
            <a:r>
              <a:rPr kumimoji="0" lang="en-US" b="0" i="0" u="none" strike="noStrike" cap="none" normalizeH="0" baseline="0" dirty="0" smtClean="0">
                <a:ln>
                  <a:noFill/>
                </a:ln>
                <a:solidFill>
                  <a:schemeClr val="tx1">
                    <a:lumMod val="65000"/>
                    <a:lumOff val="35000"/>
                  </a:schemeClr>
                </a:solidFill>
                <a:effectLst/>
                <a:latin typeface="Calibri" pitchFamily="34" charset="0"/>
                <a:cs typeface="Calibri" pitchFamily="34" charset="0"/>
              </a:rPr>
              <a:t> </a:t>
            </a:r>
          </a:p>
        </p:txBody>
      </p:sp>
      <p:sp>
        <p:nvSpPr>
          <p:cNvPr id="162821" name="Rectangle 5"/>
          <p:cNvSpPr>
            <a:spLocks noChangeArrowheads="1"/>
          </p:cNvSpPr>
          <p:nvPr/>
        </p:nvSpPr>
        <p:spPr bwMode="auto">
          <a:xfrm>
            <a:off x="990600" y="5562600"/>
            <a:ext cx="8153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ΕΠΙΒΛΕΠΩΝ  ΚΑΘΗΓΗΤΗΣ:</a:t>
            </a:r>
            <a:endParaRPr kumimoji="0" lang="en-US" b="1"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Σωτήρης </a:t>
            </a:r>
            <a:r>
              <a:rPr kumimoji="0" lang="el-GR" b="0" i="0" u="none" strike="noStrike" cap="none" normalizeH="0" baseline="0" dirty="0" err="1" smtClean="0">
                <a:ln>
                  <a:noFill/>
                </a:ln>
                <a:solidFill>
                  <a:schemeClr val="tx1">
                    <a:lumMod val="65000"/>
                    <a:lumOff val="35000"/>
                  </a:schemeClr>
                </a:solidFill>
                <a:effectLst/>
                <a:latin typeface="Calibri" pitchFamily="34" charset="0"/>
                <a:ea typeface="SimSun" pitchFamily="2" charset="-122"/>
                <a:cs typeface="Calibri" pitchFamily="34" charset="0"/>
              </a:rPr>
              <a:t>Βλαχάκης</a:t>
            </a:r>
            <a:endParaRPr kumimoji="0" lang="el-GR"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p:txBody>
      </p:sp>
      <p:sp>
        <p:nvSpPr>
          <p:cNvPr id="162822" name="Rectangle 6"/>
          <p:cNvSpPr>
            <a:spLocks noChangeArrowheads="1"/>
          </p:cNvSpPr>
          <p:nvPr/>
        </p:nvSpPr>
        <p:spPr bwMode="auto">
          <a:xfrm>
            <a:off x="990600" y="6324600"/>
            <a:ext cx="8153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Θεσσαλονίκη, 2012</a:t>
            </a:r>
            <a:endParaRPr kumimoji="0" lang="el-GR" sz="1600"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p:txBody>
      </p:sp>
      <p:cxnSp>
        <p:nvCxnSpPr>
          <p:cNvPr id="18" name="Straight Connector 17"/>
          <p:cNvCxnSpPr/>
          <p:nvPr/>
        </p:nvCxnSpPr>
        <p:spPr>
          <a:xfrm>
            <a:off x="990600" y="21336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3" cstate="print"/>
          <a:srcRect/>
          <a:stretch>
            <a:fillRect/>
          </a:stretch>
        </p:blipFill>
        <p:spPr bwMode="auto">
          <a:xfrm>
            <a:off x="3581400" y="1600200"/>
            <a:ext cx="2762885" cy="9544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10</a:t>
            </a:fld>
            <a:endParaRPr lang="en-US" b="1" dirty="0">
              <a:solidFill>
                <a:schemeClr val="tx1">
                  <a:lumMod val="65000"/>
                  <a:lumOff val="35000"/>
                </a:schemeClr>
              </a:solidFill>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r>
              <a:rPr lang="el-GR" sz="2400" b="1" dirty="0" smtClean="0">
                <a:solidFill>
                  <a:schemeClr val="tx1">
                    <a:lumMod val="65000"/>
                    <a:lumOff val="35000"/>
                  </a:schemeClr>
                </a:solidFill>
                <a:latin typeface="Calibri" pitchFamily="34" charset="0"/>
                <a:cs typeface="Calibri" pitchFamily="34" charset="0"/>
              </a:rPr>
              <a:t>Πίνακας 3</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Καταστήματα χαρτικών</a:t>
            </a:r>
            <a:endParaRPr lang="en-US" sz="24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2" cstate="print"/>
          <a:srcRect/>
          <a:stretch>
            <a:fillRect/>
          </a:stretch>
        </p:blipFill>
        <p:spPr bwMode="auto">
          <a:xfrm>
            <a:off x="1447800" y="762000"/>
            <a:ext cx="64770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17"/>
          <p:cNvSpPr>
            <a:spLocks noGrp="1"/>
          </p:cNvSpPr>
          <p:nvPr>
            <p:ph type="body" idx="1"/>
          </p:nvPr>
        </p:nvSpPr>
        <p:spPr>
          <a:xfrm>
            <a:off x="0" y="34290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r>
              <a:rPr lang="el-GR" sz="2400" b="1" dirty="0" smtClean="0">
                <a:solidFill>
                  <a:schemeClr val="tx1">
                    <a:lumMod val="65000"/>
                    <a:lumOff val="35000"/>
                  </a:schemeClr>
                </a:solidFill>
                <a:latin typeface="Calibri" pitchFamily="34" charset="0"/>
                <a:cs typeface="Calibri" pitchFamily="34" charset="0"/>
              </a:rPr>
              <a:t>Πίνακας 4</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Καταστήματα καφέ</a:t>
            </a:r>
            <a:endParaRPr lang="en-US" sz="2400" dirty="0" smtClean="0">
              <a:solidFill>
                <a:schemeClr val="tx1">
                  <a:lumMod val="65000"/>
                  <a:lumOff val="35000"/>
                </a:schemeClr>
              </a:solidFill>
              <a:latin typeface="Calibri" pitchFamily="34" charset="0"/>
              <a:cs typeface="Calibri" pitchFamily="34" charset="0"/>
            </a:endParaRPr>
          </a:p>
          <a:p>
            <a:endParaRPr lang="en-US" dirty="0"/>
          </a:p>
        </p:txBody>
      </p:sp>
      <p:pic>
        <p:nvPicPr>
          <p:cNvPr id="13" name="Picture 12"/>
          <p:cNvPicPr/>
          <p:nvPr/>
        </p:nvPicPr>
        <p:blipFill>
          <a:blip r:embed="rId3" cstate="print"/>
          <a:srcRect/>
          <a:stretch>
            <a:fillRect/>
          </a:stretch>
        </p:blipFill>
        <p:spPr bwMode="auto">
          <a:xfrm>
            <a:off x="1371600" y="4038600"/>
            <a:ext cx="655320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11</a:t>
            </a:fld>
            <a:endParaRPr lang="en-US" b="1" dirty="0">
              <a:solidFill>
                <a:schemeClr val="tx1">
                  <a:lumMod val="65000"/>
                  <a:lumOff val="35000"/>
                </a:schemeClr>
              </a:solidFill>
            </a:endParaRPr>
          </a:p>
        </p:txBody>
      </p:sp>
      <p:sp>
        <p:nvSpPr>
          <p:cNvPr id="11"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77500" lnSpcReduction="20000"/>
          </a:bodyPr>
          <a:lstStyle/>
          <a:p>
            <a:pPr algn="ctr">
              <a:buNone/>
            </a:pPr>
            <a:r>
              <a:rPr lang="el-GR" sz="2800" b="1" dirty="0" smtClean="0">
                <a:solidFill>
                  <a:schemeClr val="tx1">
                    <a:lumMod val="65000"/>
                    <a:lumOff val="35000"/>
                  </a:schemeClr>
                </a:solidFill>
                <a:latin typeface="Calibri" pitchFamily="34" charset="0"/>
                <a:cs typeface="Calibri" pitchFamily="34" charset="0"/>
              </a:rPr>
              <a:t>Πίνακας 5</a:t>
            </a:r>
            <a:r>
              <a:rPr lang="el-GR" sz="2800" b="1" baseline="30000" dirty="0" smtClean="0">
                <a:solidFill>
                  <a:schemeClr val="tx1">
                    <a:lumMod val="65000"/>
                    <a:lumOff val="35000"/>
                  </a:schemeClr>
                </a:solidFill>
                <a:latin typeface="Calibri" pitchFamily="34" charset="0"/>
                <a:cs typeface="Calibri" pitchFamily="34" charset="0"/>
              </a:rPr>
              <a:t>ο</a:t>
            </a:r>
            <a:r>
              <a:rPr lang="el-GR" sz="2800" b="1" dirty="0" smtClean="0">
                <a:solidFill>
                  <a:schemeClr val="tx1">
                    <a:lumMod val="65000"/>
                    <a:lumOff val="35000"/>
                  </a:schemeClr>
                </a:solidFill>
                <a:latin typeface="Calibri" pitchFamily="34" charset="0"/>
                <a:cs typeface="Calibri" pitchFamily="34" charset="0"/>
              </a:rPr>
              <a:t>: Αγορά προϊόντων ιδιωτικής ετικέτας πριν από τρία χρόνια</a:t>
            </a:r>
            <a:endParaRPr lang="en-US" sz="2800" dirty="0">
              <a:solidFill>
                <a:schemeClr val="tx1">
                  <a:lumMod val="65000"/>
                  <a:lumOff val="35000"/>
                </a:schemeClr>
              </a:solidFill>
              <a:latin typeface="Calibri" pitchFamily="34" charset="0"/>
              <a:cs typeface="Calibri" pitchFamily="34" charset="0"/>
            </a:endParaRPr>
          </a:p>
        </p:txBody>
      </p:sp>
      <p:sp>
        <p:nvSpPr>
          <p:cNvPr id="12"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3" name="Straight Connector 12"/>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2" cstate="print"/>
          <a:srcRect/>
          <a:stretch>
            <a:fillRect/>
          </a:stretch>
        </p:blipFill>
        <p:spPr bwMode="auto">
          <a:xfrm>
            <a:off x="1371600" y="838200"/>
            <a:ext cx="6553200" cy="1804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 Placeholder 17"/>
          <p:cNvSpPr>
            <a:spLocks noGrp="1"/>
          </p:cNvSpPr>
          <p:nvPr>
            <p:ph type="body" idx="1"/>
          </p:nvPr>
        </p:nvSpPr>
        <p:spPr>
          <a:xfrm>
            <a:off x="0" y="2819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400" b="1" dirty="0" smtClean="0">
                <a:solidFill>
                  <a:schemeClr val="tx1">
                    <a:lumMod val="65000"/>
                    <a:lumOff val="35000"/>
                  </a:schemeClr>
                </a:solidFill>
              </a:rPr>
              <a:t>Πίνακας 6</a:t>
            </a:r>
            <a:r>
              <a:rPr lang="el-GR" sz="2400" b="1" baseline="30000" dirty="0" smtClean="0">
                <a:solidFill>
                  <a:schemeClr val="tx1">
                    <a:lumMod val="65000"/>
                    <a:lumOff val="35000"/>
                  </a:schemeClr>
                </a:solidFill>
              </a:rPr>
              <a:t>ο</a:t>
            </a:r>
            <a:r>
              <a:rPr lang="el-GR" sz="2400" b="1" dirty="0" smtClean="0">
                <a:solidFill>
                  <a:schemeClr val="tx1">
                    <a:lumMod val="65000"/>
                    <a:lumOff val="35000"/>
                  </a:schemeClr>
                </a:solidFill>
              </a:rPr>
              <a:t>: Αλλαγές του εισοδήματος πριν από τρία χρόνια</a:t>
            </a:r>
            <a:endParaRPr lang="en-US" sz="2400" dirty="0">
              <a:solidFill>
                <a:schemeClr val="tx1">
                  <a:lumMod val="65000"/>
                  <a:lumOff val="35000"/>
                </a:schemeClr>
              </a:solidFill>
            </a:endParaRPr>
          </a:p>
        </p:txBody>
      </p:sp>
      <p:pic>
        <p:nvPicPr>
          <p:cNvPr id="16" name="Picture 15"/>
          <p:cNvPicPr/>
          <p:nvPr/>
        </p:nvPicPr>
        <p:blipFill>
          <a:blip r:embed="rId3" cstate="print"/>
          <a:srcRect/>
          <a:stretch>
            <a:fillRect/>
          </a:stretch>
        </p:blipFill>
        <p:spPr bwMode="auto">
          <a:xfrm>
            <a:off x="1371600" y="3505200"/>
            <a:ext cx="65532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12</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77500" lnSpcReduction="20000"/>
          </a:bodyPr>
          <a:lstStyle/>
          <a:p>
            <a:pPr algn="ctr">
              <a:buNone/>
            </a:pPr>
            <a:r>
              <a:rPr lang="el-GR" sz="2400" b="1" dirty="0" smtClean="0">
                <a:solidFill>
                  <a:schemeClr val="tx1">
                    <a:lumMod val="65000"/>
                    <a:lumOff val="35000"/>
                  </a:schemeClr>
                </a:solidFill>
              </a:rPr>
              <a:t>Πίνακας 7</a:t>
            </a:r>
            <a:r>
              <a:rPr lang="el-GR" sz="2400" b="1" baseline="30000" dirty="0" smtClean="0">
                <a:solidFill>
                  <a:schemeClr val="tx1">
                    <a:lumMod val="65000"/>
                    <a:lumOff val="35000"/>
                  </a:schemeClr>
                </a:solidFill>
              </a:rPr>
              <a:t>ο</a:t>
            </a:r>
            <a:r>
              <a:rPr lang="el-GR" sz="2400" b="1" dirty="0" smtClean="0">
                <a:solidFill>
                  <a:schemeClr val="tx1">
                    <a:lumMod val="65000"/>
                    <a:lumOff val="35000"/>
                  </a:schemeClr>
                </a:solidFill>
              </a:rPr>
              <a:t>: Σε ποιο βαθμό επηρέασε η οικονομική κρίση τις αγοραστικές συνήθειες</a:t>
            </a:r>
            <a:endParaRPr lang="en-US" sz="2800" dirty="0">
              <a:solidFill>
                <a:schemeClr val="tx1">
                  <a:lumMod val="65000"/>
                  <a:lumOff val="35000"/>
                </a:schemeClr>
              </a:solidFill>
              <a:latin typeface="Calibri" pitchFamily="34" charset="0"/>
              <a:cs typeface="Calibri" pitchFamily="34" charset="0"/>
            </a:endParaRPr>
          </a:p>
        </p:txBody>
      </p:sp>
      <p:sp>
        <p:nvSpPr>
          <p:cNvPr id="10"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8</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:Αγοράζω τα απολύτως απαραίτητα</a:t>
            </a:r>
            <a:endParaRPr lang="en-US" sz="22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2" cstate="print"/>
          <a:srcRect/>
          <a:stretch>
            <a:fillRect/>
          </a:stretch>
        </p:blipFill>
        <p:spPr bwMode="auto">
          <a:xfrm>
            <a:off x="1371600" y="3962400"/>
            <a:ext cx="655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1371600" y="838200"/>
            <a:ext cx="6553200" cy="212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13</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9</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Προγραμματίζω τις αγορές και προσπαθώ να μην ξεφεύγω</a:t>
            </a:r>
            <a:endParaRPr lang="en-US" sz="22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10</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:Προσέχω τις τιμές πολύ περισσότερο</a:t>
            </a:r>
            <a:endParaRPr lang="en-US" sz="22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3" cstate="print"/>
          <a:srcRect/>
          <a:stretch>
            <a:fillRect/>
          </a:stretch>
        </p:blipFill>
        <p:spPr bwMode="auto">
          <a:xfrm>
            <a:off x="1371600" y="3962400"/>
            <a:ext cx="655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11</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Ξοδεύω πολύ συνετά</a:t>
            </a:r>
            <a:endParaRPr lang="en-US" sz="22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92500"/>
          </a:bodyPr>
          <a:lstStyle/>
          <a:p>
            <a:pPr algn="ctr">
              <a:buNone/>
            </a:pPr>
            <a:r>
              <a:rPr lang="el-GR" sz="2400" b="1" dirty="0" smtClean="0">
                <a:solidFill>
                  <a:schemeClr val="tx1">
                    <a:lumMod val="65000"/>
                    <a:lumOff val="35000"/>
                  </a:schemeClr>
                </a:solidFill>
                <a:latin typeface="Calibri" pitchFamily="34" charset="0"/>
                <a:cs typeface="Calibri" pitchFamily="34" charset="0"/>
              </a:rPr>
              <a:t>Πίνακας 12</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:Ποσοστό συμμετοχής προϊόντων ιδιωτικής ετικέτας, σήμερα</a:t>
            </a:r>
            <a:endParaRPr lang="en-US" sz="24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3" cstate="print"/>
          <a:srcRect/>
          <a:stretch>
            <a:fillRect/>
          </a:stretch>
        </p:blipFill>
        <p:spPr bwMode="auto">
          <a:xfrm>
            <a:off x="1371600" y="3962400"/>
            <a:ext cx="655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15</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13</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Προτίμηση προϊόντων ιδιωτικής ετικέτας(τιμή)</a:t>
            </a:r>
            <a:endParaRPr lang="en-US" sz="22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nvGraphicFramePr>
        <p:xfrm>
          <a:off x="304800" y="1295400"/>
          <a:ext cx="8382000" cy="452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16</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14</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Προτίμηση προϊόντων ιδιωτικής ετικέτας (ποιότητα)</a:t>
            </a:r>
            <a:endParaRPr lang="en-US" sz="2200" dirty="0">
              <a:solidFill>
                <a:schemeClr val="tx1">
                  <a:lumMod val="65000"/>
                  <a:lumOff val="35000"/>
                </a:schemeClr>
              </a:solidFill>
              <a:latin typeface="Calibri" pitchFamily="34" charset="0"/>
              <a:cs typeface="Calibri" pitchFamily="34" charset="0"/>
            </a:endParaRPr>
          </a:p>
        </p:txBody>
      </p:sp>
      <p:graphicFrame>
        <p:nvGraphicFramePr>
          <p:cNvPr id="8" name="Chart 7"/>
          <p:cNvGraphicFramePr/>
          <p:nvPr/>
        </p:nvGraphicFramePr>
        <p:xfrm>
          <a:off x="457200" y="1143000"/>
          <a:ext cx="8305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0" name="Straight Connector 9"/>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77500" lnSpcReduction="20000"/>
          </a:bodyPr>
          <a:lstStyle/>
          <a:p>
            <a:pPr algn="ctr">
              <a:buNone/>
            </a:pPr>
            <a:r>
              <a:rPr lang="el-GR" sz="2400" b="1" dirty="0" smtClean="0">
                <a:solidFill>
                  <a:schemeClr val="tx1">
                    <a:lumMod val="65000"/>
                    <a:lumOff val="35000"/>
                  </a:schemeClr>
                </a:solidFill>
                <a:latin typeface="Calibri" pitchFamily="34" charset="0"/>
                <a:cs typeface="Calibri" pitchFamily="34" charset="0"/>
              </a:rPr>
              <a:t>Πίνακας 15</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Προτίμηση προϊόντων ιδιωτικής ετικέτας (τα βρίσκω εύκολα στο ράφι)</a:t>
            </a:r>
            <a:endParaRPr lang="en-US" sz="2400" dirty="0">
              <a:solidFill>
                <a:schemeClr val="tx1">
                  <a:lumMod val="65000"/>
                  <a:lumOff val="35000"/>
                </a:schemeClr>
              </a:solidFill>
              <a:latin typeface="Calibri" pitchFamily="34" charset="0"/>
              <a:cs typeface="Calibri" pitchFamily="34" charset="0"/>
            </a:endParaRPr>
          </a:p>
        </p:txBody>
      </p:sp>
      <p:graphicFrame>
        <p:nvGraphicFramePr>
          <p:cNvPr id="13" name="Chart 12"/>
          <p:cNvGraphicFramePr/>
          <p:nvPr/>
        </p:nvGraphicFramePr>
        <p:xfrm>
          <a:off x="381000" y="1143000"/>
          <a:ext cx="8229600" cy="459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18</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Προτίμηση προϊόντων ιδιωτικής ετικέτας (ποικιλία ειδών) </a:t>
            </a:r>
            <a:endParaRPr lang="en-US" sz="2000" dirty="0">
              <a:solidFill>
                <a:schemeClr val="tx1">
                  <a:lumMod val="65000"/>
                  <a:lumOff val="35000"/>
                </a:schemeClr>
              </a:solidFill>
              <a:latin typeface="Calibri" pitchFamily="34" charset="0"/>
              <a:cs typeface="Calibri" pitchFamily="34" charset="0"/>
            </a:endParaRPr>
          </a:p>
        </p:txBody>
      </p:sp>
      <p:graphicFrame>
        <p:nvGraphicFramePr>
          <p:cNvPr id="10" name="Chart 9"/>
          <p:cNvGraphicFramePr/>
          <p:nvPr/>
        </p:nvGraphicFramePr>
        <p:xfrm>
          <a:off x="533400" y="1143000"/>
          <a:ext cx="8153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19</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buNone/>
            </a:pPr>
            <a:r>
              <a:rPr lang="el-GR" sz="2000" b="1" dirty="0" smtClean="0">
                <a:solidFill>
                  <a:schemeClr val="tx1">
                    <a:lumMod val="65000"/>
                    <a:lumOff val="35000"/>
                  </a:schemeClr>
                </a:solidFill>
                <a:latin typeface="Calibri" pitchFamily="34" charset="0"/>
                <a:cs typeface="Calibri" pitchFamily="34" charset="0"/>
              </a:rPr>
              <a:t>Πίνακας 17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Προτίμηση προϊόντων ιδιωτικής ετικέτας (εμπιστεύομαι την αλυσίδα)</a:t>
            </a:r>
            <a:endParaRPr lang="en-US" sz="20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nvGraphicFramePr>
        <p:xfrm>
          <a:off x="381000" y="990600"/>
          <a:ext cx="83058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r>
              <a:rPr lang="el-GR" sz="2800" b="1" dirty="0" smtClean="0">
                <a:solidFill>
                  <a:schemeClr val="tx1">
                    <a:lumMod val="65000"/>
                    <a:lumOff val="35000"/>
                  </a:schemeClr>
                </a:solidFill>
                <a:latin typeface="Calibri" pitchFamily="34" charset="0"/>
                <a:cs typeface="Calibri" pitchFamily="34" charset="0"/>
              </a:rPr>
              <a:t>ΣΚΟΠΟΣ</a:t>
            </a:r>
            <a:endParaRPr lang="en-US" sz="2800" b="1" dirty="0" smtClean="0">
              <a:solidFill>
                <a:schemeClr val="tx1">
                  <a:lumMod val="65000"/>
                  <a:lumOff val="35000"/>
                </a:schemeClr>
              </a:solidFill>
              <a:latin typeface="Calibri" pitchFamily="34" charset="0"/>
              <a:cs typeface="Calibri" pitchFamily="34" charset="0"/>
            </a:endParaRPr>
          </a:p>
          <a:p>
            <a:endParaRPr lang="en-US" dirty="0"/>
          </a:p>
        </p:txBody>
      </p:sp>
      <p:sp>
        <p:nvSpPr>
          <p:cNvPr id="19" name="Content Placeholder 18"/>
          <p:cNvSpPr>
            <a:spLocks noGrp="1"/>
          </p:cNvSpPr>
          <p:nvPr>
            <p:ph sz="quarter" idx="2"/>
          </p:nvPr>
        </p:nvSpPr>
        <p:spPr>
          <a:xfrm>
            <a:off x="0" y="1295400"/>
            <a:ext cx="9144000" cy="1600200"/>
          </a:xfrm>
        </p:spPr>
        <p:txBody>
          <a:bodyPr>
            <a:normAutofit fontScale="92500" lnSpcReduction="10000"/>
          </a:bodyPr>
          <a:lstStyle/>
          <a:p>
            <a:pPr>
              <a:buNone/>
            </a:pPr>
            <a:r>
              <a:rPr lang="en-US" dirty="0" smtClean="0">
                <a:solidFill>
                  <a:schemeClr val="tx1">
                    <a:lumMod val="65000"/>
                    <a:lumOff val="35000"/>
                  </a:schemeClr>
                </a:solidFill>
              </a:rPr>
              <a:t>    </a:t>
            </a:r>
            <a:r>
              <a:rPr lang="el-GR" dirty="0" smtClean="0">
                <a:solidFill>
                  <a:schemeClr val="tx1">
                    <a:lumMod val="65000"/>
                    <a:lumOff val="35000"/>
                  </a:schemeClr>
                </a:solidFill>
              </a:rPr>
              <a:t>Σκοπός της παρούσας εργασίας είναι η εξέταση των παραγόντων που</a:t>
            </a:r>
            <a:r>
              <a:rPr lang="en-US" dirty="0" smtClean="0">
                <a:solidFill>
                  <a:schemeClr val="tx1">
                    <a:lumMod val="65000"/>
                    <a:lumOff val="35000"/>
                  </a:schemeClr>
                </a:solidFill>
              </a:rPr>
              <a:t> </a:t>
            </a:r>
            <a:r>
              <a:rPr lang="el-GR" dirty="0" smtClean="0">
                <a:solidFill>
                  <a:schemeClr val="tx1">
                    <a:lumMod val="65000"/>
                    <a:lumOff val="35000"/>
                  </a:schemeClr>
                </a:solidFill>
              </a:rPr>
              <a:t>επηρεάζουν θετικά ή αρνητικά την αγοραστική στάση και τις αποφάσεις των καταναλωτών σχετικά με τα προϊόντα ιδιωτικής ετικέτας και ειδικότερα με τα προϊόντα των χαρτικών και του καφέ, μέσα στην </a:t>
            </a:r>
            <a:r>
              <a:rPr lang="el-GR" dirty="0" err="1" smtClean="0">
                <a:solidFill>
                  <a:schemeClr val="tx1">
                    <a:lumMod val="65000"/>
                    <a:lumOff val="35000"/>
                  </a:schemeClr>
                </a:solidFill>
              </a:rPr>
              <a:t>νεοδιαμορφωθείσα</a:t>
            </a:r>
            <a:r>
              <a:rPr lang="el-GR" dirty="0" smtClean="0">
                <a:solidFill>
                  <a:schemeClr val="tx1">
                    <a:lumMod val="65000"/>
                    <a:lumOff val="35000"/>
                  </a:schemeClr>
                </a:solidFill>
              </a:rPr>
              <a:t> συγκυρία της οικονομικής κρίσης. </a:t>
            </a:r>
            <a:endParaRPr lang="en-US" dirty="0" smtClean="0">
              <a:solidFill>
                <a:schemeClr val="tx1">
                  <a:lumMod val="65000"/>
                  <a:lumOff val="35000"/>
                </a:schemeClr>
              </a:solidFill>
            </a:endParaRPr>
          </a:p>
          <a:p>
            <a:endParaRPr lang="en-US" dirty="0"/>
          </a:p>
        </p:txBody>
      </p:sp>
      <p:sp>
        <p:nvSpPr>
          <p:cNvPr id="4" name="Slide Number Placeholder 3"/>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a:t>
            </a:fld>
            <a:endParaRPr lang="en-US" b="1" dirty="0">
              <a:solidFill>
                <a:schemeClr val="tx1">
                  <a:lumMod val="65000"/>
                  <a:lumOff val="35000"/>
                </a:schemeClr>
              </a:solidFill>
            </a:endParaRPr>
          </a:p>
        </p:txBody>
      </p:sp>
      <p:sp>
        <p:nvSpPr>
          <p:cNvPr id="22" name="Text Placeholder 17"/>
          <p:cNvSpPr>
            <a:spLocks noGrp="1"/>
          </p:cNvSpPr>
          <p:nvPr>
            <p:ph type="body" idx="1"/>
          </p:nvPr>
        </p:nvSpPr>
        <p:spPr>
          <a:xfrm>
            <a:off x="0" y="31242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r>
              <a:rPr lang="el-GR" sz="2800" b="1" dirty="0" smtClean="0">
                <a:solidFill>
                  <a:schemeClr val="tx1">
                    <a:lumMod val="65000"/>
                    <a:lumOff val="35000"/>
                  </a:schemeClr>
                </a:solidFill>
                <a:latin typeface="Calibri" pitchFamily="34" charset="0"/>
                <a:cs typeface="Calibri" pitchFamily="34" charset="0"/>
              </a:rPr>
              <a:t>ΣΤΟΧΟΙ</a:t>
            </a:r>
            <a:endParaRPr lang="en-US" sz="2800" b="1" dirty="0" smtClean="0">
              <a:solidFill>
                <a:schemeClr val="tx1">
                  <a:lumMod val="65000"/>
                  <a:lumOff val="35000"/>
                </a:schemeClr>
              </a:solidFill>
              <a:latin typeface="Calibri" pitchFamily="34" charset="0"/>
              <a:cs typeface="Calibri" pitchFamily="34" charset="0"/>
            </a:endParaRPr>
          </a:p>
          <a:p>
            <a:endParaRPr lang="en-US" dirty="0"/>
          </a:p>
        </p:txBody>
      </p:sp>
      <p:sp>
        <p:nvSpPr>
          <p:cNvPr id="23" name="Content Placeholder 18"/>
          <p:cNvSpPr>
            <a:spLocks noGrp="1"/>
          </p:cNvSpPr>
          <p:nvPr>
            <p:ph sz="quarter" idx="2"/>
          </p:nvPr>
        </p:nvSpPr>
        <p:spPr>
          <a:xfrm>
            <a:off x="0" y="4038600"/>
            <a:ext cx="9144000" cy="1316664"/>
          </a:xfrm>
        </p:spPr>
        <p:txBody>
          <a:bodyPr>
            <a:normAutofit fontScale="92500" lnSpcReduction="20000"/>
          </a:bodyPr>
          <a:lstStyle/>
          <a:p>
            <a:pPr>
              <a:buClr>
                <a:srgbClr val="002060"/>
              </a:buClr>
              <a:buFont typeface="Wingdings" pitchFamily="2" charset="2"/>
              <a:buChar char="Ø"/>
            </a:pPr>
            <a:r>
              <a:rPr lang="el-GR" b="1" dirty="0" smtClean="0">
                <a:solidFill>
                  <a:schemeClr val="tx1">
                    <a:lumMod val="65000"/>
                    <a:lumOff val="35000"/>
                  </a:schemeClr>
                </a:solidFill>
                <a:latin typeface="Calibri" pitchFamily="34" charset="0"/>
                <a:cs typeface="Calibri" pitchFamily="34" charset="0"/>
              </a:rPr>
              <a:t>ΓΕΝΙΚΟΣ ΣΤΟΧΟΣ</a:t>
            </a:r>
            <a:endParaRPr lang="en-US" dirty="0" smtClean="0">
              <a:solidFill>
                <a:schemeClr val="tx1">
                  <a:lumMod val="65000"/>
                  <a:lumOff val="35000"/>
                </a:schemeClr>
              </a:solidFill>
              <a:latin typeface="Calibri" pitchFamily="34" charset="0"/>
              <a:cs typeface="Calibri" pitchFamily="34" charset="0"/>
            </a:endParaRPr>
          </a:p>
          <a:p>
            <a:pPr>
              <a:buNone/>
            </a:pPr>
            <a:r>
              <a:rPr lang="en-US" dirty="0" smtClean="0">
                <a:solidFill>
                  <a:schemeClr val="tx1">
                    <a:lumMod val="65000"/>
                    <a:lumOff val="35000"/>
                  </a:schemeClr>
                </a:solidFill>
                <a:latin typeface="Calibri" pitchFamily="34" charset="0"/>
                <a:cs typeface="Calibri" pitchFamily="34" charset="0"/>
              </a:rPr>
              <a:t>     </a:t>
            </a:r>
            <a:r>
              <a:rPr lang="el-GR" dirty="0" smtClean="0">
                <a:solidFill>
                  <a:schemeClr val="tx1">
                    <a:lumMod val="65000"/>
                    <a:lumOff val="35000"/>
                  </a:schemeClr>
                </a:solidFill>
                <a:latin typeface="Calibri" pitchFamily="34" charset="0"/>
                <a:cs typeface="Calibri" pitchFamily="34" charset="0"/>
              </a:rPr>
              <a:t>Αναζήτηση και καταγραφή πληροφοριών που σχετίζονται με την αγορά των προϊόντων ιδιωτικής ετικέτας και ιδιαίτερα τα προϊόντα χαρτικών και αυτά του καφέ στην τρέχουσα οικονομική κατάσταση.</a:t>
            </a:r>
            <a:endParaRPr lang="en-US" dirty="0" smtClean="0">
              <a:solidFill>
                <a:schemeClr val="tx1">
                  <a:lumMod val="65000"/>
                  <a:lumOff val="35000"/>
                </a:schemeClr>
              </a:solidFill>
              <a:latin typeface="Calibri" pitchFamily="34" charset="0"/>
              <a:cs typeface="Calibri" pitchFamily="34" charset="0"/>
            </a:endParaRPr>
          </a:p>
          <a:p>
            <a:pPr>
              <a:buNone/>
            </a:pPr>
            <a:endParaRPr lang="en-US" dirty="0" smtClean="0">
              <a:solidFill>
                <a:schemeClr val="tx1">
                  <a:lumMod val="65000"/>
                  <a:lumOff val="35000"/>
                </a:schemeClr>
              </a:solidFill>
              <a:latin typeface="Calibri" pitchFamily="34" charset="0"/>
              <a:cs typeface="Calibri" pitchFamily="34" charset="0"/>
            </a:endParaRPr>
          </a:p>
          <a:p>
            <a:endParaRPr lang="en-US" dirty="0"/>
          </a:p>
        </p:txBody>
      </p:sp>
      <p:sp>
        <p:nvSpPr>
          <p:cNvPr id="25"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27" name="Straight Connector 2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20</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Προτίμηση προϊόντων ιδιωτικής ετικέτας (συνήθεια)</a:t>
            </a:r>
            <a:endParaRPr lang="en-US" sz="2000" dirty="0">
              <a:solidFill>
                <a:schemeClr val="tx1">
                  <a:lumMod val="65000"/>
                  <a:lumOff val="35000"/>
                </a:schemeClr>
              </a:solidFill>
              <a:latin typeface="Calibri" pitchFamily="34" charset="0"/>
              <a:cs typeface="Calibri" pitchFamily="34" charset="0"/>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457200" y="1219200"/>
          <a:ext cx="8229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21</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Προτίμηση προϊόντων ιδιωτικής ετικέτας (προωθητικές ενέργειες)</a:t>
            </a:r>
            <a:endParaRPr lang="en-US" sz="2000" dirty="0">
              <a:solidFill>
                <a:schemeClr val="tx1">
                  <a:lumMod val="65000"/>
                  <a:lumOff val="35000"/>
                </a:schemeClr>
              </a:solidFill>
              <a:latin typeface="Calibri" pitchFamily="34" charset="0"/>
              <a:cs typeface="Calibri" pitchFamily="34" charset="0"/>
            </a:endParaRPr>
          </a:p>
        </p:txBody>
      </p:sp>
      <p:sp>
        <p:nvSpPr>
          <p:cNvPr id="9"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0" name="Straight Connector 9"/>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p:nvPr/>
        </p:nvGraphicFramePr>
        <p:xfrm>
          <a:off x="381000" y="1143000"/>
          <a:ext cx="8382000" cy="431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22</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Προτίμηση προϊόντων ιδιωτικής ετικέτας (Έξυπνη αγορά)</a:t>
            </a:r>
            <a:endParaRPr lang="en-US" sz="2000" dirty="0">
              <a:solidFill>
                <a:schemeClr val="tx1">
                  <a:lumMod val="65000"/>
                  <a:lumOff val="35000"/>
                </a:schemeClr>
              </a:solidFill>
              <a:latin typeface="Calibri" pitchFamily="34" charset="0"/>
              <a:cs typeface="Calibri" pitchFamily="34" charset="0"/>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381000" y="1143000"/>
          <a:ext cx="83820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 Επιλέγω πάντα την αγαπημένη μου μάρκα </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 Ενδιαφέρομαι να δω εάν υπάρχουν προσφορές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3962400"/>
            <a:ext cx="655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buNone/>
            </a:pPr>
            <a:r>
              <a:rPr lang="el-GR" sz="2000" b="1" dirty="0" smtClean="0">
                <a:solidFill>
                  <a:schemeClr val="tx1">
                    <a:lumMod val="65000"/>
                    <a:lumOff val="35000"/>
                  </a:schemeClr>
                </a:solidFill>
                <a:latin typeface="Calibri" pitchFamily="34" charset="0"/>
                <a:cs typeface="Calibri" pitchFamily="34" charset="0"/>
              </a:rPr>
              <a:t>Πίνακας 23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 Επιλέγω αυτό που έχει καλύτερη σχέση ποιότητας/τιμής</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85000" lnSpcReduction="20000"/>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Χαρτικά/Αν δεν βρω την αγαπημένη μου μάρκα αναβάλω την αγορά ή αγοράζω από άλλο Σ/Μ</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3962400"/>
            <a:ext cx="6553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Χαρτικά/Επιλέγω πάντα το φθηνότερο προϊόν</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Χαρτικά/Κάνω πάντα μια μικρή έρευνα στο ράφι του Σ/Μ</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3962400"/>
            <a:ext cx="66294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3648" y="6305550"/>
            <a:ext cx="620072" cy="476250"/>
          </a:xfrm>
        </p:spPr>
        <p:txBody>
          <a:bodyPr/>
          <a:lstStyle/>
          <a:p>
            <a:fld id="{73D3291F-582B-47FA-8732-8D21AD6F62DB}" type="slidenum">
              <a:rPr lang="en-US" b="1" smtClean="0">
                <a:solidFill>
                  <a:schemeClr val="tx1">
                    <a:lumMod val="65000"/>
                    <a:lumOff val="35000"/>
                  </a:schemeClr>
                </a:solidFill>
              </a:rPr>
              <a:pPr/>
              <a:t>26</a:t>
            </a:fld>
            <a:endParaRPr lang="en-US" b="1" dirty="0">
              <a:solidFill>
                <a:schemeClr val="tx1">
                  <a:lumMod val="65000"/>
                  <a:lumOff val="35000"/>
                </a:schemeClr>
              </a:solidFill>
            </a:endParaRPr>
          </a:p>
        </p:txBody>
      </p:sp>
      <p:pic>
        <p:nvPicPr>
          <p:cNvPr id="173058" name="Picture 1"/>
          <p:cNvPicPr>
            <a:picLocks noChangeAspect="1" noChangeArrowheads="1"/>
          </p:cNvPicPr>
          <p:nvPr/>
        </p:nvPicPr>
        <p:blipFill>
          <a:blip r:embed="rId2" cstate="print"/>
          <a:srcRect/>
          <a:stretch>
            <a:fillRect/>
          </a:stretch>
        </p:blipFill>
        <p:spPr bwMode="auto">
          <a:xfrm>
            <a:off x="1371601" y="990600"/>
            <a:ext cx="6553199"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3057" name="Picture 43"/>
          <p:cNvPicPr>
            <a:picLocks noChangeAspect="1" noChangeArrowheads="1"/>
          </p:cNvPicPr>
          <p:nvPr/>
        </p:nvPicPr>
        <p:blipFill>
          <a:blip r:embed="rId3" cstate="print"/>
          <a:srcRect/>
          <a:stretch>
            <a:fillRect/>
          </a:stretch>
        </p:blipFill>
        <p:spPr bwMode="auto">
          <a:xfrm>
            <a:off x="1295401" y="3962400"/>
            <a:ext cx="6705599"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3061" name="Rectangle 5"/>
          <p:cNvSpPr>
            <a:spLocks noChangeArrowheads="1"/>
          </p:cNvSpPr>
          <p:nvPr/>
        </p:nvSpPr>
        <p:spPr bwMode="auto">
          <a:xfrm>
            <a:off x="0" y="4772025"/>
            <a:ext cx="25053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marL="0" lvl="0" indent="0" algn="ctr" fontAlgn="base">
              <a:spcBef>
                <a:spcPct val="0"/>
              </a:spcBef>
              <a:spcAft>
                <a:spcPct val="0"/>
              </a:spcAft>
              <a:buClrTx/>
              <a:buSzTx/>
              <a:buNone/>
            </a:pPr>
            <a:r>
              <a:rPr lang="el-GR" sz="2000" b="1" dirty="0" smtClean="0">
                <a:solidFill>
                  <a:schemeClr val="tx1">
                    <a:lumMod val="65000"/>
                    <a:lumOff val="35000"/>
                  </a:schemeClr>
                </a:solidFill>
                <a:latin typeface="Calibri" pitchFamily="34" charset="0"/>
                <a:ea typeface="SimSun" pitchFamily="2" charset="-122"/>
                <a:cs typeface="Calibri" pitchFamily="34" charset="0"/>
              </a:rPr>
              <a:t>Πίνακας 27</a:t>
            </a:r>
            <a:r>
              <a:rPr lang="el-GR" sz="2000" b="1" baseline="30000" dirty="0" smtClean="0">
                <a:solidFill>
                  <a:schemeClr val="tx1">
                    <a:lumMod val="65000"/>
                    <a:lumOff val="35000"/>
                  </a:schemeClr>
                </a:solidFill>
                <a:latin typeface="Calibri" pitchFamily="34" charset="0"/>
                <a:ea typeface="SimSun" pitchFamily="2" charset="-122"/>
                <a:cs typeface="Calibri" pitchFamily="34" charset="0"/>
              </a:rPr>
              <a:t>ο</a:t>
            </a:r>
            <a:r>
              <a:rPr lang="el-GR" sz="2000" b="1" dirty="0" smtClean="0">
                <a:solidFill>
                  <a:schemeClr val="tx1">
                    <a:lumMod val="65000"/>
                    <a:lumOff val="35000"/>
                  </a:schemeClr>
                </a:solidFill>
                <a:latin typeface="Calibri" pitchFamily="34" charset="0"/>
                <a:ea typeface="SimSun" pitchFamily="2" charset="-122"/>
                <a:cs typeface="Calibri" pitchFamily="34" charset="0"/>
              </a:rPr>
              <a:t>: Χαρτικά/Επιλέγω προϊόντα ιδιωτικής ετικέτας</a:t>
            </a:r>
            <a:endParaRPr lang="en-US" sz="2000" dirty="0" smtClean="0">
              <a:solidFill>
                <a:schemeClr val="tx1">
                  <a:lumMod val="65000"/>
                  <a:lumOff val="35000"/>
                </a:schemeClr>
              </a:solidFill>
              <a:latin typeface="Calibri" pitchFamily="34" charset="0"/>
              <a:cs typeface="Calibri" pitchFamily="34" charset="0"/>
            </a:endParaRPr>
          </a:p>
          <a:p>
            <a:pPr marL="0" lvl="0" indent="0" algn="ctr" eaLnBrk="0" fontAlgn="base" hangingPunct="0">
              <a:spcBef>
                <a:spcPct val="0"/>
              </a:spcBef>
              <a:spcAft>
                <a:spcPct val="0"/>
              </a:spcAft>
              <a:buClrTx/>
              <a:buSzTx/>
              <a:buNone/>
            </a:pPr>
            <a:endParaRPr lang="en-US" sz="2000" dirty="0" smtClean="0">
              <a:solidFill>
                <a:schemeClr val="tx1"/>
              </a:solidFill>
              <a:latin typeface="Arial" pitchFamily="34" charset="0"/>
              <a:cs typeface="Arial" pitchFamily="34" charset="0"/>
            </a:endParaRPr>
          </a:p>
        </p:txBody>
      </p:sp>
      <p:sp>
        <p:nvSpPr>
          <p:cNvPr id="15"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70000" lnSpcReduction="20000"/>
          </a:bodyPr>
          <a:lstStyle/>
          <a:p>
            <a:pPr marL="0" lvl="0" indent="0" algn="ctr" fontAlgn="base">
              <a:spcBef>
                <a:spcPct val="0"/>
              </a:spcBef>
              <a:spcAft>
                <a:spcPct val="0"/>
              </a:spcAft>
              <a:buClrTx/>
              <a:buSzTx/>
              <a:buNone/>
            </a:pPr>
            <a:r>
              <a:rPr lang="el-GR" sz="2400" b="1" dirty="0" smtClean="0">
                <a:solidFill>
                  <a:schemeClr val="tx1">
                    <a:lumMod val="65000"/>
                    <a:lumOff val="35000"/>
                  </a:schemeClr>
                </a:solidFill>
                <a:latin typeface="Calibri" pitchFamily="34" charset="0"/>
                <a:ea typeface="SimSun" pitchFamily="2" charset="-122"/>
                <a:cs typeface="Calibri" pitchFamily="34" charset="0"/>
              </a:rPr>
              <a:t>Πίνακας 28</a:t>
            </a:r>
            <a:r>
              <a:rPr lang="el-GR" sz="2400" b="1" baseline="30000" dirty="0" smtClean="0">
                <a:solidFill>
                  <a:schemeClr val="tx1">
                    <a:lumMod val="65000"/>
                    <a:lumOff val="35000"/>
                  </a:schemeClr>
                </a:solidFill>
                <a:latin typeface="Calibri" pitchFamily="34" charset="0"/>
                <a:ea typeface="SimSun" pitchFamily="2" charset="-122"/>
                <a:cs typeface="Calibri" pitchFamily="34" charset="0"/>
              </a:rPr>
              <a:t>ο</a:t>
            </a:r>
            <a:r>
              <a:rPr lang="el-GR" sz="2400" b="1" dirty="0" smtClean="0">
                <a:solidFill>
                  <a:schemeClr val="tx1">
                    <a:lumMod val="65000"/>
                    <a:lumOff val="35000"/>
                  </a:schemeClr>
                </a:solidFill>
                <a:latin typeface="Calibri" pitchFamily="34" charset="0"/>
                <a:ea typeface="SimSun" pitchFamily="2" charset="-122"/>
                <a:cs typeface="Calibri" pitchFamily="34" charset="0"/>
              </a:rPr>
              <a:t>: Χαρτικά/Αν δεν βρω την αγαπημένη μου μάρκα αγοράζω κάποια άλλη επώνυμη μάρκα</a:t>
            </a:r>
            <a:endParaRPr lang="en-US" sz="2400" dirty="0" smtClean="0">
              <a:solidFill>
                <a:schemeClr val="tx1">
                  <a:lumMod val="65000"/>
                  <a:lumOff val="35000"/>
                </a:schemeClr>
              </a:solidFill>
              <a:latin typeface="Calibri" pitchFamily="34" charset="0"/>
              <a:cs typeface="Calibri" pitchFamily="34" charset="0"/>
            </a:endParaRPr>
          </a:p>
          <a:p>
            <a:pPr marL="0" lvl="0" indent="0" algn="ctr" eaLnBrk="0" fontAlgn="base" hangingPunct="0">
              <a:spcBef>
                <a:spcPct val="0"/>
              </a:spcBef>
              <a:spcAft>
                <a:spcPct val="0"/>
              </a:spcAft>
              <a:buClrTx/>
              <a:buSzTx/>
              <a:buNone/>
            </a:pPr>
            <a:endParaRPr lang="en-US" sz="2000" dirty="0" smtClean="0">
              <a:solidFill>
                <a:schemeClr val="tx1"/>
              </a:solidFill>
              <a:latin typeface="Arial" pitchFamily="34" charset="0"/>
              <a:cs typeface="Arial" pitchFamily="34" charset="0"/>
            </a:endParaRPr>
          </a:p>
        </p:txBody>
      </p:sp>
      <p:sp>
        <p:nvSpPr>
          <p:cNvPr id="1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7" name="Straight Connector 1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27</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29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Χαρτικά/Επιλέγω πάντα μία από τις επώνυμες μάρκες</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7"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 Πίνακας 30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Χαρτικά/Δίνω μεγάλη έμφαση στην ποιότητα</a:t>
            </a:r>
            <a:endParaRPr lang="en-US" sz="2000" dirty="0" smtClean="0">
              <a:solidFill>
                <a:schemeClr val="tx1">
                  <a:lumMod val="65000"/>
                  <a:lumOff val="35000"/>
                </a:schemeClr>
              </a:solidFill>
              <a:latin typeface="Calibri" pitchFamily="34" charset="0"/>
              <a:cs typeface="Calibri" pitchFamily="34" charset="0"/>
            </a:endParaRPr>
          </a:p>
          <a:p>
            <a:pPr marL="0" lvl="0" indent="0" algn="ctr" eaLnBrk="0" fontAlgn="base" hangingPunct="0">
              <a:spcBef>
                <a:spcPct val="0"/>
              </a:spcBef>
              <a:spcAft>
                <a:spcPct val="0"/>
              </a:spcAft>
              <a:buClrTx/>
              <a:buSzTx/>
              <a:buNone/>
            </a:pPr>
            <a:endParaRPr lang="en-US" sz="2000" dirty="0" smtClean="0">
              <a:solidFill>
                <a:schemeClr val="tx1"/>
              </a:solidFill>
              <a:latin typeface="Arial" pitchFamily="34" charset="0"/>
              <a:cs typeface="Arial" pitchFamily="34" charset="0"/>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2" cstate="print"/>
          <a:srcRect/>
          <a:stretch>
            <a:fillRect/>
          </a:stretch>
        </p:blipFill>
        <p:spPr bwMode="auto">
          <a:xfrm>
            <a:off x="1371600" y="9906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3962400"/>
            <a:ext cx="6705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28</a:t>
            </a:fld>
            <a:endParaRPr lang="en-US" b="1" dirty="0">
              <a:solidFill>
                <a:schemeClr val="tx1">
                  <a:lumMod val="65000"/>
                  <a:lumOff val="35000"/>
                </a:schemeClr>
              </a:solidFill>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Χαρτικά/Θέλω να έχω ποικιλία επιλογής</a:t>
            </a:r>
            <a:endParaRPr lang="en-US" sz="2000" b="1"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10"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85000" lnSpcReduction="20000"/>
          </a:bodyPr>
          <a:lstStyle/>
          <a:p>
            <a:pPr algn="ctr">
              <a:buNone/>
            </a:pPr>
            <a:r>
              <a:rPr lang="el-GR" sz="2100" b="1" dirty="0" smtClean="0">
                <a:solidFill>
                  <a:schemeClr val="tx1">
                    <a:lumMod val="65000"/>
                    <a:lumOff val="35000"/>
                  </a:schemeClr>
                </a:solidFill>
                <a:latin typeface="Calibri" pitchFamily="34" charset="0"/>
                <a:cs typeface="Calibri" pitchFamily="34" charset="0"/>
              </a:rPr>
              <a:t> Πίνακας 32</a:t>
            </a:r>
            <a:r>
              <a:rPr lang="el-GR" sz="2100" b="1" baseline="30000" dirty="0" smtClean="0">
                <a:solidFill>
                  <a:schemeClr val="tx1">
                    <a:lumMod val="65000"/>
                    <a:lumOff val="35000"/>
                  </a:schemeClr>
                </a:solidFill>
                <a:latin typeface="Calibri" pitchFamily="34" charset="0"/>
                <a:cs typeface="Calibri" pitchFamily="34" charset="0"/>
              </a:rPr>
              <a:t>ο</a:t>
            </a:r>
            <a:r>
              <a:rPr lang="el-GR" sz="2100" b="1" dirty="0" smtClean="0">
                <a:solidFill>
                  <a:schemeClr val="tx1">
                    <a:lumMod val="65000"/>
                    <a:lumOff val="35000"/>
                  </a:schemeClr>
                </a:solidFill>
                <a:latin typeface="Calibri" pitchFamily="34" charset="0"/>
                <a:cs typeface="Calibri" pitchFamily="34" charset="0"/>
              </a:rPr>
              <a:t>: Χαρτικά/Γνωρίζετε ότι στο κατάστημα που κάνατε τις αγορές σας υπάρχουν προϊόντα ιδιωτικής ετικέτας</a:t>
            </a:r>
            <a:endParaRPr lang="en-US" sz="2100" b="1" dirty="0" smtClean="0">
              <a:solidFill>
                <a:schemeClr val="tx1">
                  <a:lumMod val="65000"/>
                  <a:lumOff val="35000"/>
                </a:schemeClr>
              </a:solidFill>
              <a:latin typeface="Calibri" pitchFamily="34" charset="0"/>
              <a:cs typeface="Calibri" pitchFamily="34" charset="0"/>
            </a:endParaRPr>
          </a:p>
          <a:p>
            <a:pPr marL="0" lvl="0" indent="0" algn="ctr" eaLnBrk="0" fontAlgn="base" hangingPunct="0">
              <a:spcBef>
                <a:spcPct val="0"/>
              </a:spcBef>
              <a:spcAft>
                <a:spcPct val="0"/>
              </a:spcAft>
              <a:buClrTx/>
              <a:buSzTx/>
              <a:buNone/>
            </a:pPr>
            <a:endParaRPr lang="en-US" sz="2000" dirty="0" smtClean="0">
              <a:solidFill>
                <a:schemeClr val="tx1"/>
              </a:solidFill>
              <a:latin typeface="Arial" pitchFamily="34" charset="0"/>
              <a:cs typeface="Arial" pitchFamily="34" charset="0"/>
            </a:endParaRPr>
          </a:p>
        </p:txBody>
      </p:sp>
      <p:pic>
        <p:nvPicPr>
          <p:cNvPr id="11" name="Picture 10"/>
          <p:cNvPicPr/>
          <p:nvPr/>
        </p:nvPicPr>
        <p:blipFill>
          <a:blip r:embed="rId2" cstate="print"/>
          <a:srcRect/>
          <a:stretch>
            <a:fillRect/>
          </a:stretch>
        </p:blipFill>
        <p:spPr bwMode="auto">
          <a:xfrm>
            <a:off x="1371600" y="9906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3" cstate="print"/>
          <a:srcRect/>
          <a:stretch>
            <a:fillRect/>
          </a:stretch>
        </p:blipFill>
        <p:spPr bwMode="auto">
          <a:xfrm>
            <a:off x="1828800" y="4038600"/>
            <a:ext cx="563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29</a:t>
            </a:fld>
            <a:endParaRPr lang="en-US" b="1" dirty="0">
              <a:solidFill>
                <a:schemeClr val="tx1">
                  <a:lumMod val="65000"/>
                  <a:lumOff val="35000"/>
                </a:schemeClr>
              </a:solidFill>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92500"/>
          </a:bodyPr>
          <a:lstStyle/>
          <a:p>
            <a:pPr>
              <a:buNone/>
            </a:pPr>
            <a:r>
              <a:rPr lang="el-GR" sz="2100" b="1" dirty="0" smtClean="0">
                <a:solidFill>
                  <a:schemeClr val="tx1">
                    <a:lumMod val="65000"/>
                    <a:lumOff val="35000"/>
                  </a:schemeClr>
                </a:solidFill>
                <a:latin typeface="Calibri" pitchFamily="34" charset="0"/>
                <a:cs typeface="Calibri" pitchFamily="34" charset="0"/>
              </a:rPr>
              <a:t>Πίνακας 33</a:t>
            </a:r>
            <a:r>
              <a:rPr lang="el-GR" sz="2100" b="1" baseline="30000" dirty="0" smtClean="0">
                <a:solidFill>
                  <a:schemeClr val="tx1">
                    <a:lumMod val="65000"/>
                    <a:lumOff val="35000"/>
                  </a:schemeClr>
                </a:solidFill>
                <a:latin typeface="Calibri" pitchFamily="34" charset="0"/>
                <a:cs typeface="Calibri" pitchFamily="34" charset="0"/>
              </a:rPr>
              <a:t>ο</a:t>
            </a:r>
            <a:r>
              <a:rPr lang="el-GR" sz="2100" b="1" dirty="0" smtClean="0">
                <a:solidFill>
                  <a:schemeClr val="tx1">
                    <a:lumMod val="65000"/>
                    <a:lumOff val="35000"/>
                  </a:schemeClr>
                </a:solidFill>
                <a:latin typeface="Calibri" pitchFamily="34" charset="0"/>
                <a:cs typeface="Calibri" pitchFamily="34" charset="0"/>
              </a:rPr>
              <a:t>: Χαρτικά/ Τα επώνυμα έχουν καλύτερη ποιότητα από τα ιδιωτικής ετικέτας</a:t>
            </a:r>
            <a:endParaRPr lang="en-US" sz="21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11"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Χαρτικά/Τα ιδιωτικής ετικέτας είναι εφάμιλλα με τα επώνυμα</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pic>
        <p:nvPicPr>
          <p:cNvPr id="12" name="Picture 11"/>
          <p:cNvPicPr/>
          <p:nvPr/>
        </p:nvPicPr>
        <p:blipFill>
          <a:blip r:embed="rId2" cstate="print"/>
          <a:srcRect/>
          <a:stretch>
            <a:fillRect/>
          </a:stretch>
        </p:blipFill>
        <p:spPr bwMode="auto">
          <a:xfrm>
            <a:off x="1371600" y="914400"/>
            <a:ext cx="655320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p:nvPr/>
        </p:nvPicPr>
        <p:blipFill>
          <a:blip r:embed="rId3" cstate="print"/>
          <a:srcRect/>
          <a:stretch>
            <a:fillRect/>
          </a:stretch>
        </p:blipFill>
        <p:spPr bwMode="auto">
          <a:xfrm>
            <a:off x="1371600" y="4038600"/>
            <a:ext cx="6553200"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a:t>
            </a:fld>
            <a:endParaRPr lang="en-US" b="1" dirty="0">
              <a:solidFill>
                <a:schemeClr val="tx1">
                  <a:lumMod val="65000"/>
                  <a:lumOff val="35000"/>
                </a:schemeClr>
              </a:solidFill>
            </a:endParaRPr>
          </a:p>
        </p:txBody>
      </p:sp>
      <p:sp>
        <p:nvSpPr>
          <p:cNvPr id="8"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3841" name="Rectangle 1"/>
          <p:cNvSpPr>
            <a:spLocks noChangeArrowheads="1"/>
          </p:cNvSpPr>
          <p:nvPr/>
        </p:nvSpPr>
        <p:spPr bwMode="auto">
          <a:xfrm>
            <a:off x="152400" y="152400"/>
            <a:ext cx="232012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200" b="1"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a:t>
            </a:r>
            <a:r>
              <a:rPr kumimoji="0" lang="el-GR" sz="2200" b="1"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ΕΙΔΙΚΟΙ ΣΤΟΧΟΙ</a:t>
            </a:r>
            <a:endParaRPr kumimoji="0" lang="el-GR" sz="2200"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p:txBody>
      </p:sp>
      <p:sp>
        <p:nvSpPr>
          <p:cNvPr id="14" name="Content Placeholder 18"/>
          <p:cNvSpPr>
            <a:spLocks noGrp="1"/>
          </p:cNvSpPr>
          <p:nvPr>
            <p:ph sz="quarter" idx="2"/>
          </p:nvPr>
        </p:nvSpPr>
        <p:spPr>
          <a:xfrm>
            <a:off x="0" y="533400"/>
            <a:ext cx="9144000" cy="6324600"/>
          </a:xfrm>
        </p:spPr>
        <p:txBody>
          <a:bodyPr>
            <a:normAutofit fontScale="92500" lnSpcReduction="20000"/>
          </a:bodyPr>
          <a:lstStyle/>
          <a:p>
            <a:pPr lvl="0"/>
            <a:r>
              <a:rPr lang="el-GR" sz="2000" dirty="0" smtClean="0">
                <a:solidFill>
                  <a:schemeClr val="tx1">
                    <a:lumMod val="65000"/>
                    <a:lumOff val="35000"/>
                  </a:schemeClr>
                </a:solidFill>
                <a:latin typeface="Calibri" pitchFamily="34" charset="0"/>
                <a:cs typeface="Calibri" pitchFamily="34" charset="0"/>
              </a:rPr>
              <a:t>Διερεύνηση της καταναλωτικής συμπεριφοράς των κατοίκων του Δ΄ Δημοτικού Διαμερίσματος Θεσσαλονίκης κατά την αγορά των προϊόντων (χαρτικών, καφέ) ιδιωτικής ετικέτας στο πλαίσιο λειτουργίας των εμπορικών καταστημάτων (σουπερμάρκετ).</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Διερεύνηση του επιπέδου στο οποίο επηρεάζονται οι καταναλωτές στην τρέχουσα περίοδο της οικονομικής συγκυρίας.</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Αξιολόγηση από μέρους των καταναλωτών των προϊόντων ιδιωτικής ετικέτας (χαρτικά, καφές) σε σχέση με αντίστοιχα προϊόντα άλλων εμπορικών σημάτων.</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Ανάλυση των κριτηρίων που οδηγούν τους καταναλωτές στην επιλογή αυτών των προϊόντων</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Καταγραφή της αντίληψης των καταναλωτών για τα ποιοτικά χαρακτηριστικά των προϊόντων ιδιωτικής ετικέτας</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Διερεύνηση των στάσεων καταναλωτών γι’ αυτά τα προϊόντα. </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Διερεύνηση των παραγόντων που οδηγούν στην αγορά προϊόντων ιδιωτικής ετικέτας. </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Καταγραφή της προτίμησης των εν λόγω προϊόντων των καταναλωτών κατά την περίοδο της οικονομικής κρίσης. </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Αναζήτηση του μεγέθους της αγοράς των προϊόντων χαρτικών/καφέ ιδιωτικής ετικέτας;</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Διαπίστωση της πρόθεσης των καταναλωτών για να αγοράσουν τέτοιου είδους προϊόντα.</a:t>
            </a:r>
            <a:endParaRPr lang="en-US" sz="2000" dirty="0" smtClean="0">
              <a:solidFill>
                <a:schemeClr val="tx1">
                  <a:lumMod val="65000"/>
                  <a:lumOff val="35000"/>
                </a:schemeClr>
              </a:solidFill>
              <a:latin typeface="Calibri" pitchFamily="34" charset="0"/>
              <a:cs typeface="Calibri" pitchFamily="34" charset="0"/>
            </a:endParaRPr>
          </a:p>
          <a:p>
            <a:pPr lvl="0"/>
            <a:r>
              <a:rPr lang="el-GR" sz="2000" dirty="0" smtClean="0">
                <a:solidFill>
                  <a:schemeClr val="tx1">
                    <a:lumMod val="65000"/>
                    <a:lumOff val="35000"/>
                  </a:schemeClr>
                </a:solidFill>
                <a:latin typeface="Calibri" pitchFamily="34" charset="0"/>
                <a:cs typeface="Calibri" pitchFamily="34" charset="0"/>
              </a:rPr>
              <a:t>Συσχέτιση διάφορων χαρακτηριστικών με όλα τα παραπάνω.</a:t>
            </a:r>
            <a:endParaRPr lang="en-US" sz="2000" dirty="0">
              <a:solidFill>
                <a:schemeClr val="tx1">
                  <a:lumMod val="65000"/>
                  <a:lumOff val="35000"/>
                </a:schemeClr>
              </a:solidFill>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30</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85000" lnSpcReduction="10000"/>
          </a:bodyPr>
          <a:lstStyle/>
          <a:p>
            <a:pPr algn="ctr">
              <a:buNone/>
            </a:pPr>
            <a:r>
              <a:rPr lang="el-GR" sz="2400" b="1" dirty="0" smtClean="0">
                <a:solidFill>
                  <a:schemeClr val="tx1">
                    <a:lumMod val="65000"/>
                    <a:lumOff val="35000"/>
                  </a:schemeClr>
                </a:solidFill>
                <a:latin typeface="Calibri" pitchFamily="34" charset="0"/>
                <a:cs typeface="Calibri" pitchFamily="34" charset="0"/>
              </a:rPr>
              <a:t>Πίνακας 35</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Χαρτικά/Τα ιδιωτικής ετικέτας έχουν καλή σχέση ποιότητας/τιμής</a:t>
            </a:r>
            <a:endParaRPr lang="en-US" sz="24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Χαρτικά/Τα επώνυμα είναι πολύ ακριβότερα από τα ιδιωτικής</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31</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Χαρτικά/Τα ιδιωτικής ετικέτας τα βρίσκω εύκολα στο ράφι</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Χαρτικά/Τα ιδιωτικής ετικέτας έχουν ικανοποιητική ποικιλία</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32</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39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Χαρτικά/Τα ιδιωτικής ετικέτας είναι πολύ αξιόπιστα</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7"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Χαρτικά/Εμπιστεύομαι πολύ τα ιδιωτικής ετικέτας</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buNone/>
            </a:pPr>
            <a:endParaRPr lang="en-US" sz="2000" dirty="0" smtClean="0">
              <a:solidFill>
                <a:schemeClr val="tx1">
                  <a:lumMod val="65000"/>
                  <a:lumOff val="35000"/>
                </a:schemeClr>
              </a:solidFill>
              <a:latin typeface="Calibri" pitchFamily="34" charset="0"/>
              <a:cs typeface="Calibri" pitchFamily="34" charset="0"/>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2" cstate="print"/>
          <a:srcRect/>
          <a:stretch>
            <a:fillRect/>
          </a:stretch>
        </p:blipFill>
        <p:spPr bwMode="auto">
          <a:xfrm>
            <a:off x="1371600" y="914400"/>
            <a:ext cx="64770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Χαρτικά/Έχετε αγοράσει ποτέ ιδιωτικής ετικέτας</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graphicFrame>
        <p:nvGraphicFramePr>
          <p:cNvPr id="13" name="Chart 12"/>
          <p:cNvGraphicFramePr/>
          <p:nvPr/>
        </p:nvGraphicFramePr>
        <p:xfrm>
          <a:off x="685800" y="990600"/>
          <a:ext cx="78486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34</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92500"/>
          </a:bodyPr>
          <a:lstStyle/>
          <a:p>
            <a:pPr>
              <a:buNone/>
            </a:pPr>
            <a:r>
              <a:rPr lang="el-GR" sz="2000" b="1" dirty="0" smtClean="0">
                <a:solidFill>
                  <a:schemeClr val="tx1">
                    <a:lumMod val="65000"/>
                    <a:lumOff val="35000"/>
                  </a:schemeClr>
                </a:solidFill>
                <a:latin typeface="Calibri" pitchFamily="34" charset="0"/>
                <a:cs typeface="Calibri" pitchFamily="34" charset="0"/>
              </a:rPr>
              <a:t>Πίνακας 42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Χαρτικά/Προτίθεστε να αγοράσετε στο άμεσο μέλλον κάποιο από αυτά</a:t>
            </a:r>
            <a:endParaRPr lang="en-US" sz="2000" dirty="0">
              <a:solidFill>
                <a:schemeClr val="tx1">
                  <a:lumMod val="65000"/>
                  <a:lumOff val="35000"/>
                </a:schemeClr>
              </a:solidFill>
              <a:latin typeface="Calibri" pitchFamily="34" charset="0"/>
              <a:cs typeface="Calibri" pitchFamily="34" charset="0"/>
            </a:endParaRPr>
          </a:p>
        </p:txBody>
      </p:sp>
      <p:graphicFrame>
        <p:nvGraphicFramePr>
          <p:cNvPr id="8" name="Chart 7"/>
          <p:cNvGraphicFramePr/>
          <p:nvPr/>
        </p:nvGraphicFramePr>
        <p:xfrm>
          <a:off x="685800" y="1219200"/>
          <a:ext cx="7924800" cy="4241800"/>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0" name="Straight Connector 9"/>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 Επιλέγω πάντα την αγαπημένη μου μάρκα </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 Ενδιαφέρομαι να δω εάν υπάρχουν προσφορές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914400"/>
            <a:ext cx="6477000" cy="2028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038600"/>
            <a:ext cx="64770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36</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 Επιλέγω αυτό που έχει καλύτερη σχέση ποιότητας/τιμής</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85000" lnSpcReduction="20000"/>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Καφέ/Αν δεν βρω την αγαπημένη μου μάρκα αναβάλω την αγορά ή αγοράζω από άλλο Σ/Μ</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Καφέ/Επιλέγω πάντα το φθηνότερο προϊόν</a:t>
            </a:r>
            <a:endParaRPr lang="en-US" sz="20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48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Καφέ/Κάνω πάντα μια μικρή έρευνα στο ράφι του Σ/Μ</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38</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49</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Καφέ/Επιλέγω προϊόντα ιδιωτικής ετικέτας</a:t>
            </a:r>
            <a:endParaRPr lang="en-US" sz="22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85000" lnSpcReduction="10000"/>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50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Καφέ/Αν δεν βρω την αγαπημένη μου μάρκα αγοράζω κάποια άλλη επώνυμη μάρκα</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038600"/>
            <a:ext cx="65532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39</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51</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Καφέ/Επιλέγω πάντα μία από τις επώνυμες μάρκες</a:t>
            </a:r>
            <a:endParaRPr lang="en-US" sz="2200" dirty="0" smtClean="0">
              <a:solidFill>
                <a:schemeClr val="tx1">
                  <a:lumMod val="65000"/>
                  <a:lumOff val="35000"/>
                </a:schemeClr>
              </a:solidFill>
              <a:latin typeface="Calibri" pitchFamily="34" charset="0"/>
              <a:cs typeface="Calibri" pitchFamily="34" charset="0"/>
            </a:endParaRPr>
          </a:p>
          <a:p>
            <a:pPr marL="0" indent="0" algn="ctr" eaLnBrk="0" fontAlgn="base" hangingPunct="0">
              <a:spcBef>
                <a:spcPct val="0"/>
              </a:spcBef>
              <a:spcAft>
                <a:spcPct val="0"/>
              </a:spcAft>
              <a:buClrTx/>
              <a:buSzTx/>
            </a:pPr>
            <a:endParaRPr lang="en-US" sz="2000" dirty="0" smtClean="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52</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Καφέ/Δίνω μεγάλη έμφαση στην ποιότητα</a:t>
            </a:r>
            <a:endParaRPr lang="en-US" sz="22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371600" y="4114800"/>
            <a:ext cx="6477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a:t>
            </a:fld>
            <a:endParaRPr lang="en-US" b="1" dirty="0">
              <a:solidFill>
                <a:schemeClr val="tx1">
                  <a:lumMod val="65000"/>
                  <a:lumOff val="35000"/>
                </a:schemeClr>
              </a:solidFill>
            </a:endParaRPr>
          </a:p>
        </p:txBody>
      </p:sp>
      <p:sp>
        <p:nvSpPr>
          <p:cNvPr id="11"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buNone/>
            </a:pPr>
            <a:r>
              <a:rPr lang="el-GR" sz="2800" b="1" dirty="0" smtClean="0">
                <a:solidFill>
                  <a:schemeClr val="tx1">
                    <a:lumMod val="65000"/>
                    <a:lumOff val="35000"/>
                  </a:schemeClr>
                </a:solidFill>
                <a:latin typeface="Calibri" pitchFamily="34" charset="0"/>
                <a:cs typeface="Calibri" pitchFamily="34" charset="0"/>
              </a:rPr>
              <a:t>ΠΡΟΗΓΟΥΜΕΝΕΣ ΕΡΕΥΝΕΣ</a:t>
            </a:r>
            <a:endParaRPr lang="en-US" sz="2800" b="1" dirty="0" smtClean="0">
              <a:solidFill>
                <a:schemeClr val="tx1">
                  <a:lumMod val="65000"/>
                  <a:lumOff val="35000"/>
                </a:schemeClr>
              </a:solidFill>
              <a:latin typeface="Calibri" pitchFamily="34" charset="0"/>
              <a:cs typeface="Calibri" pitchFamily="34" charset="0"/>
            </a:endParaRPr>
          </a:p>
          <a:p>
            <a:endParaRPr lang="en-US" dirty="0"/>
          </a:p>
        </p:txBody>
      </p:sp>
      <p:sp>
        <p:nvSpPr>
          <p:cNvPr id="12"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3" name="Straight Connector 12"/>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295400"/>
            <a:ext cx="9144000" cy="5170646"/>
          </a:xfrm>
          <a:prstGeom prst="rect">
            <a:avLst/>
          </a:prstGeom>
        </p:spPr>
        <p:txBody>
          <a:bodyPr wrap="square">
            <a:spAutoFit/>
          </a:bodyPr>
          <a:lstStyle/>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Ο </a:t>
            </a:r>
            <a:r>
              <a:rPr lang="el-GR" sz="2200" dirty="0" err="1">
                <a:solidFill>
                  <a:schemeClr val="tx1">
                    <a:lumMod val="65000"/>
                    <a:lumOff val="35000"/>
                  </a:schemeClr>
                </a:solidFill>
                <a:latin typeface="Calibri" pitchFamily="34" charset="0"/>
                <a:cs typeface="Calibri" pitchFamily="34" charset="0"/>
              </a:rPr>
              <a:t>Quelch</a:t>
            </a:r>
            <a:r>
              <a:rPr lang="el-GR" sz="2200" dirty="0">
                <a:solidFill>
                  <a:schemeClr val="tx1">
                    <a:lumMod val="65000"/>
                    <a:lumOff val="35000"/>
                  </a:schemeClr>
                </a:solidFill>
                <a:latin typeface="Calibri" pitchFamily="34" charset="0"/>
                <a:cs typeface="Calibri" pitchFamily="34" charset="0"/>
              </a:rPr>
              <a:t> και ο </a:t>
            </a:r>
            <a:r>
              <a:rPr lang="el-GR" sz="2200" dirty="0" err="1">
                <a:solidFill>
                  <a:schemeClr val="tx1">
                    <a:lumMod val="65000"/>
                    <a:lumOff val="35000"/>
                  </a:schemeClr>
                </a:solidFill>
                <a:latin typeface="Calibri" pitchFamily="34" charset="0"/>
                <a:cs typeface="Calibri" pitchFamily="34" charset="0"/>
              </a:rPr>
              <a:t>Harding</a:t>
            </a:r>
            <a:r>
              <a:rPr lang="el-GR" sz="2200" dirty="0">
                <a:solidFill>
                  <a:schemeClr val="tx1">
                    <a:lumMod val="65000"/>
                    <a:lumOff val="35000"/>
                  </a:schemeClr>
                </a:solidFill>
                <a:latin typeface="Calibri" pitchFamily="34" charset="0"/>
                <a:cs typeface="Calibri" pitchFamily="34" charset="0"/>
              </a:rPr>
              <a:t>(1996)  παρατηρούν ότι το μερίδιο των ιδιωτικών ετικετών στην αγορά γενικά αυξάνει όταν η οικονομία υποφέρει και μειώνεται σε περιόδους άνθησης. </a:t>
            </a:r>
            <a:endParaRPr lang="el-GR" sz="2200"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Ο </a:t>
            </a:r>
            <a:r>
              <a:rPr lang="el-GR" sz="2200" dirty="0" err="1">
                <a:solidFill>
                  <a:schemeClr val="tx1">
                    <a:lumMod val="65000"/>
                    <a:lumOff val="35000"/>
                  </a:schemeClr>
                </a:solidFill>
                <a:latin typeface="Calibri" pitchFamily="34" charset="0"/>
                <a:cs typeface="Calibri" pitchFamily="34" charset="0"/>
              </a:rPr>
              <a:t>Nandan</a:t>
            </a:r>
            <a:r>
              <a:rPr lang="el-GR" sz="2200" dirty="0">
                <a:solidFill>
                  <a:schemeClr val="tx1">
                    <a:lumMod val="65000"/>
                    <a:lumOff val="35000"/>
                  </a:schemeClr>
                </a:solidFill>
                <a:latin typeface="Calibri" pitchFamily="34" charset="0"/>
                <a:cs typeface="Calibri" pitchFamily="34" charset="0"/>
              </a:rPr>
              <a:t> και ο </a:t>
            </a:r>
            <a:r>
              <a:rPr lang="el-GR" sz="2200" dirty="0" err="1">
                <a:solidFill>
                  <a:schemeClr val="tx1">
                    <a:lumMod val="65000"/>
                    <a:lumOff val="35000"/>
                  </a:schemeClr>
                </a:solidFill>
                <a:latin typeface="Calibri" pitchFamily="34" charset="0"/>
                <a:cs typeface="Calibri" pitchFamily="34" charset="0"/>
              </a:rPr>
              <a:t>Dickinson</a:t>
            </a:r>
            <a:r>
              <a:rPr lang="el-GR" sz="2200" dirty="0">
                <a:solidFill>
                  <a:schemeClr val="tx1">
                    <a:lumMod val="65000"/>
                    <a:lumOff val="35000"/>
                  </a:schemeClr>
                </a:solidFill>
                <a:latin typeface="Calibri" pitchFamily="34" charset="0"/>
                <a:cs typeface="Calibri" pitchFamily="34" charset="0"/>
              </a:rPr>
              <a:t> (1994) υποστηρίζουν ότι εν μέσω δύσκολων οικονομικών περιόδων η δημοτικότητα των ιδιωτικών ετικετών τείνει να αυξάνει, ενώ σε περιόδους οικονομικές δυσπραγίας, συμβαίνει το αντίστοιχο με το μερίδιο των εθνικών σημάτων. </a:t>
            </a:r>
            <a:endParaRPr lang="el-GR" sz="2200"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Οι </a:t>
            </a:r>
            <a:r>
              <a:rPr lang="el-GR" sz="2200" dirty="0" err="1" smtClean="0">
                <a:solidFill>
                  <a:schemeClr val="tx1">
                    <a:lumMod val="65000"/>
                    <a:lumOff val="35000"/>
                  </a:schemeClr>
                </a:solidFill>
                <a:latin typeface="Calibri" pitchFamily="34" charset="0"/>
                <a:cs typeface="Calibri" pitchFamily="34" charset="0"/>
              </a:rPr>
              <a:t>Deloitte</a:t>
            </a:r>
            <a:r>
              <a:rPr lang="el-GR" sz="2200" dirty="0" smtClean="0">
                <a:solidFill>
                  <a:schemeClr val="tx1">
                    <a:lumMod val="65000"/>
                    <a:lumOff val="35000"/>
                  </a:schemeClr>
                </a:solidFill>
                <a:latin typeface="Calibri" pitchFamily="34" charset="0"/>
                <a:cs typeface="Calibri" pitchFamily="34" charset="0"/>
              </a:rPr>
              <a:t> </a:t>
            </a:r>
            <a:r>
              <a:rPr lang="el-GR" sz="2200" dirty="0">
                <a:solidFill>
                  <a:schemeClr val="tx1">
                    <a:lumMod val="65000"/>
                    <a:lumOff val="35000"/>
                  </a:schemeClr>
                </a:solidFill>
                <a:latin typeface="Calibri" pitchFamily="34" charset="0"/>
                <a:cs typeface="Calibri" pitchFamily="34" charset="0"/>
              </a:rPr>
              <a:t>και </a:t>
            </a:r>
            <a:r>
              <a:rPr lang="el-GR" sz="2200" dirty="0" err="1">
                <a:solidFill>
                  <a:schemeClr val="tx1">
                    <a:lumMod val="65000"/>
                    <a:lumOff val="35000"/>
                  </a:schemeClr>
                </a:solidFill>
                <a:latin typeface="Calibri" pitchFamily="34" charset="0"/>
                <a:cs typeface="Calibri" pitchFamily="34" charset="0"/>
              </a:rPr>
              <a:t>Touche</a:t>
            </a:r>
            <a:r>
              <a:rPr lang="el-GR" sz="2200" dirty="0">
                <a:solidFill>
                  <a:schemeClr val="tx1">
                    <a:lumMod val="65000"/>
                    <a:lumOff val="35000"/>
                  </a:schemeClr>
                </a:solidFill>
                <a:latin typeface="Calibri" pitchFamily="34" charset="0"/>
                <a:cs typeface="Calibri" pitchFamily="34" charset="0"/>
              </a:rPr>
              <a:t> (2003) </a:t>
            </a:r>
            <a:r>
              <a:rPr lang="el-GR" sz="2200" dirty="0" smtClean="0">
                <a:solidFill>
                  <a:schemeClr val="tx1">
                    <a:lumMod val="65000"/>
                    <a:lumOff val="35000"/>
                  </a:schemeClr>
                </a:solidFill>
                <a:latin typeface="Calibri" pitchFamily="34" charset="0"/>
                <a:cs typeface="Calibri" pitchFamily="34" charset="0"/>
              </a:rPr>
              <a:t>σημειώνουν </a:t>
            </a:r>
            <a:r>
              <a:rPr lang="el-GR" sz="2200" dirty="0">
                <a:solidFill>
                  <a:schemeClr val="tx1">
                    <a:lumMod val="65000"/>
                    <a:lumOff val="35000"/>
                  </a:schemeClr>
                </a:solidFill>
                <a:latin typeface="Calibri" pitchFamily="34" charset="0"/>
                <a:cs typeface="Calibri" pitchFamily="34" charset="0"/>
              </a:rPr>
              <a:t>πως οι ιδιωτικές ετικέτες τυπικά έχουν βιώσει σημαντική ανάπτυξη σε περιόδους οικονομικών υφέσεων, λόγω κυρίως των χαμηλών τιμών τους σε συνδυασμό με το μειωμένο διαθέσιμο εισόδημα των νοικοκυριών</a:t>
            </a:r>
            <a:r>
              <a:rPr lang="el-GR" sz="2200" dirty="0" smtClean="0">
                <a:solidFill>
                  <a:schemeClr val="tx1">
                    <a:lumMod val="65000"/>
                    <a:lumOff val="35000"/>
                  </a:schemeClr>
                </a:solidFill>
                <a:latin typeface="Calibri" pitchFamily="34" charset="0"/>
                <a:cs typeface="Calibri" pitchFamily="34" charset="0"/>
              </a:rPr>
              <a:t>.</a:t>
            </a:r>
          </a:p>
          <a:p>
            <a:pPr>
              <a:buFont typeface="Arial" pitchFamily="34" charset="0"/>
              <a:buChar char="•"/>
            </a:pPr>
            <a:r>
              <a:rPr lang="el-GR" sz="2200" dirty="0">
                <a:solidFill>
                  <a:schemeClr val="tx1">
                    <a:lumMod val="65000"/>
                    <a:lumOff val="35000"/>
                  </a:schemeClr>
                </a:solidFill>
                <a:latin typeface="Calibri" pitchFamily="34" charset="0"/>
                <a:cs typeface="Calibri" pitchFamily="34" charset="0"/>
              </a:rPr>
              <a:t>Οι </a:t>
            </a:r>
            <a:r>
              <a:rPr lang="el-GR" sz="2200" dirty="0" err="1">
                <a:solidFill>
                  <a:schemeClr val="tx1">
                    <a:lumMod val="65000"/>
                    <a:lumOff val="35000"/>
                  </a:schemeClr>
                </a:solidFill>
                <a:latin typeface="Calibri" pitchFamily="34" charset="0"/>
                <a:cs typeface="Calibri" pitchFamily="34" charset="0"/>
              </a:rPr>
              <a:t>Frank</a:t>
            </a:r>
            <a:r>
              <a:rPr lang="el-GR" sz="2200" dirty="0">
                <a:solidFill>
                  <a:schemeClr val="tx1">
                    <a:lumMod val="65000"/>
                    <a:lumOff val="35000"/>
                  </a:schemeClr>
                </a:solidFill>
                <a:latin typeface="Calibri" pitchFamily="34" charset="0"/>
                <a:cs typeface="Calibri" pitchFamily="34" charset="0"/>
              </a:rPr>
              <a:t> και </a:t>
            </a:r>
            <a:r>
              <a:rPr lang="el-GR" sz="2200" dirty="0" err="1">
                <a:solidFill>
                  <a:schemeClr val="tx1">
                    <a:lumMod val="65000"/>
                    <a:lumOff val="35000"/>
                  </a:schemeClr>
                </a:solidFill>
                <a:latin typeface="Calibri" pitchFamily="34" charset="0"/>
                <a:cs typeface="Calibri" pitchFamily="34" charset="0"/>
              </a:rPr>
              <a:t>Bo</a:t>
            </a:r>
            <a:r>
              <a:rPr lang="en-US" sz="2200" dirty="0">
                <a:solidFill>
                  <a:schemeClr val="tx1">
                    <a:lumMod val="65000"/>
                    <a:lumOff val="35000"/>
                  </a:schemeClr>
                </a:solidFill>
                <a:latin typeface="Calibri" pitchFamily="34" charset="0"/>
                <a:cs typeface="Calibri" pitchFamily="34" charset="0"/>
              </a:rPr>
              <a:t>y</a:t>
            </a:r>
            <a:r>
              <a:rPr lang="el-GR" sz="2200" dirty="0">
                <a:solidFill>
                  <a:schemeClr val="tx1">
                    <a:lumMod val="65000"/>
                    <a:lumOff val="35000"/>
                  </a:schemeClr>
                </a:solidFill>
                <a:latin typeface="Calibri" pitchFamily="34" charset="0"/>
                <a:cs typeface="Calibri" pitchFamily="34" charset="0"/>
              </a:rPr>
              <a:t>d (1965) κατέληξαν στο συμπέρασμα ότι τόσο τα προϊόντα των εθνικών σημάτων, όσο και αυτά των ιδιωτικών ετικετών καταναλώνονται από νοικοκυριά με πανομοιότυπα κοινωνικοοικονομικά και καταναλωτικά </a:t>
            </a:r>
            <a:r>
              <a:rPr lang="el-GR" sz="2200" dirty="0" smtClean="0">
                <a:solidFill>
                  <a:schemeClr val="tx1">
                    <a:lumMod val="65000"/>
                    <a:lumOff val="35000"/>
                  </a:schemeClr>
                </a:solidFill>
                <a:latin typeface="Calibri" pitchFamily="34" charset="0"/>
                <a:cs typeface="Calibri" pitchFamily="34" charset="0"/>
              </a:rPr>
              <a:t>χαρακτηριστικά</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40</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200" b="1" dirty="0" smtClean="0">
                <a:solidFill>
                  <a:schemeClr val="tx1">
                    <a:lumMod val="65000"/>
                    <a:lumOff val="35000"/>
                  </a:schemeClr>
                </a:solidFill>
                <a:latin typeface="Calibri" pitchFamily="34" charset="0"/>
                <a:cs typeface="Calibri" pitchFamily="34" charset="0"/>
              </a:rPr>
              <a:t>Πίνακας 53</a:t>
            </a:r>
            <a:r>
              <a:rPr lang="el-GR" sz="2200" b="1" baseline="30000" dirty="0" smtClean="0">
                <a:solidFill>
                  <a:schemeClr val="tx1">
                    <a:lumMod val="65000"/>
                    <a:lumOff val="35000"/>
                  </a:schemeClr>
                </a:solidFill>
                <a:latin typeface="Calibri" pitchFamily="34" charset="0"/>
                <a:cs typeface="Calibri" pitchFamily="34" charset="0"/>
              </a:rPr>
              <a:t>ο</a:t>
            </a:r>
            <a:r>
              <a:rPr lang="el-GR" sz="2200" b="1" dirty="0" smtClean="0">
                <a:solidFill>
                  <a:schemeClr val="tx1">
                    <a:lumMod val="65000"/>
                    <a:lumOff val="35000"/>
                  </a:schemeClr>
                </a:solidFill>
                <a:latin typeface="Calibri" pitchFamily="34" charset="0"/>
                <a:cs typeface="Calibri" pitchFamily="34" charset="0"/>
              </a:rPr>
              <a:t>: Καφέ/Θέλω να έχω ποικιλία επιλογής</a:t>
            </a:r>
            <a:endParaRPr lang="en-US" sz="22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fontScale="70000" lnSpcReduction="20000"/>
          </a:bodyPr>
          <a:lstStyle/>
          <a:p>
            <a:pPr algn="ctr">
              <a:buNone/>
            </a:pPr>
            <a:r>
              <a:rPr lang="el-GR" sz="2400" b="1" dirty="0" smtClean="0">
                <a:solidFill>
                  <a:schemeClr val="tx1">
                    <a:lumMod val="65000"/>
                    <a:lumOff val="35000"/>
                  </a:schemeClr>
                </a:solidFill>
                <a:latin typeface="Calibri" pitchFamily="34" charset="0"/>
                <a:cs typeface="Calibri" pitchFamily="34" charset="0"/>
              </a:rPr>
              <a:t>Πίνακας 54</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Καφέ/Γνωρίζετε ότι στο κατάστημα που κάνατε τις αγορές σας υπάρχουν προϊόντα ιδιωτικής ετικέτας</a:t>
            </a:r>
            <a:endParaRPr lang="en-US" sz="24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200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905000" y="4114800"/>
            <a:ext cx="53340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41</a:t>
            </a:fld>
            <a:endParaRPr lang="en-US" b="1">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fontScale="77500" lnSpcReduction="20000"/>
          </a:bodyPr>
          <a:lstStyle/>
          <a:p>
            <a:pPr algn="ctr">
              <a:buNone/>
            </a:pPr>
            <a:r>
              <a:rPr lang="el-GR" sz="2400" b="1" dirty="0" smtClean="0">
                <a:solidFill>
                  <a:schemeClr val="tx1">
                    <a:lumMod val="65000"/>
                    <a:lumOff val="35000"/>
                  </a:schemeClr>
                </a:solidFill>
                <a:latin typeface="Calibri" pitchFamily="34" charset="0"/>
                <a:cs typeface="Calibri" pitchFamily="34" charset="0"/>
              </a:rPr>
              <a:t>Πίνακας 55</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Καφέ/ Οι επώνυμοι έχουν καλύτερη ποιότητα από τους ιδιωτικής ετικέτας</a:t>
            </a:r>
            <a:endParaRPr lang="en-US" sz="24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56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Καφέ/Οι ιδιωτικής ετικέτας είναι εφάμιλλοι με τους επώνυμους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114800"/>
            <a:ext cx="6553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42</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57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:Καφέ/Οι ιδιωτικής ετικέτας έχουν καλή σχέση ποιότητας/τιμής</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58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 Οι επώνυμα είναι πολύ ακριβότεροι από τους ιδιωτικής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114800"/>
            <a:ext cx="6553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59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Καφέ/Τους ιδιωτικής ετικέτας τους βρίσκω εύκολα στο ράφι</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Καφέ/Οι ιδιωτικής ετικέτας έχουν ικανοποιητική ποικιλία</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0"/>
            <a:ext cx="65532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114800"/>
            <a:ext cx="6553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Καφέ/Οι ιδιωτικής ετικέτας είναι πολύ αξιόπιστοι</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Καφέ/Εμπιστεύομαι πολύ τους ιδιωτικής ετικέτας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914401"/>
            <a:ext cx="6553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295400" y="4114800"/>
            <a:ext cx="64770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Καφέ/Έχετε αγοράσει ποτέ ιδιωτικής ετικέτας</a:t>
            </a:r>
            <a:endParaRPr lang="en-US" sz="2000" dirty="0">
              <a:solidFill>
                <a:schemeClr val="tx1">
                  <a:lumMod val="65000"/>
                  <a:lumOff val="35000"/>
                </a:schemeClr>
              </a:solidFill>
              <a:latin typeface="Calibri" pitchFamily="34" charset="0"/>
              <a:cs typeface="Calibri" pitchFamily="34" charset="0"/>
            </a:endParaRPr>
          </a:p>
        </p:txBody>
      </p:sp>
      <p:graphicFrame>
        <p:nvGraphicFramePr>
          <p:cNvPr id="13" name="Chart 12"/>
          <p:cNvGraphicFramePr/>
          <p:nvPr/>
        </p:nvGraphicFramePr>
        <p:xfrm>
          <a:off x="609600" y="1143000"/>
          <a:ext cx="8001000" cy="431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46</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Καφέ/Προτίθεστε να αγοράσετε στο άμεσο μέλλον κάποιο από αυτά</a:t>
            </a:r>
            <a:endParaRPr lang="en-US" sz="2000" dirty="0">
              <a:solidFill>
                <a:schemeClr val="tx1">
                  <a:lumMod val="65000"/>
                  <a:lumOff val="35000"/>
                </a:schemeClr>
              </a:solidFill>
              <a:latin typeface="Calibri" pitchFamily="34" charset="0"/>
              <a:cs typeface="Calibri" pitchFamily="34" charset="0"/>
            </a:endParaRPr>
          </a:p>
        </p:txBody>
      </p:sp>
      <p:sp>
        <p:nvSpPr>
          <p:cNvPr id="8"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9" name="Straight Connector 8"/>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609600" y="1397000"/>
          <a:ext cx="8001000" cy="401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a:t>
            </a:r>
            <a:r>
              <a:rPr lang="en-US" sz="2000" b="1" dirty="0" smtClean="0">
                <a:solidFill>
                  <a:schemeClr val="tx1">
                    <a:lumMod val="65000"/>
                    <a:lumOff val="35000"/>
                  </a:schemeClr>
                </a:solidFill>
                <a:latin typeface="Calibri" pitchFamily="34" charset="0"/>
                <a:cs typeface="Calibri" pitchFamily="34" charset="0"/>
              </a:rPr>
              <a:t>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Φύλο</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a:t>
            </a:r>
            <a:r>
              <a:rPr lang="en-US" sz="2000" b="1" dirty="0" smtClean="0">
                <a:solidFill>
                  <a:schemeClr val="tx1">
                    <a:lumMod val="65000"/>
                    <a:lumOff val="35000"/>
                  </a:schemeClr>
                </a:solidFill>
                <a:latin typeface="Calibri" pitchFamily="34" charset="0"/>
                <a:cs typeface="Calibri" pitchFamily="34" charset="0"/>
              </a:rPr>
              <a:t>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Ηλικία</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752600" y="990600"/>
            <a:ext cx="5943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752600" y="3886200"/>
            <a:ext cx="5943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48</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a:t>
            </a:r>
            <a:r>
              <a:rPr lang="en-US" sz="2000" b="1" dirty="0" smtClean="0">
                <a:solidFill>
                  <a:schemeClr val="tx1">
                    <a:lumMod val="65000"/>
                    <a:lumOff val="35000"/>
                  </a:schemeClr>
                </a:solidFill>
                <a:latin typeface="Calibri" pitchFamily="34" charset="0"/>
                <a:cs typeface="Calibri" pitchFamily="34" charset="0"/>
              </a:rPr>
              <a:t>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Μόρφωση</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124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Μηνιαίο εισόδημα (καθαρές αποδοχές)</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295400" y="838200"/>
            <a:ext cx="6553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FAA26D3D-D897-4be2-8F04-BA451C77F1D7}">
              <ma14:placeholderFlag xmlns:lc="http://schemas.openxmlformats.org/drawingml/2006/lockedCanvas" xmlns:pic="http://schemas.openxmlformats.org/drawingml/2006/picture" xmlns:ma14="http://schemas.microsoft.com/office/mac/drawingml/2011/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11" name="Picture 10"/>
          <p:cNvPicPr/>
          <p:nvPr/>
        </p:nvPicPr>
        <p:blipFill>
          <a:blip r:embed="rId3" cstate="print"/>
          <a:srcRect/>
          <a:stretch>
            <a:fillRect/>
          </a:stretch>
        </p:blipFill>
        <p:spPr bwMode="auto">
          <a:xfrm>
            <a:off x="1295400" y="3810000"/>
            <a:ext cx="6553200" cy="260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49</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6</a:t>
            </a:r>
            <a:r>
              <a:rPr lang="en-US" sz="2000" b="1" dirty="0" smtClean="0">
                <a:solidFill>
                  <a:schemeClr val="tx1">
                    <a:lumMod val="65000"/>
                    <a:lumOff val="35000"/>
                  </a:schemeClr>
                </a:solidFill>
                <a:latin typeface="Calibri" pitchFamily="34" charset="0"/>
                <a:cs typeface="Calibri" pitchFamily="34" charset="0"/>
              </a:rPr>
              <a:t>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20*ερώτηση 11</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20*ερώτηση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20065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3886200"/>
            <a:ext cx="6238875"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a:t>
            </a:fld>
            <a:endParaRPr lang="en-US" b="1" dirty="0">
              <a:solidFill>
                <a:schemeClr val="tx1">
                  <a:lumMod val="65000"/>
                  <a:lumOff val="35000"/>
                </a:schemeClr>
              </a:solidFill>
            </a:endParaRPr>
          </a:p>
        </p:txBody>
      </p:sp>
      <p:sp>
        <p:nvSpPr>
          <p:cNvPr id="6" name="Rectangle 5"/>
          <p:cNvSpPr/>
          <p:nvPr/>
        </p:nvSpPr>
        <p:spPr>
          <a:xfrm>
            <a:off x="0" y="914400"/>
            <a:ext cx="9144000" cy="6832640"/>
          </a:xfrm>
          <a:prstGeom prst="rect">
            <a:avLst/>
          </a:prstGeom>
        </p:spPr>
        <p:txBody>
          <a:bodyPr wrap="square">
            <a:spAutoFit/>
          </a:bodyPr>
          <a:lstStyle/>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Οι </a:t>
            </a:r>
            <a:r>
              <a:rPr lang="el-GR" sz="2200" dirty="0" err="1" smtClean="0">
                <a:solidFill>
                  <a:schemeClr val="tx1">
                    <a:lumMod val="65000"/>
                    <a:lumOff val="35000"/>
                  </a:schemeClr>
                </a:solidFill>
                <a:latin typeface="Calibri" pitchFamily="34" charset="0"/>
                <a:cs typeface="Calibri" pitchFamily="34" charset="0"/>
              </a:rPr>
              <a:t>Ang</a:t>
            </a:r>
            <a:r>
              <a:rPr lang="el-GR" sz="2200" dirty="0" smtClean="0">
                <a:solidFill>
                  <a:schemeClr val="tx1">
                    <a:lumMod val="65000"/>
                    <a:lumOff val="35000"/>
                  </a:schemeClr>
                </a:solidFill>
                <a:latin typeface="Calibri" pitchFamily="34" charset="0"/>
                <a:cs typeface="Calibri" pitchFamily="34" charset="0"/>
              </a:rPr>
              <a:t>, </a:t>
            </a:r>
            <a:r>
              <a:rPr lang="el-GR" sz="2200" dirty="0" err="1" smtClean="0">
                <a:solidFill>
                  <a:schemeClr val="tx1">
                    <a:lumMod val="65000"/>
                    <a:lumOff val="35000"/>
                  </a:schemeClr>
                </a:solidFill>
                <a:latin typeface="Calibri" pitchFamily="34" charset="0"/>
                <a:cs typeface="Calibri" pitchFamily="34" charset="0"/>
              </a:rPr>
              <a:t>Leong</a:t>
            </a:r>
            <a:r>
              <a:rPr lang="el-GR" sz="2200" dirty="0" smtClean="0">
                <a:solidFill>
                  <a:schemeClr val="tx1">
                    <a:lumMod val="65000"/>
                    <a:lumOff val="35000"/>
                  </a:schemeClr>
                </a:solidFill>
                <a:latin typeface="Calibri" pitchFamily="34" charset="0"/>
                <a:cs typeface="Calibri" pitchFamily="34" charset="0"/>
              </a:rPr>
              <a:t> και </a:t>
            </a:r>
            <a:r>
              <a:rPr lang="el-GR" sz="2200" dirty="0" err="1" smtClean="0">
                <a:solidFill>
                  <a:schemeClr val="tx1">
                    <a:lumMod val="65000"/>
                    <a:lumOff val="35000"/>
                  </a:schemeClr>
                </a:solidFill>
                <a:latin typeface="Calibri" pitchFamily="34" charset="0"/>
                <a:cs typeface="Calibri" pitchFamily="34" charset="0"/>
              </a:rPr>
              <a:t>Kotler</a:t>
            </a:r>
            <a:r>
              <a:rPr lang="el-GR" sz="2200" dirty="0" smtClean="0">
                <a:solidFill>
                  <a:schemeClr val="tx1">
                    <a:lumMod val="65000"/>
                    <a:lumOff val="35000"/>
                  </a:schemeClr>
                </a:solidFill>
                <a:latin typeface="Calibri" pitchFamily="34" charset="0"/>
                <a:cs typeface="Calibri" pitchFamily="34" charset="0"/>
              </a:rPr>
              <a:t> (2000) παρατηρούν μια αυξανόμενη τάση των καταναλωτών στην αγορά προϊόντων ιδιωτικής ετικέτας κατά την διάρκεια οικονομικών υφέσεων. </a:t>
            </a:r>
          </a:p>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Η </a:t>
            </a:r>
            <a:r>
              <a:rPr lang="el-GR" sz="2200" dirty="0" err="1">
                <a:solidFill>
                  <a:schemeClr val="tx1">
                    <a:lumMod val="65000"/>
                    <a:lumOff val="35000"/>
                  </a:schemeClr>
                </a:solidFill>
                <a:latin typeface="Calibri" pitchFamily="34" charset="0"/>
                <a:cs typeface="Calibri" pitchFamily="34" charset="0"/>
              </a:rPr>
              <a:t>Szymanski</a:t>
            </a:r>
            <a:r>
              <a:rPr lang="el-GR" sz="2200" dirty="0">
                <a:solidFill>
                  <a:schemeClr val="tx1">
                    <a:lumMod val="65000"/>
                    <a:lumOff val="35000"/>
                  </a:schemeClr>
                </a:solidFill>
                <a:latin typeface="Calibri" pitchFamily="34" charset="0"/>
                <a:cs typeface="Calibri" pitchFamily="34" charset="0"/>
              </a:rPr>
              <a:t> και </a:t>
            </a:r>
            <a:r>
              <a:rPr lang="el-GR" sz="2200" dirty="0" err="1">
                <a:solidFill>
                  <a:schemeClr val="tx1">
                    <a:lumMod val="65000"/>
                    <a:lumOff val="35000"/>
                  </a:schemeClr>
                </a:solidFill>
                <a:latin typeface="Calibri" pitchFamily="34" charset="0"/>
                <a:cs typeface="Calibri" pitchFamily="34" charset="0"/>
              </a:rPr>
              <a:t>Busch</a:t>
            </a:r>
            <a:r>
              <a:rPr lang="el-GR" sz="2200" dirty="0">
                <a:solidFill>
                  <a:schemeClr val="tx1">
                    <a:lumMod val="65000"/>
                    <a:lumOff val="35000"/>
                  </a:schemeClr>
                </a:solidFill>
                <a:latin typeface="Calibri" pitchFamily="34" charset="0"/>
                <a:cs typeface="Calibri" pitchFamily="34" charset="0"/>
              </a:rPr>
              <a:t> (1987) κατέληξαν </a:t>
            </a:r>
            <a:r>
              <a:rPr lang="el-GR" sz="2200" dirty="0" smtClean="0">
                <a:solidFill>
                  <a:schemeClr val="tx1">
                    <a:lumMod val="65000"/>
                    <a:lumOff val="35000"/>
                  </a:schemeClr>
                </a:solidFill>
                <a:latin typeface="Calibri" pitchFamily="34" charset="0"/>
                <a:cs typeface="Calibri" pitchFamily="34" charset="0"/>
              </a:rPr>
              <a:t>ότι όταν οι δημογραφικοί και ψυχογραφικοί παράγοντες σχετίζονται </a:t>
            </a:r>
            <a:r>
              <a:rPr lang="el-GR" sz="2200" dirty="0">
                <a:solidFill>
                  <a:schemeClr val="tx1">
                    <a:lumMod val="65000"/>
                    <a:lumOff val="35000"/>
                  </a:schemeClr>
                </a:solidFill>
                <a:latin typeface="Calibri" pitchFamily="34" charset="0"/>
                <a:cs typeface="Calibri" pitchFamily="34" charset="0"/>
              </a:rPr>
              <a:t>με τις αντιλήψεις των καταναλωτών που αφορούν την τιμή και την ποιότητα των προϊόντων. </a:t>
            </a:r>
            <a:endParaRPr lang="el-GR" sz="2200"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sz="2200" dirty="0">
                <a:solidFill>
                  <a:schemeClr val="tx1">
                    <a:lumMod val="65000"/>
                    <a:lumOff val="35000"/>
                  </a:schemeClr>
                </a:solidFill>
                <a:latin typeface="Calibri" pitchFamily="34" charset="0"/>
                <a:cs typeface="Calibri" pitchFamily="34" charset="0"/>
              </a:rPr>
              <a:t>οι </a:t>
            </a:r>
            <a:r>
              <a:rPr lang="el-GR" sz="2200" dirty="0" err="1">
                <a:solidFill>
                  <a:schemeClr val="tx1">
                    <a:lumMod val="65000"/>
                    <a:lumOff val="35000"/>
                  </a:schemeClr>
                </a:solidFill>
                <a:latin typeface="Calibri" pitchFamily="34" charset="0"/>
                <a:cs typeface="Calibri" pitchFamily="34" charset="0"/>
              </a:rPr>
              <a:t>Richardson</a:t>
            </a:r>
            <a:r>
              <a:rPr lang="el-GR" sz="2200" dirty="0">
                <a:solidFill>
                  <a:schemeClr val="tx1">
                    <a:lumMod val="65000"/>
                    <a:lumOff val="35000"/>
                  </a:schemeClr>
                </a:solidFill>
                <a:latin typeface="Calibri" pitchFamily="34" charset="0"/>
                <a:cs typeface="Calibri" pitchFamily="34" charset="0"/>
              </a:rPr>
              <a:t> </a:t>
            </a:r>
            <a:r>
              <a:rPr lang="el-GR" sz="2200" dirty="0" err="1">
                <a:solidFill>
                  <a:schemeClr val="tx1">
                    <a:lumMod val="65000"/>
                    <a:lumOff val="35000"/>
                  </a:schemeClr>
                </a:solidFill>
                <a:latin typeface="Calibri" pitchFamily="34" charset="0"/>
                <a:cs typeface="Calibri" pitchFamily="34" charset="0"/>
              </a:rPr>
              <a:t>et</a:t>
            </a:r>
            <a:r>
              <a:rPr lang="el-GR" sz="2200" dirty="0">
                <a:solidFill>
                  <a:schemeClr val="tx1">
                    <a:lumMod val="65000"/>
                    <a:lumOff val="35000"/>
                  </a:schemeClr>
                </a:solidFill>
                <a:latin typeface="Calibri" pitchFamily="34" charset="0"/>
                <a:cs typeface="Calibri" pitchFamily="34" charset="0"/>
              </a:rPr>
              <a:t> </a:t>
            </a:r>
            <a:r>
              <a:rPr lang="el-GR" sz="2200" dirty="0" err="1">
                <a:solidFill>
                  <a:schemeClr val="tx1">
                    <a:lumMod val="65000"/>
                    <a:lumOff val="35000"/>
                  </a:schemeClr>
                </a:solidFill>
                <a:latin typeface="Calibri" pitchFamily="34" charset="0"/>
                <a:cs typeface="Calibri" pitchFamily="34" charset="0"/>
              </a:rPr>
              <a:t>al</a:t>
            </a:r>
            <a:r>
              <a:rPr lang="el-GR" sz="2200" dirty="0">
                <a:solidFill>
                  <a:schemeClr val="tx1">
                    <a:lumMod val="65000"/>
                    <a:lumOff val="35000"/>
                  </a:schemeClr>
                </a:solidFill>
                <a:latin typeface="Calibri" pitchFamily="34" charset="0"/>
                <a:cs typeface="Calibri" pitchFamily="34" charset="0"/>
              </a:rPr>
              <a:t>. (1996) </a:t>
            </a:r>
            <a:r>
              <a:rPr lang="el-GR" sz="2200" dirty="0" smtClean="0">
                <a:solidFill>
                  <a:schemeClr val="tx1">
                    <a:lumMod val="65000"/>
                    <a:lumOff val="35000"/>
                  </a:schemeClr>
                </a:solidFill>
                <a:latin typeface="Calibri" pitchFamily="34" charset="0"/>
                <a:cs typeface="Calibri" pitchFamily="34" charset="0"/>
              </a:rPr>
              <a:t>αναγνώρισαν </a:t>
            </a:r>
            <a:r>
              <a:rPr lang="el-GR" sz="2200" dirty="0">
                <a:solidFill>
                  <a:schemeClr val="tx1">
                    <a:lumMod val="65000"/>
                    <a:lumOff val="35000"/>
                  </a:schemeClr>
                </a:solidFill>
                <a:latin typeface="Calibri" pitchFamily="34" charset="0"/>
                <a:cs typeface="Calibri" pitchFamily="34" charset="0"/>
              </a:rPr>
              <a:t>ορισμένους παράγοντες, οι οποίοι πιθανώς να επηρεάζουν την τάση ορισμένων καταναλωτών να αγοράζουν προϊόντα ιδιωτικής ετικέτας. Τέτοιοι παράγοντες μπορεί να είναι η εξοικείωση με τις ιδιωτικές ετικέτες, κάποια εξωγενή ερεθίσματα που χρησιμοποιούνται σαν αξιολόγηση των προϊόντων, η αντίληψη της ποιοτικής διαφοροποίησης των προϊόντων, η αντίληψη του ρίσκου κατά την αγορά των προϊόντων, η αντίληψη του λεγόμενου (</a:t>
            </a:r>
            <a:r>
              <a:rPr lang="el-GR" sz="2200" dirty="0" err="1">
                <a:solidFill>
                  <a:schemeClr val="tx1">
                    <a:lumMod val="65000"/>
                    <a:lumOff val="35000"/>
                  </a:schemeClr>
                </a:solidFill>
                <a:latin typeface="Calibri" pitchFamily="34" charset="0"/>
                <a:cs typeface="Calibri" pitchFamily="34" charset="0"/>
              </a:rPr>
              <a:t>value</a:t>
            </a:r>
            <a:r>
              <a:rPr lang="el-GR" sz="2200" dirty="0">
                <a:solidFill>
                  <a:schemeClr val="tx1">
                    <a:lumMod val="65000"/>
                    <a:lumOff val="35000"/>
                  </a:schemeClr>
                </a:solidFill>
                <a:latin typeface="Calibri" pitchFamily="34" charset="0"/>
                <a:cs typeface="Calibri" pitchFamily="34" charset="0"/>
              </a:rPr>
              <a:t> </a:t>
            </a:r>
            <a:r>
              <a:rPr lang="el-GR" sz="2200" dirty="0" err="1">
                <a:solidFill>
                  <a:schemeClr val="tx1">
                    <a:lumMod val="65000"/>
                    <a:lumOff val="35000"/>
                  </a:schemeClr>
                </a:solidFill>
                <a:latin typeface="Calibri" pitchFamily="34" charset="0"/>
                <a:cs typeface="Calibri" pitchFamily="34" charset="0"/>
              </a:rPr>
              <a:t>for</a:t>
            </a:r>
            <a:r>
              <a:rPr lang="el-GR" sz="2200" dirty="0">
                <a:solidFill>
                  <a:schemeClr val="tx1">
                    <a:lumMod val="65000"/>
                    <a:lumOff val="35000"/>
                  </a:schemeClr>
                </a:solidFill>
                <a:latin typeface="Calibri" pitchFamily="34" charset="0"/>
                <a:cs typeface="Calibri" pitchFamily="34" charset="0"/>
              </a:rPr>
              <a:t> </a:t>
            </a:r>
            <a:r>
              <a:rPr lang="el-GR" sz="2200" dirty="0" err="1">
                <a:solidFill>
                  <a:schemeClr val="tx1">
                    <a:lumMod val="65000"/>
                    <a:lumOff val="35000"/>
                  </a:schemeClr>
                </a:solidFill>
                <a:latin typeface="Calibri" pitchFamily="34" charset="0"/>
                <a:cs typeface="Calibri" pitchFamily="34" charset="0"/>
              </a:rPr>
              <a:t>money</a:t>
            </a:r>
            <a:r>
              <a:rPr lang="el-GR" sz="2200" dirty="0">
                <a:solidFill>
                  <a:schemeClr val="tx1">
                    <a:lumMod val="65000"/>
                    <a:lumOff val="35000"/>
                  </a:schemeClr>
                </a:solidFill>
                <a:latin typeface="Calibri" pitchFamily="34" charset="0"/>
                <a:cs typeface="Calibri" pitchFamily="34" charset="0"/>
              </a:rPr>
              <a:t>), το εισόδημα, αλλά και το μέγεθος της οικογένειας του </a:t>
            </a:r>
            <a:r>
              <a:rPr lang="el-GR" sz="2200" dirty="0" smtClean="0">
                <a:solidFill>
                  <a:schemeClr val="tx1">
                    <a:lumMod val="65000"/>
                    <a:lumOff val="35000"/>
                  </a:schemeClr>
                </a:solidFill>
                <a:latin typeface="Calibri" pitchFamily="34" charset="0"/>
                <a:cs typeface="Calibri" pitchFamily="34" charset="0"/>
              </a:rPr>
              <a:t>καταναλωτή.</a:t>
            </a:r>
            <a:endParaRPr lang="en-US" sz="2200"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sz="2200" dirty="0" smtClean="0">
                <a:solidFill>
                  <a:schemeClr val="tx1">
                    <a:lumMod val="65000"/>
                    <a:lumOff val="35000"/>
                  </a:schemeClr>
                </a:solidFill>
                <a:latin typeface="Calibri" pitchFamily="34" charset="0"/>
                <a:cs typeface="Calibri" pitchFamily="34" charset="0"/>
              </a:rPr>
              <a:t>Σύμφωνα με τον καθηγητή Γεώργιο </a:t>
            </a:r>
            <a:r>
              <a:rPr lang="el-GR" sz="2200" dirty="0" err="1" smtClean="0">
                <a:solidFill>
                  <a:schemeClr val="tx1">
                    <a:lumMod val="65000"/>
                    <a:lumOff val="35000"/>
                  </a:schemeClr>
                </a:solidFill>
                <a:latin typeface="Calibri" pitchFamily="34" charset="0"/>
                <a:cs typeface="Calibri" pitchFamily="34" charset="0"/>
              </a:rPr>
              <a:t>Μπάλτα</a:t>
            </a:r>
            <a:r>
              <a:rPr lang="el-GR" sz="2200" dirty="0" smtClean="0">
                <a:solidFill>
                  <a:schemeClr val="tx1">
                    <a:lumMod val="65000"/>
                    <a:lumOff val="35000"/>
                  </a:schemeClr>
                </a:solidFill>
                <a:latin typeface="Calibri" pitchFamily="34" charset="0"/>
                <a:cs typeface="Calibri" pitchFamily="34" charset="0"/>
              </a:rPr>
              <a:t> (2011), οι καταναλωτές στρέφονται στα προϊόντα αυτά. Παρόμοια αποτελέσματα δείχνει και η έρευνα της ICAP (2011).</a:t>
            </a:r>
            <a:endParaRPr lang="en-US" sz="2200" dirty="0" smtClean="0">
              <a:solidFill>
                <a:schemeClr val="tx1">
                  <a:lumMod val="65000"/>
                  <a:lumOff val="35000"/>
                </a:schemeClr>
              </a:solidFill>
              <a:latin typeface="Calibri" pitchFamily="34" charset="0"/>
              <a:cs typeface="Calibri" pitchFamily="34" charset="0"/>
            </a:endParaRPr>
          </a:p>
          <a:p>
            <a:r>
              <a:rPr lang="el-GR" sz="2400" dirty="0" smtClean="0"/>
              <a:t> </a:t>
            </a:r>
            <a:endParaRPr lang="en-US" sz="2400" dirty="0" smtClean="0"/>
          </a:p>
          <a:p>
            <a:pPr>
              <a:buFont typeface="Arial" pitchFamily="34" charset="0"/>
              <a:buChar char="•"/>
            </a:pPr>
            <a:endParaRPr lang="en-US" sz="2200" dirty="0">
              <a:solidFill>
                <a:schemeClr val="tx1">
                  <a:lumMod val="65000"/>
                  <a:lumOff val="35000"/>
                </a:schemeClr>
              </a:solidFill>
              <a:latin typeface="Calibri" pitchFamily="34" charset="0"/>
              <a:cs typeface="Calibri" pitchFamily="34" charset="0"/>
            </a:endParaRPr>
          </a:p>
          <a:p>
            <a:pPr>
              <a:buFont typeface="Arial" pitchFamily="34" charset="0"/>
              <a:buChar char="•"/>
            </a:pPr>
            <a:endParaRPr lang="en-US"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50</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a:t>
            </a:r>
            <a:r>
              <a:rPr lang="en-US" sz="2000" b="1" dirty="0" smtClean="0">
                <a:solidFill>
                  <a:schemeClr val="tx1">
                    <a:lumMod val="65000"/>
                    <a:lumOff val="35000"/>
                  </a:schemeClr>
                </a:solidFill>
                <a:latin typeface="Calibri" pitchFamily="34" charset="0"/>
                <a:cs typeface="Calibri" pitchFamily="34" charset="0"/>
              </a:rPr>
              <a:t>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20*ερώτηση 16</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20*ερώτηση 16</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181600" cy="206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3886200"/>
            <a:ext cx="624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51</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304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Mann</a:t>
            </a:r>
            <a:r>
              <a:rPr lang="el-GR" sz="2000" b="1" dirty="0" smtClean="0">
                <a:solidFill>
                  <a:schemeClr val="tx1">
                    <a:lumMod val="65000"/>
                    <a:lumOff val="35000"/>
                  </a:schemeClr>
                </a:solidFill>
                <a:latin typeface="Calibri" pitchFamily="34" charset="0"/>
                <a:cs typeface="Calibri" pitchFamily="34" charset="0"/>
              </a:rPr>
              <a:t>-</a:t>
            </a:r>
            <a:r>
              <a:rPr lang="en-US" sz="2000" b="1" dirty="0" smtClean="0">
                <a:solidFill>
                  <a:schemeClr val="tx1">
                    <a:lumMod val="65000"/>
                    <a:lumOff val="35000"/>
                  </a:schemeClr>
                </a:solidFill>
                <a:latin typeface="Calibri" pitchFamily="34" charset="0"/>
                <a:cs typeface="Calibri" pitchFamily="34" charset="0"/>
              </a:rPr>
              <a:t>Whitney Test</a:t>
            </a:r>
            <a:r>
              <a:rPr lang="el-GR" sz="2000" b="1" dirty="0" smtClean="0">
                <a:solidFill>
                  <a:schemeClr val="tx1">
                    <a:lumMod val="65000"/>
                    <a:lumOff val="35000"/>
                  </a:schemeClr>
                </a:solidFill>
                <a:latin typeface="Calibri" pitchFamily="34" charset="0"/>
                <a:cs typeface="Calibri" pitchFamily="34" charset="0"/>
              </a:rPr>
              <a:t>/ερώτηση 20*ερώτηση 16</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371600" y="1295400"/>
            <a:ext cx="6262687"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52</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a:t>
            </a:r>
            <a:r>
              <a:rPr lang="en-US" sz="2000" b="1" dirty="0" smtClean="0">
                <a:solidFill>
                  <a:schemeClr val="tx1">
                    <a:lumMod val="65000"/>
                    <a:lumOff val="35000"/>
                  </a:schemeClr>
                </a:solidFill>
                <a:latin typeface="Calibri" pitchFamily="34" charset="0"/>
                <a:cs typeface="Calibri" pitchFamily="34" charset="0"/>
              </a:rPr>
              <a:t>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20*ερώτηση 13</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20*ερώτηση 13</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181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3886200"/>
            <a:ext cx="6248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a:t>
            </a:r>
            <a:r>
              <a:rPr lang="en-US" sz="2000" b="1" dirty="0" smtClean="0">
                <a:solidFill>
                  <a:schemeClr val="tx1">
                    <a:lumMod val="65000"/>
                    <a:lumOff val="35000"/>
                  </a:schemeClr>
                </a:solidFill>
                <a:latin typeface="Calibri" pitchFamily="34" charset="0"/>
                <a:cs typeface="Calibri" pitchFamily="34" charset="0"/>
              </a:rPr>
              <a:t>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20*ερώτηση 18</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20*ερώτηση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191125"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3886200"/>
            <a:ext cx="62484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78</a:t>
            </a:r>
            <a:r>
              <a:rPr lang="el-GR" sz="2000" b="1" baseline="30000" dirty="0" smtClean="0">
                <a:solidFill>
                  <a:schemeClr val="tx1">
                    <a:lumMod val="65000"/>
                    <a:lumOff val="35000"/>
                  </a:schemeClr>
                </a:solidFill>
                <a:latin typeface="Calibri" pitchFamily="34" charset="0"/>
                <a:cs typeface="Calibri" pitchFamily="34" charset="0"/>
              </a:rPr>
              <a:t>0</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Mann</a:t>
            </a:r>
            <a:r>
              <a:rPr lang="el-GR" sz="2000" b="1" dirty="0" smtClean="0">
                <a:solidFill>
                  <a:schemeClr val="tx1">
                    <a:lumMod val="65000"/>
                    <a:lumOff val="35000"/>
                  </a:schemeClr>
                </a:solidFill>
                <a:latin typeface="Calibri" pitchFamily="34" charset="0"/>
                <a:cs typeface="Calibri" pitchFamily="34" charset="0"/>
              </a:rPr>
              <a:t>-</a:t>
            </a:r>
            <a:r>
              <a:rPr lang="en-US" sz="2000" b="1" dirty="0" smtClean="0">
                <a:solidFill>
                  <a:schemeClr val="tx1">
                    <a:lumMod val="65000"/>
                    <a:lumOff val="35000"/>
                  </a:schemeClr>
                </a:solidFill>
                <a:latin typeface="Calibri" pitchFamily="34" charset="0"/>
                <a:cs typeface="Calibri" pitchFamily="34" charset="0"/>
              </a:rPr>
              <a:t>Whitney Test</a:t>
            </a:r>
            <a:r>
              <a:rPr lang="el-GR" sz="2000" b="1" dirty="0" smtClean="0">
                <a:solidFill>
                  <a:schemeClr val="tx1">
                    <a:lumMod val="65000"/>
                    <a:lumOff val="35000"/>
                  </a:schemeClr>
                </a:solidFill>
                <a:latin typeface="Calibri" pitchFamily="34" charset="0"/>
                <a:cs typeface="Calibri" pitchFamily="34" charset="0"/>
              </a:rPr>
              <a:t>/ερώτηση 20*ερώτηση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2" cstate="print"/>
          <a:srcRect/>
          <a:stretch>
            <a:fillRect/>
          </a:stretch>
        </p:blipFill>
        <p:spPr bwMode="auto">
          <a:xfrm>
            <a:off x="1371600" y="1295400"/>
            <a:ext cx="62484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7</a:t>
            </a:r>
            <a:r>
              <a:rPr lang="en-US" sz="2000" b="1" dirty="0" smtClean="0">
                <a:solidFill>
                  <a:schemeClr val="tx1">
                    <a:lumMod val="65000"/>
                    <a:lumOff val="35000"/>
                  </a:schemeClr>
                </a:solidFill>
                <a:latin typeface="Calibri" pitchFamily="34" charset="0"/>
                <a:cs typeface="Calibri" pitchFamily="34" charset="0"/>
              </a:rPr>
              <a:t>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ερώτηση20*ερώτηση 14</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/ερώτηση20*ερώτηση 14</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257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4038600"/>
            <a:ext cx="6172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56</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a:t>
            </a:r>
            <a:r>
              <a:rPr lang="en-US" sz="2000" b="1" dirty="0" smtClean="0">
                <a:solidFill>
                  <a:schemeClr val="tx1">
                    <a:lumMod val="65000"/>
                    <a:lumOff val="35000"/>
                  </a:schemeClr>
                </a:solidFill>
                <a:latin typeface="Calibri" pitchFamily="34" charset="0"/>
                <a:cs typeface="Calibri" pitchFamily="34" charset="0"/>
              </a:rPr>
              <a:t>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20*ερώτηση 19</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200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20*ερώτηση 19</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2057400" y="914400"/>
            <a:ext cx="5257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600200" y="4038600"/>
            <a:ext cx="6172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a:t>
            </a:r>
            <a:r>
              <a:rPr lang="en-US" sz="2000" b="1" dirty="0" smtClean="0">
                <a:solidFill>
                  <a:schemeClr val="tx1">
                    <a:lumMod val="65000"/>
                    <a:lumOff val="35000"/>
                  </a:schemeClr>
                </a:solidFill>
                <a:latin typeface="Calibri" pitchFamily="34" charset="0"/>
                <a:cs typeface="Calibri" pitchFamily="34" charset="0"/>
              </a:rPr>
              <a:t>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981200" y="838200"/>
            <a:ext cx="5243512"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21*ερώτηση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11" name="Picture 10"/>
          <p:cNvPicPr/>
          <p:nvPr/>
        </p:nvPicPr>
        <p:blipFill>
          <a:blip r:embed="rId3" cstate="print"/>
          <a:srcRect/>
          <a:stretch>
            <a:fillRect/>
          </a:stretch>
        </p:blipFill>
        <p:spPr bwMode="auto">
          <a:xfrm>
            <a:off x="1981200" y="4495800"/>
            <a:ext cx="4352925" cy="209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58</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a:t>
            </a:r>
            <a:r>
              <a:rPr lang="en-US" sz="2000" b="1" dirty="0" smtClean="0">
                <a:solidFill>
                  <a:schemeClr val="tx1">
                    <a:lumMod val="65000"/>
                    <a:lumOff val="35000"/>
                  </a:schemeClr>
                </a:solidFill>
                <a:latin typeface="Calibri" pitchFamily="34" charset="0"/>
                <a:cs typeface="Calibri" pitchFamily="34" charset="0"/>
              </a:rPr>
              <a:t>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16</a:t>
            </a:r>
            <a:endParaRPr lang="en-US" sz="2000" dirty="0">
              <a:solidFill>
                <a:schemeClr val="tx1">
                  <a:lumMod val="65000"/>
                  <a:lumOff val="35000"/>
                </a:schemeClr>
              </a:solidFill>
              <a:latin typeface="Calibri" pitchFamily="34" charset="0"/>
              <a:cs typeface="Calibri" pitchFamily="34" charset="0"/>
            </a:endParaRPr>
          </a:p>
        </p:txBody>
      </p:sp>
      <p:sp>
        <p:nvSpPr>
          <p:cNvPr id="7"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21*ερώτηση 16</a:t>
            </a:r>
            <a:endParaRPr lang="en-US" sz="2000" dirty="0">
              <a:solidFill>
                <a:schemeClr val="tx1">
                  <a:lumMod val="65000"/>
                  <a:lumOff val="35000"/>
                </a:schemeClr>
              </a:solidFill>
              <a:latin typeface="Calibri" pitchFamily="34" charset="0"/>
              <a:cs typeface="Calibri" pitchFamily="34" charset="0"/>
            </a:endParaRPr>
          </a:p>
        </p:txBody>
      </p:sp>
      <p:pic>
        <p:nvPicPr>
          <p:cNvPr id="8" name="Picture 7"/>
          <p:cNvPicPr/>
          <p:nvPr/>
        </p:nvPicPr>
        <p:blipFill>
          <a:blip r:embed="rId2" cstate="print"/>
          <a:srcRect/>
          <a:stretch>
            <a:fillRect/>
          </a:stretch>
        </p:blipFill>
        <p:spPr bwMode="auto">
          <a:xfrm>
            <a:off x="1981200" y="838200"/>
            <a:ext cx="5257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0" name="Straight Connector 9"/>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cstate="print"/>
          <a:srcRect/>
          <a:stretch>
            <a:fillRect/>
          </a:stretch>
        </p:blipFill>
        <p:spPr bwMode="auto">
          <a:xfrm>
            <a:off x="1981200" y="4495800"/>
            <a:ext cx="4495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59</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a:t>
            </a:r>
            <a:r>
              <a:rPr lang="en-US" sz="2000" b="1" dirty="0" smtClean="0">
                <a:solidFill>
                  <a:schemeClr val="tx1">
                    <a:lumMod val="65000"/>
                    <a:lumOff val="35000"/>
                  </a:schemeClr>
                </a:solidFill>
                <a:latin typeface="Calibri" pitchFamily="34" charset="0"/>
                <a:cs typeface="Calibri" pitchFamily="34" charset="0"/>
              </a:rPr>
              <a:t>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13 </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21*ερώτηση 13</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81200" y="838200"/>
            <a:ext cx="5257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981200" y="4495800"/>
            <a:ext cx="45339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buNone/>
            </a:pPr>
            <a:r>
              <a:rPr lang="el-GR" sz="2800" b="1" dirty="0" smtClean="0">
                <a:solidFill>
                  <a:schemeClr val="tx1">
                    <a:lumMod val="65000"/>
                    <a:lumOff val="35000"/>
                  </a:schemeClr>
                </a:solidFill>
                <a:latin typeface="Calibri" pitchFamily="34" charset="0"/>
                <a:cs typeface="Calibri" pitchFamily="34" charset="0"/>
              </a:rPr>
              <a:t>ΣΥΜΠΕΡΑΣΜΑΤΑ ΠΡΟΗΓΟΥΜΕΝΩΝ ΕΡΕΥΝΩΝ</a:t>
            </a:r>
            <a:endParaRPr lang="en-US" sz="2800" b="1" dirty="0" smtClean="0">
              <a:solidFill>
                <a:schemeClr val="tx1">
                  <a:lumMod val="65000"/>
                  <a:lumOff val="35000"/>
                </a:schemeClr>
              </a:solidFill>
              <a:latin typeface="Calibri" pitchFamily="34" charset="0"/>
              <a:cs typeface="Calibri" pitchFamily="34" charset="0"/>
            </a:endParaRPr>
          </a:p>
          <a:p>
            <a:endParaRPr lang="en-US" dirty="0"/>
          </a:p>
        </p:txBody>
      </p:sp>
      <p:sp>
        <p:nvSpPr>
          <p:cNvPr id="7"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219200"/>
            <a:ext cx="9144000" cy="5262979"/>
          </a:xfrm>
          <a:prstGeom prst="rect">
            <a:avLst/>
          </a:prstGeom>
        </p:spPr>
        <p:txBody>
          <a:bodyPr wrap="square">
            <a:spAutoFit/>
          </a:bodyPr>
          <a:lstStyle/>
          <a:p>
            <a:pPr>
              <a:buFont typeface="Arial" pitchFamily="34" charset="0"/>
              <a:buChar char="•"/>
            </a:pPr>
            <a:r>
              <a:rPr lang="el-GR" sz="2100" dirty="0">
                <a:solidFill>
                  <a:schemeClr val="tx1">
                    <a:lumMod val="65000"/>
                    <a:lumOff val="35000"/>
                  </a:schemeClr>
                </a:solidFill>
                <a:latin typeface="Calibri" pitchFamily="34" charset="0"/>
                <a:cs typeface="Calibri" pitchFamily="34" charset="0"/>
              </a:rPr>
              <a:t>Η επίδοση των ιδιωτικών ετικετών μεταβάλλεται διαφορετικά στις περιόδους διαστολής και συστολής της οικονομίας. Οι διακυμάνσεις της οικονομίας εισάγουν ασυμμετρίες, τόσο στο μέγεθός, όσο και στην ταχύτητα μεταβολής του μεριδίου των ιδιωτικών ετικετών κατά τις αντίστοιχες φάσεις ανόδου και καθόδου του τελευταίου</a:t>
            </a:r>
            <a:r>
              <a:rPr lang="el-GR" sz="2100" dirty="0" smtClean="0">
                <a:solidFill>
                  <a:schemeClr val="tx1">
                    <a:lumMod val="65000"/>
                    <a:lumOff val="35000"/>
                  </a:schemeClr>
                </a:solidFill>
                <a:latin typeface="Calibri" pitchFamily="34" charset="0"/>
                <a:cs typeface="Calibri" pitchFamily="34" charset="0"/>
              </a:rPr>
              <a:t>.</a:t>
            </a:r>
          </a:p>
          <a:p>
            <a:pPr>
              <a:buFont typeface="Arial" pitchFamily="34" charset="0"/>
              <a:buChar char="•"/>
            </a:pPr>
            <a:r>
              <a:rPr lang="el-GR" sz="2100" dirty="0">
                <a:solidFill>
                  <a:schemeClr val="tx1">
                    <a:lumMod val="65000"/>
                    <a:lumOff val="35000"/>
                  </a:schemeClr>
                </a:solidFill>
                <a:latin typeface="Calibri" pitchFamily="34" charset="0"/>
                <a:cs typeface="Calibri" pitchFamily="34" charset="0"/>
              </a:rPr>
              <a:t>Η συνολικές κυκλικές μεταβολές της οικονομίας συμβάλλουν μακροπρόθεσμα σε μια συνεχώς αυξανόμενη θετική επίδοση των προϊόντων ιδιωτικών </a:t>
            </a:r>
            <a:r>
              <a:rPr lang="el-GR" sz="2100" dirty="0" smtClean="0">
                <a:solidFill>
                  <a:schemeClr val="tx1">
                    <a:lumMod val="65000"/>
                    <a:lumOff val="35000"/>
                  </a:schemeClr>
                </a:solidFill>
                <a:latin typeface="Calibri" pitchFamily="34" charset="0"/>
                <a:cs typeface="Calibri" pitchFamily="34" charset="0"/>
              </a:rPr>
              <a:t>ετικετών.</a:t>
            </a:r>
          </a:p>
          <a:p>
            <a:pPr>
              <a:buFont typeface="Arial" pitchFamily="34" charset="0"/>
              <a:buChar char="•"/>
            </a:pPr>
            <a:r>
              <a:rPr lang="el-GR" sz="2100" dirty="0">
                <a:solidFill>
                  <a:schemeClr val="tx1">
                    <a:lumMod val="65000"/>
                    <a:lumOff val="35000"/>
                  </a:schemeClr>
                </a:solidFill>
                <a:latin typeface="Calibri" pitchFamily="34" charset="0"/>
                <a:cs typeface="Calibri" pitchFamily="34" charset="0"/>
              </a:rPr>
              <a:t>Το εισόδημα παίζει ένα σημαντικό ρόλο στις αποφάσεις του καταναλωτή κατά την αγορά </a:t>
            </a:r>
            <a:r>
              <a:rPr lang="el-GR" sz="2100" dirty="0" smtClean="0">
                <a:solidFill>
                  <a:schemeClr val="tx1">
                    <a:lumMod val="65000"/>
                    <a:lumOff val="35000"/>
                  </a:schemeClr>
                </a:solidFill>
                <a:latin typeface="Calibri" pitchFamily="34" charset="0"/>
                <a:cs typeface="Calibri" pitchFamily="34" charset="0"/>
              </a:rPr>
              <a:t>προϊόντων.</a:t>
            </a:r>
          </a:p>
          <a:p>
            <a:pPr>
              <a:buFont typeface="Arial" pitchFamily="34" charset="0"/>
              <a:buChar char="•"/>
            </a:pPr>
            <a:r>
              <a:rPr lang="el-GR" sz="2100" dirty="0">
                <a:solidFill>
                  <a:schemeClr val="tx1">
                    <a:lumMod val="65000"/>
                    <a:lumOff val="35000"/>
                  </a:schemeClr>
                </a:solidFill>
                <a:latin typeface="Calibri" pitchFamily="34" charset="0"/>
                <a:cs typeface="Calibri" pitchFamily="34" charset="0"/>
              </a:rPr>
              <a:t>Ο καταναλωτής προϊόντων ιδιωτικής </a:t>
            </a:r>
            <a:r>
              <a:rPr lang="el-GR" sz="2100" dirty="0" smtClean="0">
                <a:solidFill>
                  <a:schemeClr val="tx1">
                    <a:lumMod val="65000"/>
                    <a:lumOff val="35000"/>
                  </a:schemeClr>
                </a:solidFill>
                <a:latin typeface="Calibri" pitchFamily="34" charset="0"/>
                <a:cs typeface="Calibri" pitchFamily="34" charset="0"/>
              </a:rPr>
              <a:t>ετικέτας</a:t>
            </a:r>
          </a:p>
          <a:p>
            <a:pPr lvl="1">
              <a:buFont typeface="Wingdings" pitchFamily="2" charset="2"/>
              <a:buChar char="ü"/>
            </a:pPr>
            <a:r>
              <a:rPr lang="el-GR" sz="2100" dirty="0" smtClean="0">
                <a:solidFill>
                  <a:schemeClr val="tx1">
                    <a:lumMod val="65000"/>
                    <a:lumOff val="35000"/>
                  </a:schemeClr>
                </a:solidFill>
                <a:latin typeface="Calibri" pitchFamily="34" charset="0"/>
                <a:cs typeface="Calibri" pitchFamily="34" charset="0"/>
              </a:rPr>
              <a:t> σκιαγραφείται ως έναν καταναλωτή που ενδιαφέρεται για την τιμή του προϊόντος που αγοράζει και που παράλληλα μένει ανεπηρέαστος, όταν εκτίθεται σε διάφορα ερεθίσματα μάρκετινγκ. </a:t>
            </a:r>
          </a:p>
          <a:p>
            <a:pPr lvl="1">
              <a:buFont typeface="Wingdings" pitchFamily="2" charset="2"/>
              <a:buChar char="ü"/>
            </a:pPr>
            <a:r>
              <a:rPr lang="el-GR" sz="2100" dirty="0" smtClean="0">
                <a:solidFill>
                  <a:schemeClr val="tx1">
                    <a:lumMod val="65000"/>
                    <a:lumOff val="35000"/>
                  </a:schemeClr>
                </a:solidFill>
                <a:latin typeface="Calibri" pitchFamily="34" charset="0"/>
                <a:cs typeface="Calibri" pitchFamily="34" charset="0"/>
              </a:rPr>
              <a:t>καταναλώνει </a:t>
            </a:r>
            <a:r>
              <a:rPr lang="el-GR" sz="2100" dirty="0">
                <a:solidFill>
                  <a:schemeClr val="tx1">
                    <a:lumMod val="65000"/>
                    <a:lumOff val="35000"/>
                  </a:schemeClr>
                </a:solidFill>
                <a:latin typeface="Calibri" pitchFamily="34" charset="0"/>
                <a:cs typeface="Calibri" pitchFamily="34" charset="0"/>
              </a:rPr>
              <a:t>περισσότερα </a:t>
            </a:r>
            <a:r>
              <a:rPr lang="el-GR" sz="2100" dirty="0" smtClean="0">
                <a:solidFill>
                  <a:schemeClr val="tx1">
                    <a:lumMod val="65000"/>
                    <a:lumOff val="35000"/>
                  </a:schemeClr>
                </a:solidFill>
                <a:latin typeface="Calibri" pitchFamily="34" charset="0"/>
                <a:cs typeface="Calibri" pitchFamily="34" charset="0"/>
              </a:rPr>
              <a:t>προϊόντα, </a:t>
            </a:r>
            <a:r>
              <a:rPr lang="el-GR" sz="2100" dirty="0">
                <a:solidFill>
                  <a:schemeClr val="tx1">
                    <a:lumMod val="65000"/>
                    <a:lumOff val="35000"/>
                  </a:schemeClr>
                </a:solidFill>
                <a:latin typeface="Calibri" pitchFamily="34" charset="0"/>
                <a:cs typeface="Calibri" pitchFamily="34" charset="0"/>
              </a:rPr>
              <a:t>αλλά δυστυχώς δεν αναπτύσσεται και σε άλλες κατηγορίες προϊόντων, οι οποίες έχουν υψηλή ή χαμηλή ανάμιξη με τον καταναλωτή. </a:t>
            </a:r>
            <a:endParaRPr lang="en-US" sz="2100" dirty="0">
              <a:solidFill>
                <a:schemeClr val="tx1">
                  <a:lumMod val="65000"/>
                  <a:lumOff val="35000"/>
                </a:schemeClr>
              </a:solidFill>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60</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8</a:t>
            </a:r>
            <a:r>
              <a:rPr lang="en-US" sz="2000" b="1" dirty="0" smtClean="0">
                <a:solidFill>
                  <a:schemeClr val="tx1">
                    <a:lumMod val="65000"/>
                    <a:lumOff val="35000"/>
                  </a:schemeClr>
                </a:solidFill>
                <a:latin typeface="Calibri" pitchFamily="34" charset="0"/>
                <a:cs typeface="Calibri" pitchFamily="34" charset="0"/>
              </a:rPr>
              <a:t>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18 </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21*ερώτηση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81200" y="838200"/>
            <a:ext cx="5257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2057400" y="4495800"/>
            <a:ext cx="4419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61</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a:t>
            </a:r>
            <a:r>
              <a:rPr lang="en-US" sz="2000" b="1" dirty="0" smtClean="0">
                <a:solidFill>
                  <a:schemeClr val="tx1">
                    <a:lumMod val="65000"/>
                    <a:lumOff val="35000"/>
                  </a:schemeClr>
                </a:solidFill>
                <a:latin typeface="Calibri" pitchFamily="34" charset="0"/>
                <a:cs typeface="Calibri" pitchFamily="34" charset="0"/>
              </a:rPr>
              <a:t>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14</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21*ερώτηση 14</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81200" y="838200"/>
            <a:ext cx="5257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981200" y="4495800"/>
            <a:ext cx="4495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62</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a:t>
            </a:r>
            <a:r>
              <a:rPr lang="en-US" sz="2000" b="1" dirty="0" smtClean="0">
                <a:solidFill>
                  <a:schemeClr val="tx1">
                    <a:lumMod val="65000"/>
                    <a:lumOff val="35000"/>
                  </a:schemeClr>
                </a:solidFill>
                <a:latin typeface="Calibri" pitchFamily="34" charset="0"/>
                <a:cs typeface="Calibri" pitchFamily="34" charset="0"/>
              </a:rPr>
              <a:t>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21*ερώτηση 19</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3733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 ερώτηση 21*ερώτηση 19</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81200" y="838200"/>
            <a:ext cx="5257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981200" y="4495800"/>
            <a:ext cx="44577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 ερώτηση 22*ερώτηση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524000" y="838200"/>
            <a:ext cx="6096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13" name="Picture 12"/>
          <p:cNvPicPr/>
          <p:nvPr/>
        </p:nvPicPr>
        <p:blipFill>
          <a:blip r:embed="rId3" cstate="print"/>
          <a:srcRect/>
          <a:stretch>
            <a:fillRect/>
          </a:stretch>
        </p:blipFill>
        <p:spPr bwMode="auto">
          <a:xfrm>
            <a:off x="1524000" y="4953000"/>
            <a:ext cx="4800600"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a:t>
            </a:r>
            <a:r>
              <a:rPr lang="en-US" sz="2000" b="1" dirty="0" smtClean="0">
                <a:solidFill>
                  <a:schemeClr val="tx1">
                    <a:lumMod val="65000"/>
                    <a:lumOff val="35000"/>
                  </a:schemeClr>
                </a:solidFill>
                <a:latin typeface="Calibri" pitchFamily="34" charset="0"/>
                <a:cs typeface="Calibri" pitchFamily="34" charset="0"/>
              </a:rPr>
              <a:t>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22*ερώτηση 16</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22*ερώτηση 16</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447800" y="838200"/>
            <a:ext cx="6172200"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447800" y="4953000"/>
            <a:ext cx="4876800" cy="162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3810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99</a:t>
            </a:r>
            <a:r>
              <a:rPr lang="el-GR" sz="2000" b="1" baseline="30000" dirty="0" smtClean="0">
                <a:solidFill>
                  <a:schemeClr val="tx1">
                    <a:lumMod val="65000"/>
                    <a:lumOff val="35000"/>
                  </a:schemeClr>
                </a:solidFill>
                <a:latin typeface="Calibri" pitchFamily="34" charset="0"/>
                <a:cs typeface="Calibri" pitchFamily="34" charset="0"/>
              </a:rPr>
              <a:t>0</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Mann</a:t>
            </a:r>
            <a:r>
              <a:rPr lang="el-GR" sz="2000" b="1" dirty="0" smtClean="0">
                <a:solidFill>
                  <a:schemeClr val="tx1">
                    <a:lumMod val="65000"/>
                    <a:lumOff val="35000"/>
                  </a:schemeClr>
                </a:solidFill>
                <a:latin typeface="Calibri" pitchFamily="34" charset="0"/>
                <a:cs typeface="Calibri" pitchFamily="34" charset="0"/>
              </a:rPr>
              <a:t>-</a:t>
            </a:r>
            <a:r>
              <a:rPr lang="en-US" sz="2000" b="1" dirty="0" smtClean="0">
                <a:solidFill>
                  <a:schemeClr val="tx1">
                    <a:lumMod val="65000"/>
                    <a:lumOff val="35000"/>
                  </a:schemeClr>
                </a:solidFill>
                <a:latin typeface="Calibri" pitchFamily="34" charset="0"/>
                <a:cs typeface="Calibri" pitchFamily="34" charset="0"/>
              </a:rPr>
              <a:t>Whitney Test</a:t>
            </a:r>
            <a:r>
              <a:rPr lang="el-GR" sz="2000" b="1" dirty="0" smtClean="0">
                <a:solidFill>
                  <a:schemeClr val="tx1">
                    <a:lumMod val="65000"/>
                    <a:lumOff val="35000"/>
                  </a:schemeClr>
                </a:solidFill>
                <a:latin typeface="Calibri" pitchFamily="34" charset="0"/>
                <a:cs typeface="Calibri" pitchFamily="34" charset="0"/>
              </a:rPr>
              <a:t>/ερώτηση 22*ερώτηση 16</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371600" y="1295401"/>
            <a:ext cx="6324599"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66</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a:t>
            </a:r>
            <a:r>
              <a:rPr lang="en-US" sz="2000" b="1" dirty="0" smtClean="0">
                <a:solidFill>
                  <a:schemeClr val="tx1">
                    <a:lumMod val="65000"/>
                    <a:lumOff val="35000"/>
                  </a:schemeClr>
                </a:solidFill>
                <a:latin typeface="Calibri" pitchFamily="34" charset="0"/>
                <a:cs typeface="Calibri" pitchFamily="34" charset="0"/>
              </a:rPr>
              <a:t>100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22*ερώτηση 13</a:t>
            </a:r>
            <a:endParaRPr lang="en-US" sz="2000" dirty="0">
              <a:solidFill>
                <a:schemeClr val="tx1">
                  <a:lumMod val="65000"/>
                  <a:lumOff val="35000"/>
                </a:schemeClr>
              </a:solidFill>
              <a:latin typeface="Calibri" pitchFamily="34" charset="0"/>
              <a:cs typeface="Calibri" pitchFamily="34" charset="0"/>
            </a:endParaRPr>
          </a:p>
        </p:txBody>
      </p:sp>
      <p:pic>
        <p:nvPicPr>
          <p:cNvPr id="7" name="Picture 6"/>
          <p:cNvPicPr/>
          <p:nvPr/>
        </p:nvPicPr>
        <p:blipFill>
          <a:blip r:embed="rId2" cstate="print"/>
          <a:srcRect/>
          <a:stretch>
            <a:fillRect/>
          </a:stretch>
        </p:blipFill>
        <p:spPr bwMode="auto">
          <a:xfrm>
            <a:off x="1981200" y="838201"/>
            <a:ext cx="5362575"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 ερώτηση 22*ερώτηση 13</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3" cstate="print"/>
          <a:srcRect/>
          <a:stretch>
            <a:fillRect/>
          </a:stretch>
        </p:blipFill>
        <p:spPr bwMode="auto">
          <a:xfrm>
            <a:off x="1981200" y="4953000"/>
            <a:ext cx="4343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1" name="Straight Connector 10"/>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a:t>
            </a:r>
            <a:r>
              <a:rPr lang="en-US" sz="2000" b="1" dirty="0" smtClean="0">
                <a:solidFill>
                  <a:schemeClr val="tx1">
                    <a:lumMod val="65000"/>
                    <a:lumOff val="35000"/>
                  </a:schemeClr>
                </a:solidFill>
                <a:latin typeface="Calibri" pitchFamily="34" charset="0"/>
                <a:cs typeface="Calibri" pitchFamily="34" charset="0"/>
              </a:rPr>
              <a:t>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22*ερώτηση 18</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22*ερώτηση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81200" y="838200"/>
            <a:ext cx="53340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981200" y="4953000"/>
            <a:ext cx="4267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68</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a:t>
            </a:r>
            <a:r>
              <a:rPr lang="en-US" sz="2000" b="1" dirty="0" smtClean="0">
                <a:solidFill>
                  <a:schemeClr val="tx1">
                    <a:lumMod val="65000"/>
                    <a:lumOff val="35000"/>
                  </a:schemeClr>
                </a:solidFill>
                <a:latin typeface="Calibri" pitchFamily="34" charset="0"/>
                <a:cs typeface="Calibri" pitchFamily="34" charset="0"/>
              </a:rPr>
              <a:t>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 ερώτηση 14</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22* ερώτηση 14</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05000" y="838200"/>
            <a:ext cx="5381625"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a:blip r:embed="rId3" cstate="print"/>
          <a:srcRect/>
          <a:stretch>
            <a:fillRect/>
          </a:stretch>
        </p:blipFill>
        <p:spPr bwMode="auto">
          <a:xfrm>
            <a:off x="1828800" y="4953000"/>
            <a:ext cx="4419600"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69</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a:t>
            </a:r>
            <a:r>
              <a:rPr lang="en-US" sz="2000" b="1" dirty="0" smtClean="0">
                <a:solidFill>
                  <a:schemeClr val="tx1">
                    <a:lumMod val="65000"/>
                    <a:lumOff val="35000"/>
                  </a:schemeClr>
                </a:solidFill>
                <a:latin typeface="Calibri" pitchFamily="34" charset="0"/>
                <a:cs typeface="Calibri" pitchFamily="34" charset="0"/>
              </a:rPr>
              <a:t>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22*ερώτηση 19</a:t>
            </a:r>
            <a:endParaRPr lang="en-US" sz="2000" dirty="0">
              <a:solidFill>
                <a:schemeClr val="tx1">
                  <a:lumMod val="65000"/>
                  <a:lumOff val="35000"/>
                </a:schemeClr>
              </a:solidFill>
              <a:latin typeface="Calibri" pitchFamily="34" charset="0"/>
              <a:cs typeface="Calibri" pitchFamily="34" charset="0"/>
            </a:endParaRPr>
          </a:p>
        </p:txBody>
      </p:sp>
      <p:sp>
        <p:nvSpPr>
          <p:cNvPr id="9" name="Text Placeholder 17"/>
          <p:cNvSpPr>
            <a:spLocks noGrp="1"/>
          </p:cNvSpPr>
          <p:nvPr>
            <p:ph type="body" idx="1"/>
          </p:nvPr>
        </p:nvSpPr>
        <p:spPr>
          <a:xfrm>
            <a:off x="0" y="426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107</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22*ερώτηση 19</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905000" y="838200"/>
            <a:ext cx="5372100" cy="3248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p:nvPr/>
        </p:nvPicPr>
        <p:blipFill>
          <a:blip r:embed="rId3" cstate="print"/>
          <a:srcRect/>
          <a:stretch>
            <a:fillRect/>
          </a:stretch>
        </p:blipFill>
        <p:spPr bwMode="auto">
          <a:xfrm>
            <a:off x="1905000" y="4953000"/>
            <a:ext cx="4343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a:t>
            </a:fld>
            <a:endParaRPr lang="en-US" b="1" dirty="0">
              <a:solidFill>
                <a:schemeClr val="tx1">
                  <a:lumMod val="65000"/>
                  <a:lumOff val="35000"/>
                </a:schemeClr>
              </a:solidFill>
            </a:endParaRPr>
          </a:p>
        </p:txBody>
      </p:sp>
      <p:sp>
        <p:nvSpPr>
          <p:cNvPr id="6" name="Rectangle 5"/>
          <p:cNvSpPr/>
          <p:nvPr/>
        </p:nvSpPr>
        <p:spPr>
          <a:xfrm>
            <a:off x="990600" y="762000"/>
            <a:ext cx="8153400" cy="646331"/>
          </a:xfrm>
          <a:prstGeom prst="rect">
            <a:avLst/>
          </a:prstGeom>
        </p:spPr>
        <p:txBody>
          <a:bodyPr wrap="square">
            <a:spAutoFit/>
          </a:bodyPr>
          <a:lstStyle/>
          <a:p>
            <a:pPr algn="ctr"/>
            <a:r>
              <a:rPr lang="el-GR" sz="3600" b="1" dirty="0">
                <a:solidFill>
                  <a:schemeClr val="tx1">
                    <a:lumMod val="65000"/>
                    <a:lumOff val="35000"/>
                  </a:schemeClr>
                </a:solidFill>
                <a:effectLst>
                  <a:outerShdw blurRad="38100" dist="38100" dir="2700000" algn="tl">
                    <a:srgbClr val="000000">
                      <a:alpha val="43137"/>
                    </a:srgbClr>
                  </a:outerShdw>
                </a:effectLst>
                <a:latin typeface="Calibri" pitchFamily="34" charset="0"/>
                <a:cs typeface="Calibri" pitchFamily="34" charset="0"/>
              </a:rPr>
              <a:t>Η ΕΡΕΥΝΑ</a:t>
            </a:r>
            <a:endParaRPr lang="en-US" sz="3600" b="1" dirty="0">
              <a:solidFill>
                <a:schemeClr val="tx1">
                  <a:lumMod val="65000"/>
                  <a:lumOff val="35000"/>
                </a:schemeClr>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7" name="Straight Connector 6"/>
          <p:cNvCxnSpPr/>
          <p:nvPr/>
        </p:nvCxnSpPr>
        <p:spPr>
          <a:xfrm>
            <a:off x="990600" y="13716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7620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p:nvPicPr>
        <p:blipFill>
          <a:blip r:embed="rId2" cstate="print"/>
          <a:srcRect/>
          <a:stretch>
            <a:fillRect/>
          </a:stretch>
        </p:blipFill>
        <p:spPr bwMode="auto">
          <a:xfrm>
            <a:off x="2819400" y="2133600"/>
            <a:ext cx="4533900" cy="398716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4" name="Straight Connector 13"/>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70</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3810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108</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Mann</a:t>
            </a:r>
            <a:r>
              <a:rPr lang="el-GR" sz="2000" b="1" dirty="0" smtClean="0">
                <a:solidFill>
                  <a:schemeClr val="tx1">
                    <a:lumMod val="65000"/>
                    <a:lumOff val="35000"/>
                  </a:schemeClr>
                </a:solidFill>
                <a:latin typeface="Calibri" pitchFamily="34" charset="0"/>
                <a:cs typeface="Calibri" pitchFamily="34" charset="0"/>
              </a:rPr>
              <a:t>-</a:t>
            </a:r>
            <a:r>
              <a:rPr lang="en-US" sz="2000" b="1" dirty="0" smtClean="0">
                <a:solidFill>
                  <a:schemeClr val="tx1">
                    <a:lumMod val="65000"/>
                    <a:lumOff val="35000"/>
                  </a:schemeClr>
                </a:solidFill>
                <a:latin typeface="Calibri" pitchFamily="34" charset="0"/>
                <a:cs typeface="Calibri" pitchFamily="34" charset="0"/>
              </a:rPr>
              <a:t>Whitney Test</a:t>
            </a:r>
            <a:r>
              <a:rPr lang="el-GR" sz="2000" b="1" dirty="0" smtClean="0">
                <a:solidFill>
                  <a:schemeClr val="tx1">
                    <a:lumMod val="65000"/>
                    <a:lumOff val="35000"/>
                  </a:schemeClr>
                </a:solidFill>
                <a:latin typeface="Calibri" pitchFamily="34" charset="0"/>
                <a:cs typeface="Calibri" pitchFamily="34" charset="0"/>
              </a:rPr>
              <a:t>/ερώτηση 22*ερώτηση 19</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295400" y="1371600"/>
            <a:ext cx="6477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71</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10</a:t>
            </a:r>
            <a:r>
              <a:rPr lang="en-US" sz="2000" b="1" dirty="0" smtClean="0">
                <a:solidFill>
                  <a:schemeClr val="tx1">
                    <a:lumMod val="65000"/>
                    <a:lumOff val="35000"/>
                  </a:schemeClr>
                </a:solidFill>
                <a:latin typeface="Calibri" pitchFamily="34" charset="0"/>
                <a:cs typeface="Calibri" pitchFamily="34" charset="0"/>
              </a:rPr>
              <a:t>9</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23*ερώτηση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10" name="Picture 9"/>
          <p:cNvPicPr/>
          <p:nvPr/>
        </p:nvPicPr>
        <p:blipFill>
          <a:blip r:embed="rId2" cstate="print"/>
          <a:srcRect/>
          <a:stretch>
            <a:fillRect/>
          </a:stretch>
        </p:blipFill>
        <p:spPr bwMode="auto">
          <a:xfrm>
            <a:off x="1143000" y="838200"/>
            <a:ext cx="6781800" cy="560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72</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110</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23*ερώτηση 11</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2133600" y="1676400"/>
            <a:ext cx="49530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73</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a:t>
            </a:r>
            <a:r>
              <a:rPr lang="en-US" sz="2000" b="1" dirty="0" smtClean="0">
                <a:solidFill>
                  <a:schemeClr val="tx1">
                    <a:lumMod val="65000"/>
                    <a:lumOff val="35000"/>
                  </a:schemeClr>
                </a:solidFill>
                <a:latin typeface="Calibri" pitchFamily="34" charset="0"/>
                <a:cs typeface="Calibri" pitchFamily="34" charset="0"/>
              </a:rPr>
              <a:t>1</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23*ερώτηση 16</a:t>
            </a:r>
            <a:endParaRPr lang="en-US" sz="20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srcRect/>
          <a:stretch>
            <a:fillRect/>
          </a:stretch>
        </p:blipFill>
        <p:spPr bwMode="auto">
          <a:xfrm>
            <a:off x="1219200" y="838200"/>
            <a:ext cx="66294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74</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112</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23*ερώτηση 16 </a:t>
            </a:r>
            <a:endParaRPr lang="en-US" sz="20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srcRect/>
          <a:stretch>
            <a:fillRect/>
          </a:stretch>
        </p:blipFill>
        <p:spPr bwMode="auto">
          <a:xfrm>
            <a:off x="2133600" y="1676400"/>
            <a:ext cx="49530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75</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a:t>
            </a:r>
            <a:r>
              <a:rPr lang="en-US" sz="2000" b="1" dirty="0" smtClean="0">
                <a:solidFill>
                  <a:schemeClr val="tx1">
                    <a:lumMod val="65000"/>
                    <a:lumOff val="35000"/>
                  </a:schemeClr>
                </a:solidFill>
                <a:latin typeface="Calibri" pitchFamily="34" charset="0"/>
                <a:cs typeface="Calibri" pitchFamily="34" charset="0"/>
              </a:rPr>
              <a:t>3</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23*ερώτηση 13</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219200" y="838200"/>
            <a:ext cx="66294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76</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114</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23*ερώτηση 13 </a:t>
            </a:r>
            <a:endParaRPr lang="en-US" sz="2000"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cstate="print"/>
          <a:srcRect/>
          <a:stretch>
            <a:fillRect/>
          </a:stretch>
        </p:blipFill>
        <p:spPr bwMode="auto">
          <a:xfrm>
            <a:off x="2133600" y="1676401"/>
            <a:ext cx="5029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77</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152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a:t>
            </a:r>
            <a:r>
              <a:rPr lang="en-US" sz="2000" b="1" dirty="0" smtClean="0">
                <a:solidFill>
                  <a:schemeClr val="tx1">
                    <a:lumMod val="65000"/>
                    <a:lumOff val="35000"/>
                  </a:schemeClr>
                </a:solidFill>
                <a:latin typeface="Calibri" pitchFamily="34" charset="0"/>
                <a:cs typeface="Calibri" pitchFamily="34" charset="0"/>
              </a:rPr>
              <a:t>5</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ερώτηση 23*ερώτηση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1219200" y="914400"/>
            <a:ext cx="6553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78</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algn="ctr">
              <a:buNone/>
            </a:pPr>
            <a:r>
              <a:rPr lang="el-GR" sz="2000" b="1" dirty="0" smtClean="0">
                <a:solidFill>
                  <a:schemeClr val="tx1">
                    <a:lumMod val="65000"/>
                    <a:lumOff val="35000"/>
                  </a:schemeClr>
                </a:solidFill>
                <a:latin typeface="Calibri" pitchFamily="34" charset="0"/>
                <a:cs typeface="Calibri" pitchFamily="34" charset="0"/>
              </a:rPr>
              <a:t>Πίνακας 116</a:t>
            </a:r>
            <a:r>
              <a:rPr lang="el-GR" sz="2000" b="1" baseline="30000" dirty="0" smtClean="0">
                <a:solidFill>
                  <a:schemeClr val="tx1">
                    <a:lumMod val="65000"/>
                    <a:lumOff val="35000"/>
                  </a:schemeClr>
                </a:solidFill>
                <a:latin typeface="Calibri" pitchFamily="34" charset="0"/>
                <a:cs typeface="Calibri" pitchFamily="34" charset="0"/>
              </a:rPr>
              <a:t>ο</a:t>
            </a:r>
            <a:r>
              <a:rPr lang="el-GR" sz="2000" b="1" dirty="0" smtClean="0">
                <a:solidFill>
                  <a:schemeClr val="tx1">
                    <a:lumMod val="65000"/>
                    <a:lumOff val="35000"/>
                  </a:schemeClr>
                </a:solidFill>
                <a:latin typeface="Calibri" pitchFamily="34" charset="0"/>
                <a:cs typeface="Calibri" pitchFamily="34" charset="0"/>
              </a:rPr>
              <a:t>: </a:t>
            </a:r>
            <a:r>
              <a:rPr lang="en-US" sz="2000" b="1" dirty="0" smtClean="0">
                <a:solidFill>
                  <a:schemeClr val="tx1">
                    <a:lumMod val="65000"/>
                    <a:lumOff val="35000"/>
                  </a:schemeClr>
                </a:solidFill>
                <a:latin typeface="Calibri" pitchFamily="34" charset="0"/>
                <a:cs typeface="Calibri" pitchFamily="34" charset="0"/>
              </a:rPr>
              <a:t>Test x</a:t>
            </a:r>
            <a:r>
              <a:rPr lang="el-GR" sz="2000" b="1" baseline="30000" dirty="0" smtClean="0">
                <a:solidFill>
                  <a:schemeClr val="tx1">
                    <a:lumMod val="65000"/>
                    <a:lumOff val="35000"/>
                  </a:schemeClr>
                </a:solidFill>
                <a:latin typeface="Calibri" pitchFamily="34" charset="0"/>
                <a:cs typeface="Calibri" pitchFamily="34" charset="0"/>
              </a:rPr>
              <a:t>2</a:t>
            </a:r>
            <a:r>
              <a:rPr lang="el-GR" sz="2000" b="1" dirty="0" smtClean="0">
                <a:solidFill>
                  <a:schemeClr val="tx1">
                    <a:lumMod val="65000"/>
                    <a:lumOff val="35000"/>
                  </a:schemeClr>
                </a:solidFill>
                <a:latin typeface="Calibri" pitchFamily="34" charset="0"/>
                <a:cs typeface="Calibri" pitchFamily="34" charset="0"/>
              </a:rPr>
              <a:t>/ερώτηση 23*ερώτηση 18</a:t>
            </a:r>
            <a:endParaRPr lang="en-US" sz="2000" dirty="0">
              <a:solidFill>
                <a:schemeClr val="tx1">
                  <a:lumMod val="65000"/>
                  <a:lumOff val="35000"/>
                </a:schemeClr>
              </a:solidFill>
              <a:latin typeface="Calibri" pitchFamily="34" charset="0"/>
              <a:cs typeface="Calibri" pitchFamily="34" charset="0"/>
            </a:endParaRPr>
          </a:p>
        </p:txBody>
      </p:sp>
      <p:pic>
        <p:nvPicPr>
          <p:cNvPr id="9" name="Picture 8"/>
          <p:cNvPicPr/>
          <p:nvPr/>
        </p:nvPicPr>
        <p:blipFill>
          <a:blip r:embed="rId2" cstate="print"/>
          <a:srcRect/>
          <a:stretch>
            <a:fillRect/>
          </a:stretch>
        </p:blipFill>
        <p:spPr bwMode="auto">
          <a:xfrm>
            <a:off x="2057400" y="1676400"/>
            <a:ext cx="50292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79</a:t>
            </a:fld>
            <a:endParaRPr lang="en-US" b="1" dirty="0">
              <a:solidFill>
                <a:schemeClr val="tx1">
                  <a:lumMod val="65000"/>
                  <a:lumOff val="35000"/>
                </a:schemeClr>
              </a:solidFill>
            </a:endParaRPr>
          </a:p>
        </p:txBody>
      </p:sp>
      <p:pic>
        <p:nvPicPr>
          <p:cNvPr id="229379" name="Picture 3"/>
          <p:cNvPicPr>
            <a:picLocks noChangeAspect="1" noChangeArrowheads="1"/>
          </p:cNvPicPr>
          <p:nvPr/>
        </p:nvPicPr>
        <p:blipFill>
          <a:blip r:embed="rId2" cstate="print"/>
          <a:srcRect/>
          <a:stretch>
            <a:fillRect/>
          </a:stretch>
        </p:blipFill>
        <p:spPr bwMode="auto">
          <a:xfrm>
            <a:off x="3200400" y="2286000"/>
            <a:ext cx="3048000" cy="2828925"/>
          </a:xfrm>
          <a:prstGeom prst="rect">
            <a:avLst/>
          </a:prstGeom>
          <a:noFill/>
          <a:ln w="9525">
            <a:noFill/>
            <a:miter lim="800000"/>
            <a:headEnd/>
            <a:tailEnd/>
          </a:ln>
          <a:effectLst/>
        </p:spPr>
      </p:pic>
      <p:sp>
        <p:nvSpPr>
          <p:cNvPr id="229380" name="Rectangle 4"/>
          <p:cNvSpPr>
            <a:spLocks noChangeArrowheads="1"/>
          </p:cNvSpPr>
          <p:nvPr/>
        </p:nvSpPr>
        <p:spPr bwMode="auto">
          <a:xfrm>
            <a:off x="0" y="685800"/>
            <a:ext cx="9144000" cy="1236195"/>
          </a:xfrm>
          <a:prstGeom prst="rect">
            <a:avLst/>
          </a:prstGeom>
          <a:noFill/>
          <a:ln w="9525">
            <a:noFill/>
            <a:miter lim="800000"/>
            <a:headEnd/>
            <a:tailEnd/>
          </a:ln>
          <a:effectLst>
            <a:outerShdw blurRad="50800" dist="38100" dir="8100000" algn="tr" rotWithShape="0">
              <a:prstClr val="black">
                <a:alpha val="40000"/>
              </a:prstClr>
            </a:outerShdw>
          </a:effectLst>
        </p:spPr>
        <p:txBody>
          <a:bodyPr vert="horz" wrap="square" lIns="457056" tIns="126960" rIns="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l-GR" sz="3600" b="1" i="0" u="none" strike="noStrike" cap="none" normalizeH="0" baseline="0" dirty="0" smtClean="0" bmk="">
                <a:ln>
                  <a:noFill/>
                </a:ln>
                <a:solidFill>
                  <a:schemeClr val="tx1"/>
                </a:solidFill>
                <a:effectLst/>
                <a:latin typeface="Calibri" pitchFamily="34" charset="0"/>
                <a:cs typeface="Calibri" pitchFamily="34" charset="0"/>
              </a:rPr>
              <a:t> </a:t>
            </a:r>
            <a:r>
              <a:rPr kumimoji="0" lang="el-GR" sz="3600" b="1" i="0" u="none" strike="noStrike" cap="none" normalizeH="0" baseline="0" dirty="0" smtClean="0" bmk="">
                <a:ln>
                  <a:noFill/>
                </a:ln>
                <a:solidFill>
                  <a:schemeClr val="tx1">
                    <a:lumMod val="65000"/>
                    <a:lumOff val="35000"/>
                  </a:schemeClr>
                </a:solidFill>
                <a:effectLst/>
                <a:latin typeface="Calibri" pitchFamily="34" charset="0"/>
                <a:cs typeface="Calibri" pitchFamily="34" charset="0"/>
              </a:rPr>
              <a:t>ΣΥΜΠΕΡΑΣΜΑΤΑ</a:t>
            </a:r>
            <a:endParaRPr kumimoji="0" lang="el-GR" sz="3600" b="1"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l-GR" sz="3600" b="0" i="0" u="none" strike="noStrike" cap="none" normalizeH="0" baseline="0" dirty="0" smtClean="0">
              <a:ln>
                <a:noFill/>
              </a:ln>
              <a:solidFill>
                <a:schemeClr val="tx1"/>
              </a:solidFill>
              <a:effectLst/>
              <a:latin typeface="Calibri" pitchFamily="34" charset="0"/>
              <a:cs typeface="Calibri" pitchFamily="34" charset="0"/>
            </a:endParaRPr>
          </a:p>
        </p:txBody>
      </p:sp>
      <p:cxnSp>
        <p:nvCxnSpPr>
          <p:cNvPr id="9" name="Straight Connector 8"/>
          <p:cNvCxnSpPr/>
          <p:nvPr/>
        </p:nvCxnSpPr>
        <p:spPr>
          <a:xfrm>
            <a:off x="990600" y="13716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7620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2" name="Straight Connector 11"/>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8573294" y="67429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a:t>
            </a:fld>
            <a:endParaRPr lang="en-US" b="1" dirty="0">
              <a:solidFill>
                <a:schemeClr val="tx1">
                  <a:lumMod val="65000"/>
                  <a:lumOff val="35000"/>
                </a:schemeClr>
              </a:solidFill>
            </a:endParaRPr>
          </a:p>
        </p:txBody>
      </p:sp>
      <p:sp>
        <p:nvSpPr>
          <p:cNvPr id="8"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buNone/>
            </a:pPr>
            <a:r>
              <a:rPr lang="el-GR" sz="2800" b="1" dirty="0" smtClean="0">
                <a:solidFill>
                  <a:schemeClr val="tx1">
                    <a:lumMod val="65000"/>
                    <a:lumOff val="35000"/>
                  </a:schemeClr>
                </a:solidFill>
                <a:latin typeface="Calibri" pitchFamily="34" charset="0"/>
                <a:cs typeface="Calibri" pitchFamily="34" charset="0"/>
              </a:rPr>
              <a:t>ΜΕΘΟΔΟΛΟΓΙΑ</a:t>
            </a:r>
            <a:endParaRPr lang="en-US" sz="2800" b="1" dirty="0" smtClean="0">
              <a:solidFill>
                <a:schemeClr val="tx1">
                  <a:lumMod val="65000"/>
                  <a:lumOff val="35000"/>
                </a:schemeClr>
              </a:solidFill>
              <a:latin typeface="Calibri" pitchFamily="34" charset="0"/>
              <a:cs typeface="Calibri" pitchFamily="34" charset="0"/>
            </a:endParaRPr>
          </a:p>
          <a:p>
            <a:endParaRPr lang="en-US" dirty="0"/>
          </a:p>
        </p:txBody>
      </p:sp>
      <p:sp>
        <p:nvSpPr>
          <p:cNvPr id="12" name="Rectangle 11"/>
          <p:cNvSpPr/>
          <p:nvPr/>
        </p:nvSpPr>
        <p:spPr>
          <a:xfrm>
            <a:off x="0" y="1219201"/>
            <a:ext cx="9144000" cy="6740307"/>
          </a:xfrm>
          <a:prstGeom prst="rect">
            <a:avLst/>
          </a:prstGeom>
        </p:spPr>
        <p:txBody>
          <a:bodyPr wrap="square">
            <a:spAutoFit/>
          </a:bodyPr>
          <a:lstStyle/>
          <a:p>
            <a:pPr>
              <a:buFont typeface="Arial" pitchFamily="34" charset="0"/>
              <a:buChar char="•"/>
            </a:pPr>
            <a:r>
              <a:rPr lang="el-GR" dirty="0">
                <a:solidFill>
                  <a:schemeClr val="tx1">
                    <a:lumMod val="65000"/>
                    <a:lumOff val="35000"/>
                  </a:schemeClr>
                </a:solidFill>
                <a:latin typeface="Calibri" pitchFamily="34" charset="0"/>
                <a:cs typeface="Calibri" pitchFamily="34" charset="0"/>
              </a:rPr>
              <a:t>Μ</a:t>
            </a:r>
            <a:r>
              <a:rPr lang="el-GR" dirty="0" smtClean="0">
                <a:solidFill>
                  <a:schemeClr val="tx1">
                    <a:lumMod val="65000"/>
                    <a:lumOff val="35000"/>
                  </a:schemeClr>
                </a:solidFill>
                <a:latin typeface="Calibri" pitchFamily="34" charset="0"/>
                <a:cs typeface="Calibri" pitchFamily="34" charset="0"/>
              </a:rPr>
              <a:t>έθοδος </a:t>
            </a:r>
            <a:r>
              <a:rPr lang="el-GR" dirty="0">
                <a:solidFill>
                  <a:schemeClr val="tx1">
                    <a:lumMod val="65000"/>
                    <a:lumOff val="35000"/>
                  </a:schemeClr>
                </a:solidFill>
                <a:latin typeface="Calibri" pitchFamily="34" charset="0"/>
                <a:cs typeface="Calibri" pitchFamily="34" charset="0"/>
              </a:rPr>
              <a:t>συγκέντρωσης πρωτογενών στοιχείων </a:t>
            </a:r>
            <a:r>
              <a:rPr lang="el-GR" dirty="0" smtClean="0">
                <a:solidFill>
                  <a:schemeClr val="tx1">
                    <a:lumMod val="65000"/>
                    <a:lumOff val="35000"/>
                  </a:schemeClr>
                </a:solidFill>
                <a:latin typeface="Calibri" pitchFamily="34" charset="0"/>
                <a:cs typeface="Calibri" pitchFamily="34" charset="0"/>
              </a:rPr>
              <a:t>:Δημοσκόπηση</a:t>
            </a:r>
            <a:r>
              <a:rPr lang="el-GR" dirty="0">
                <a:solidFill>
                  <a:schemeClr val="tx1">
                    <a:lumMod val="65000"/>
                    <a:lumOff val="35000"/>
                  </a:schemeClr>
                </a:solidFill>
                <a:latin typeface="Calibri" pitchFamily="34" charset="0"/>
                <a:cs typeface="Calibri" pitchFamily="34" charset="0"/>
              </a:rPr>
              <a:t>, με προσωπική συνέντευξη και με όργανο ένα δομημένο ερωτηματολόγιο. </a:t>
            </a:r>
            <a:endParaRPr lang="el-GR"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dirty="0" smtClean="0">
                <a:solidFill>
                  <a:schemeClr val="tx1">
                    <a:lumMod val="65000"/>
                    <a:lumOff val="35000"/>
                  </a:schemeClr>
                </a:solidFill>
                <a:latin typeface="Calibri" pitchFamily="34" charset="0"/>
                <a:cs typeface="Calibri" pitchFamily="34" charset="0"/>
              </a:rPr>
              <a:t>Γεωγραφική Έκταση: Δ</a:t>
            </a:r>
            <a:r>
              <a:rPr lang="el-GR" dirty="0">
                <a:solidFill>
                  <a:schemeClr val="tx1">
                    <a:lumMod val="65000"/>
                    <a:lumOff val="35000"/>
                  </a:schemeClr>
                </a:solidFill>
                <a:latin typeface="Calibri" pitchFamily="34" charset="0"/>
                <a:cs typeface="Calibri" pitchFamily="34" charset="0"/>
              </a:rPr>
              <a:t>΄ Δημοτικό Διαμέρισμα Θεσσαλονίκης</a:t>
            </a:r>
            <a:r>
              <a:rPr lang="el-GR" dirty="0" smtClean="0">
                <a:solidFill>
                  <a:schemeClr val="tx1">
                    <a:lumMod val="65000"/>
                    <a:lumOff val="35000"/>
                  </a:schemeClr>
                </a:solidFill>
                <a:latin typeface="Calibri" pitchFamily="34" charset="0"/>
                <a:cs typeface="Calibri" pitchFamily="34" charset="0"/>
              </a:rPr>
              <a:t>.</a:t>
            </a:r>
          </a:p>
          <a:p>
            <a:r>
              <a:rPr lang="el-GR" dirty="0">
                <a:solidFill>
                  <a:schemeClr val="tx1">
                    <a:lumMod val="65000"/>
                    <a:lumOff val="35000"/>
                  </a:schemeClr>
                </a:solidFill>
                <a:latin typeface="Calibri" pitchFamily="34" charset="0"/>
                <a:cs typeface="Calibri" pitchFamily="34" charset="0"/>
              </a:rPr>
              <a:t>Πιο συγκεκριμένα, η έρευνα έγινε στα παρακάτω σούπερ μάρκετ:</a:t>
            </a:r>
            <a:endParaRPr lang="en-US" dirty="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err="1">
                <a:solidFill>
                  <a:schemeClr val="tx1">
                    <a:lumMod val="65000"/>
                    <a:lumOff val="35000"/>
                  </a:schemeClr>
                </a:solidFill>
                <a:latin typeface="Calibri" pitchFamily="34" charset="0"/>
                <a:cs typeface="Calibri" pitchFamily="34" charset="0"/>
              </a:rPr>
              <a:t>Carrefour</a:t>
            </a:r>
            <a:r>
              <a:rPr lang="el-GR" dirty="0">
                <a:solidFill>
                  <a:schemeClr val="tx1">
                    <a:lumMod val="65000"/>
                    <a:lumOff val="35000"/>
                  </a:schemeClr>
                </a:solidFill>
                <a:latin typeface="Calibri" pitchFamily="34" charset="0"/>
                <a:cs typeface="Calibri" pitchFamily="34" charset="0"/>
              </a:rPr>
              <a:t>/ Μαρινόπουλος (</a:t>
            </a:r>
            <a:r>
              <a:rPr lang="el-GR" dirty="0" err="1">
                <a:solidFill>
                  <a:schemeClr val="tx1">
                    <a:lumMod val="65000"/>
                    <a:lumOff val="35000"/>
                  </a:schemeClr>
                </a:solidFill>
                <a:latin typeface="Calibri" pitchFamily="34" charset="0"/>
                <a:cs typeface="Calibri" pitchFamily="34" charset="0"/>
              </a:rPr>
              <a:t>Πανταζίδου</a:t>
            </a:r>
            <a:r>
              <a:rPr lang="el-GR" dirty="0">
                <a:solidFill>
                  <a:schemeClr val="tx1">
                    <a:lumMod val="65000"/>
                    <a:lumOff val="35000"/>
                  </a:schemeClr>
                </a:solidFill>
                <a:latin typeface="Calibri" pitchFamily="34" charset="0"/>
                <a:cs typeface="Calibri" pitchFamily="34" charset="0"/>
              </a:rPr>
              <a:t> 4 &amp; </a:t>
            </a:r>
            <a:r>
              <a:rPr lang="el-GR" dirty="0" err="1">
                <a:solidFill>
                  <a:schemeClr val="tx1">
                    <a:lumMod val="65000"/>
                    <a:lumOff val="35000"/>
                  </a:schemeClr>
                </a:solidFill>
                <a:latin typeface="Calibri" pitchFamily="34" charset="0"/>
                <a:cs typeface="Calibri" pitchFamily="34" charset="0"/>
              </a:rPr>
              <a:t>Μανδηλαρά</a:t>
            </a:r>
            <a:r>
              <a:rPr lang="el-GR" dirty="0">
                <a:solidFill>
                  <a:schemeClr val="tx1">
                    <a:lumMod val="65000"/>
                    <a:lumOff val="35000"/>
                  </a:schemeClr>
                </a:solidFill>
                <a:latin typeface="Calibri" pitchFamily="34" charset="0"/>
                <a:cs typeface="Calibri" pitchFamily="34" charset="0"/>
              </a:rPr>
              <a:t>, </a:t>
            </a:r>
            <a:r>
              <a:rPr lang="el-GR" dirty="0" err="1">
                <a:solidFill>
                  <a:schemeClr val="tx1">
                    <a:lumMod val="65000"/>
                    <a:lumOff val="35000"/>
                  </a:schemeClr>
                </a:solidFill>
                <a:latin typeface="Calibri" pitchFamily="34" charset="0"/>
                <a:cs typeface="Calibri" pitchFamily="34" charset="0"/>
              </a:rPr>
              <a:t>Α.Τούμπα</a:t>
            </a:r>
            <a:r>
              <a:rPr lang="el-GR" dirty="0">
                <a:solidFill>
                  <a:schemeClr val="tx1">
                    <a:lumMod val="65000"/>
                    <a:lumOff val="35000"/>
                  </a:schemeClr>
                </a:solidFill>
                <a:latin typeface="Calibri" pitchFamily="34" charset="0"/>
                <a:cs typeface="Calibri" pitchFamily="34" charset="0"/>
              </a:rPr>
              <a:t>, Θεσσαλονίκη, 54352)</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err="1">
                <a:solidFill>
                  <a:schemeClr val="tx1">
                    <a:lumMod val="65000"/>
                    <a:lumOff val="35000"/>
                  </a:schemeClr>
                </a:solidFill>
                <a:latin typeface="Calibri" pitchFamily="34" charset="0"/>
                <a:cs typeface="Calibri" pitchFamily="34" charset="0"/>
              </a:rPr>
              <a:t>Μασούτης</a:t>
            </a:r>
            <a:r>
              <a:rPr lang="el-GR" dirty="0">
                <a:solidFill>
                  <a:schemeClr val="tx1">
                    <a:lumMod val="65000"/>
                    <a:lumOff val="35000"/>
                  </a:schemeClr>
                </a:solidFill>
                <a:latin typeface="Calibri" pitchFamily="34" charset="0"/>
                <a:cs typeface="Calibri" pitchFamily="34" charset="0"/>
              </a:rPr>
              <a:t> (Ιπποδρομίου 7, </a:t>
            </a:r>
            <a:r>
              <a:rPr lang="el-GR" dirty="0" err="1">
                <a:solidFill>
                  <a:schemeClr val="tx1">
                    <a:lumMod val="65000"/>
                    <a:lumOff val="35000"/>
                  </a:schemeClr>
                </a:solidFill>
                <a:latin typeface="Calibri" pitchFamily="34" charset="0"/>
                <a:cs typeface="Calibri" pitchFamily="34" charset="0"/>
              </a:rPr>
              <a:t>Α.Τούμπα</a:t>
            </a:r>
            <a:r>
              <a:rPr lang="el-GR" dirty="0">
                <a:solidFill>
                  <a:schemeClr val="tx1">
                    <a:lumMod val="65000"/>
                    <a:lumOff val="35000"/>
                  </a:schemeClr>
                </a:solidFill>
                <a:latin typeface="Calibri" pitchFamily="34" charset="0"/>
                <a:cs typeface="Calibri" pitchFamily="34" charset="0"/>
              </a:rPr>
              <a:t>, Θεσσαλονίκη, 54351)</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err="1">
                <a:solidFill>
                  <a:schemeClr val="tx1">
                    <a:lumMod val="65000"/>
                    <a:lumOff val="35000"/>
                  </a:schemeClr>
                </a:solidFill>
                <a:latin typeface="Calibri" pitchFamily="34" charset="0"/>
                <a:cs typeface="Calibri" pitchFamily="34" charset="0"/>
              </a:rPr>
              <a:t>Μασούτης</a:t>
            </a:r>
            <a:r>
              <a:rPr lang="el-GR" dirty="0">
                <a:solidFill>
                  <a:schemeClr val="tx1">
                    <a:lumMod val="65000"/>
                    <a:lumOff val="35000"/>
                  </a:schemeClr>
                </a:solidFill>
                <a:latin typeface="Calibri" pitchFamily="34" charset="0"/>
                <a:cs typeface="Calibri" pitchFamily="34" charset="0"/>
              </a:rPr>
              <a:t> (Γρηγορίου Λαμπράκη 25, Α. Τούμπα, Θεσσαλονίκη, 54638)</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a:solidFill>
                  <a:schemeClr val="tx1">
                    <a:lumMod val="65000"/>
                    <a:lumOff val="35000"/>
                  </a:schemeClr>
                </a:solidFill>
                <a:latin typeface="Calibri" pitchFamily="34" charset="0"/>
                <a:cs typeface="Calibri" pitchFamily="34" charset="0"/>
              </a:rPr>
              <a:t>Αρβανιτίδης (</a:t>
            </a:r>
            <a:r>
              <a:rPr lang="el-GR" dirty="0" err="1">
                <a:solidFill>
                  <a:schemeClr val="tx1">
                    <a:lumMod val="65000"/>
                    <a:lumOff val="35000"/>
                  </a:schemeClr>
                </a:solidFill>
                <a:latin typeface="Calibri" pitchFamily="34" charset="0"/>
                <a:cs typeface="Calibri" pitchFamily="34" charset="0"/>
              </a:rPr>
              <a:t>Ευρυσθέος</a:t>
            </a:r>
            <a:r>
              <a:rPr lang="el-GR" dirty="0">
                <a:solidFill>
                  <a:schemeClr val="tx1">
                    <a:lumMod val="65000"/>
                    <a:lumOff val="35000"/>
                  </a:schemeClr>
                </a:solidFill>
                <a:latin typeface="Calibri" pitchFamily="34" charset="0"/>
                <a:cs typeface="Calibri" pitchFamily="34" charset="0"/>
              </a:rPr>
              <a:t> 4, Α. Τούμπα)</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a:solidFill>
                  <a:schemeClr val="tx1">
                    <a:lumMod val="65000"/>
                    <a:lumOff val="35000"/>
                  </a:schemeClr>
                </a:solidFill>
                <a:latin typeface="Calibri" pitchFamily="34" charset="0"/>
                <a:cs typeface="Calibri" pitchFamily="34" charset="0"/>
              </a:rPr>
              <a:t>Βασιλόπουλος (Γρηγορίου Λαμπράκη 25, Α. Τούμπα)</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a:solidFill>
                  <a:schemeClr val="tx1">
                    <a:lumMod val="65000"/>
                    <a:lumOff val="35000"/>
                  </a:schemeClr>
                </a:solidFill>
                <a:latin typeface="Calibri" pitchFamily="34" charset="0"/>
                <a:cs typeface="Calibri" pitchFamily="34" charset="0"/>
              </a:rPr>
              <a:t>Βερόπουλος (</a:t>
            </a:r>
            <a:r>
              <a:rPr lang="el-GR" dirty="0" err="1" smtClean="0">
                <a:solidFill>
                  <a:schemeClr val="tx1">
                    <a:lumMod val="65000"/>
                    <a:lumOff val="35000"/>
                  </a:schemeClr>
                </a:solidFill>
                <a:latin typeface="Calibri" pitchFamily="34" charset="0"/>
                <a:cs typeface="Calibri" pitchFamily="34" charset="0"/>
              </a:rPr>
              <a:t>Αναξιμένους</a:t>
            </a:r>
            <a:r>
              <a:rPr lang="el-GR" dirty="0" smtClean="0">
                <a:solidFill>
                  <a:schemeClr val="tx1">
                    <a:lumMod val="65000"/>
                    <a:lumOff val="35000"/>
                  </a:schemeClr>
                </a:solidFill>
                <a:latin typeface="Calibri" pitchFamily="34" charset="0"/>
                <a:cs typeface="Calibri" pitchFamily="34" charset="0"/>
              </a:rPr>
              <a:t> 26 &amp; Δορυλαίου, Θεσσαλονίκη - Τούμπα, 54454)</a:t>
            </a:r>
            <a:endParaRPr lang="en-US" dirty="0" smtClean="0">
              <a:solidFill>
                <a:schemeClr val="tx1">
                  <a:lumMod val="65000"/>
                  <a:lumOff val="35000"/>
                </a:schemeClr>
              </a:solidFill>
              <a:latin typeface="Calibri" pitchFamily="34" charset="0"/>
              <a:cs typeface="Calibri" pitchFamily="34" charset="0"/>
            </a:endParaRPr>
          </a:p>
          <a:p>
            <a:pPr lvl="0">
              <a:buFont typeface="Wingdings" pitchFamily="2" charset="2"/>
              <a:buChar char="ü"/>
            </a:pPr>
            <a:r>
              <a:rPr lang="el-GR" dirty="0" err="1">
                <a:solidFill>
                  <a:schemeClr val="tx1">
                    <a:lumMod val="65000"/>
                    <a:lumOff val="35000"/>
                  </a:schemeClr>
                </a:solidFill>
                <a:latin typeface="Calibri" pitchFamily="34" charset="0"/>
                <a:cs typeface="Calibri" pitchFamily="34" charset="0"/>
              </a:rPr>
              <a:t>Lidl</a:t>
            </a:r>
            <a:r>
              <a:rPr lang="el-GR" dirty="0">
                <a:solidFill>
                  <a:schemeClr val="tx1">
                    <a:lumMod val="65000"/>
                    <a:lumOff val="35000"/>
                  </a:schemeClr>
                </a:solidFill>
                <a:latin typeface="Calibri" pitchFamily="34" charset="0"/>
                <a:cs typeface="Calibri" pitchFamily="34" charset="0"/>
              </a:rPr>
              <a:t> (</a:t>
            </a:r>
            <a:r>
              <a:rPr lang="el-GR" dirty="0" err="1" smtClean="0">
                <a:solidFill>
                  <a:schemeClr val="tx1">
                    <a:lumMod val="65000"/>
                    <a:lumOff val="35000"/>
                  </a:schemeClr>
                </a:solidFill>
                <a:latin typeface="Calibri" pitchFamily="34" charset="0"/>
                <a:cs typeface="Calibri" pitchFamily="34" charset="0"/>
              </a:rPr>
              <a:t>Τερψιθέας</a:t>
            </a:r>
            <a:r>
              <a:rPr lang="el-GR" dirty="0" smtClean="0">
                <a:solidFill>
                  <a:schemeClr val="tx1">
                    <a:lumMod val="65000"/>
                    <a:lumOff val="35000"/>
                  </a:schemeClr>
                </a:solidFill>
                <a:latin typeface="Calibri" pitchFamily="34" charset="0"/>
                <a:cs typeface="Calibri" pitchFamily="34" charset="0"/>
              </a:rPr>
              <a:t> 11, </a:t>
            </a:r>
            <a:r>
              <a:rPr lang="el-GR" dirty="0" err="1" smtClean="0">
                <a:solidFill>
                  <a:schemeClr val="tx1">
                    <a:lumMod val="65000"/>
                    <a:lumOff val="35000"/>
                  </a:schemeClr>
                </a:solidFill>
                <a:latin typeface="Calibri" pitchFamily="34" charset="0"/>
                <a:cs typeface="Calibri" pitchFamily="34" charset="0"/>
              </a:rPr>
              <a:t>Μαλακοπή</a:t>
            </a:r>
            <a:r>
              <a:rPr lang="el-GR" dirty="0" smtClean="0">
                <a:solidFill>
                  <a:schemeClr val="tx1">
                    <a:lumMod val="65000"/>
                    <a:lumOff val="35000"/>
                  </a:schemeClr>
                </a:solidFill>
                <a:latin typeface="Calibri" pitchFamily="34" charset="0"/>
                <a:cs typeface="Calibri" pitchFamily="34" charset="0"/>
              </a:rPr>
              <a:t>, Θεσσαλονίκη 54352)</a:t>
            </a:r>
          </a:p>
          <a:p>
            <a:pPr lvl="0"/>
            <a:endParaRPr lang="el-GR" dirty="0">
              <a:solidFill>
                <a:schemeClr val="tx1">
                  <a:lumMod val="65000"/>
                  <a:lumOff val="35000"/>
                </a:schemeClr>
              </a:solidFill>
              <a:latin typeface="Calibri" pitchFamily="34" charset="0"/>
              <a:cs typeface="Calibri" pitchFamily="34" charset="0"/>
            </a:endParaRPr>
          </a:p>
          <a:p>
            <a:pPr>
              <a:buFont typeface="Arial" pitchFamily="34" charset="0"/>
              <a:buChar char="•"/>
            </a:pPr>
            <a:r>
              <a:rPr lang="el-GR" dirty="0">
                <a:solidFill>
                  <a:schemeClr val="tx1">
                    <a:lumMod val="65000"/>
                    <a:lumOff val="35000"/>
                  </a:schemeClr>
                </a:solidFill>
                <a:latin typeface="Calibri" pitchFamily="34" charset="0"/>
                <a:cs typeface="Calibri" pitchFamily="34" charset="0"/>
              </a:rPr>
              <a:t>Μονάδα </a:t>
            </a:r>
            <a:r>
              <a:rPr lang="el-GR" dirty="0" smtClean="0">
                <a:solidFill>
                  <a:schemeClr val="tx1">
                    <a:lumMod val="65000"/>
                    <a:lumOff val="35000"/>
                  </a:schemeClr>
                </a:solidFill>
                <a:latin typeface="Calibri" pitchFamily="34" charset="0"/>
                <a:cs typeface="Calibri" pitchFamily="34" charset="0"/>
              </a:rPr>
              <a:t>πληθυσμού: Οι </a:t>
            </a:r>
            <a:r>
              <a:rPr lang="el-GR" dirty="0">
                <a:solidFill>
                  <a:schemeClr val="tx1">
                    <a:lumMod val="65000"/>
                    <a:lumOff val="35000"/>
                  </a:schemeClr>
                </a:solidFill>
                <a:latin typeface="Calibri" pitchFamily="34" charset="0"/>
                <a:cs typeface="Calibri" pitchFamily="34" charset="0"/>
              </a:rPr>
              <a:t>κάτοικοι του Δ΄ Δημοτικού Θεσσαλονίκης, άντρες και γυναίκες, ηλικίας από 18 και πάνω, οι οποίοι κάνουν τις αγορές τους στα παραπάνω σουπερμάρκετ.</a:t>
            </a:r>
            <a:endParaRPr lang="en-US" dirty="0">
              <a:solidFill>
                <a:schemeClr val="tx1">
                  <a:lumMod val="65000"/>
                  <a:lumOff val="35000"/>
                </a:schemeClr>
              </a:solidFill>
              <a:latin typeface="Calibri" pitchFamily="34" charset="0"/>
              <a:cs typeface="Calibri" pitchFamily="34" charset="0"/>
            </a:endParaRPr>
          </a:p>
          <a:p>
            <a:pPr>
              <a:buFont typeface="Arial" pitchFamily="34" charset="0"/>
              <a:buChar char="•"/>
            </a:pPr>
            <a:r>
              <a:rPr lang="el-GR" dirty="0">
                <a:solidFill>
                  <a:schemeClr val="tx1">
                    <a:lumMod val="65000"/>
                    <a:lumOff val="35000"/>
                  </a:schemeClr>
                </a:solidFill>
                <a:latin typeface="Calibri" pitchFamily="34" charset="0"/>
                <a:cs typeface="Calibri" pitchFamily="34" charset="0"/>
              </a:rPr>
              <a:t>Μ</a:t>
            </a:r>
            <a:r>
              <a:rPr lang="el-GR" dirty="0" smtClean="0">
                <a:solidFill>
                  <a:schemeClr val="tx1">
                    <a:lumMod val="65000"/>
                    <a:lumOff val="35000"/>
                  </a:schemeClr>
                </a:solidFill>
                <a:latin typeface="Calibri" pitchFamily="34" charset="0"/>
                <a:cs typeface="Calibri" pitchFamily="34" charset="0"/>
              </a:rPr>
              <a:t>ονάδα δειγματοληψίας: Ένας </a:t>
            </a:r>
            <a:r>
              <a:rPr lang="el-GR" dirty="0">
                <a:solidFill>
                  <a:schemeClr val="tx1">
                    <a:lumMod val="65000"/>
                    <a:lumOff val="35000"/>
                  </a:schemeClr>
                </a:solidFill>
                <a:latin typeface="Calibri" pitchFamily="34" charset="0"/>
                <a:cs typeface="Calibri" pitchFamily="34" charset="0"/>
              </a:rPr>
              <a:t>κάτοικος του Δ΄ Δημοτικού Θεσσαλονίκης, άντρες και γυναίκες, ηλικίας από 18 και πάνω, ο οποίος κάνει τις αγορές του στα παραπάνω </a:t>
            </a:r>
            <a:r>
              <a:rPr lang="el-GR" dirty="0" smtClean="0">
                <a:solidFill>
                  <a:schemeClr val="tx1">
                    <a:lumMod val="65000"/>
                    <a:lumOff val="35000"/>
                  </a:schemeClr>
                </a:solidFill>
                <a:latin typeface="Calibri" pitchFamily="34" charset="0"/>
                <a:cs typeface="Calibri" pitchFamily="34" charset="0"/>
              </a:rPr>
              <a:t>σουπερμάρκετ</a:t>
            </a:r>
          </a:p>
          <a:p>
            <a:pPr>
              <a:buFont typeface="Arial" pitchFamily="34" charset="0"/>
              <a:buChar char="•"/>
            </a:pPr>
            <a:r>
              <a:rPr lang="el-GR" dirty="0" smtClean="0">
                <a:solidFill>
                  <a:schemeClr val="tx1">
                    <a:lumMod val="65000"/>
                    <a:lumOff val="35000"/>
                  </a:schemeClr>
                </a:solidFill>
                <a:latin typeface="Calibri" pitchFamily="34" charset="0"/>
                <a:cs typeface="Calibri" pitchFamily="34" charset="0"/>
              </a:rPr>
              <a:t>Χρονική περίοδος: </a:t>
            </a:r>
            <a:r>
              <a:rPr lang="el-GR" dirty="0" err="1" smtClean="0">
                <a:solidFill>
                  <a:schemeClr val="tx1">
                    <a:lumMod val="65000"/>
                    <a:lumOff val="35000"/>
                  </a:schemeClr>
                </a:solidFill>
                <a:latin typeface="Calibri" pitchFamily="34" charset="0"/>
                <a:cs typeface="Calibri" pitchFamily="34" charset="0"/>
              </a:rPr>
              <a:t>Δεκεμβρίος</a:t>
            </a:r>
            <a:r>
              <a:rPr lang="el-GR" dirty="0" smtClean="0">
                <a:solidFill>
                  <a:schemeClr val="tx1">
                    <a:lumMod val="65000"/>
                    <a:lumOff val="35000"/>
                  </a:schemeClr>
                </a:solidFill>
                <a:latin typeface="Calibri" pitchFamily="34" charset="0"/>
                <a:cs typeface="Calibri" pitchFamily="34" charset="0"/>
              </a:rPr>
              <a:t> </a:t>
            </a:r>
            <a:r>
              <a:rPr lang="el-GR" dirty="0">
                <a:solidFill>
                  <a:schemeClr val="tx1">
                    <a:lumMod val="65000"/>
                    <a:lumOff val="35000"/>
                  </a:schemeClr>
                </a:solidFill>
                <a:latin typeface="Calibri" pitchFamily="34" charset="0"/>
                <a:cs typeface="Calibri" pitchFamily="34" charset="0"/>
              </a:rPr>
              <a:t>2011- </a:t>
            </a:r>
            <a:r>
              <a:rPr lang="el-GR" dirty="0" err="1" smtClean="0">
                <a:solidFill>
                  <a:schemeClr val="tx1">
                    <a:lumMod val="65000"/>
                    <a:lumOff val="35000"/>
                  </a:schemeClr>
                </a:solidFill>
                <a:latin typeface="Calibri" pitchFamily="34" charset="0"/>
                <a:cs typeface="Calibri" pitchFamily="34" charset="0"/>
              </a:rPr>
              <a:t>Ιανουαρίος</a:t>
            </a:r>
            <a:r>
              <a:rPr lang="el-GR" dirty="0" smtClean="0">
                <a:solidFill>
                  <a:schemeClr val="tx1">
                    <a:lumMod val="65000"/>
                    <a:lumOff val="35000"/>
                  </a:schemeClr>
                </a:solidFill>
                <a:latin typeface="Calibri" pitchFamily="34" charset="0"/>
                <a:cs typeface="Calibri" pitchFamily="34" charset="0"/>
              </a:rPr>
              <a:t> </a:t>
            </a:r>
            <a:r>
              <a:rPr lang="el-GR" dirty="0">
                <a:solidFill>
                  <a:schemeClr val="tx1">
                    <a:lumMod val="65000"/>
                    <a:lumOff val="35000"/>
                  </a:schemeClr>
                </a:solidFill>
                <a:latin typeface="Calibri" pitchFamily="34" charset="0"/>
                <a:cs typeface="Calibri" pitchFamily="34" charset="0"/>
              </a:rPr>
              <a:t>2012. </a:t>
            </a:r>
            <a:endParaRPr lang="el-GR" dirty="0" smtClean="0">
              <a:solidFill>
                <a:schemeClr val="tx1">
                  <a:lumMod val="65000"/>
                  <a:lumOff val="35000"/>
                </a:schemeClr>
              </a:solidFill>
              <a:latin typeface="Calibri" pitchFamily="34" charset="0"/>
              <a:cs typeface="Calibri" pitchFamily="34" charset="0"/>
            </a:endParaRPr>
          </a:p>
          <a:p>
            <a:pPr>
              <a:buFont typeface="Arial" pitchFamily="34" charset="0"/>
              <a:buChar char="•"/>
            </a:pPr>
            <a:r>
              <a:rPr lang="el-GR" dirty="0" smtClean="0">
                <a:solidFill>
                  <a:schemeClr val="tx1">
                    <a:lumMod val="65000"/>
                    <a:lumOff val="35000"/>
                  </a:schemeClr>
                </a:solidFill>
                <a:latin typeface="Calibri" pitchFamily="34" charset="0"/>
                <a:cs typeface="Calibri" pitchFamily="34" charset="0"/>
              </a:rPr>
              <a:t> Μέγεθος δείγματος: 300 </a:t>
            </a:r>
            <a:r>
              <a:rPr lang="el-GR" dirty="0">
                <a:solidFill>
                  <a:schemeClr val="tx1">
                    <a:lumMod val="65000"/>
                    <a:lumOff val="35000"/>
                  </a:schemeClr>
                </a:solidFill>
                <a:latin typeface="Calibri" pitchFamily="34" charset="0"/>
                <a:cs typeface="Calibri" pitchFamily="34" charset="0"/>
              </a:rPr>
              <a:t>κατοίκους. </a:t>
            </a:r>
            <a:endParaRPr lang="en-US" dirty="0">
              <a:solidFill>
                <a:schemeClr val="tx1">
                  <a:lumMod val="65000"/>
                  <a:lumOff val="35000"/>
                </a:schemeClr>
              </a:solidFill>
              <a:latin typeface="Calibri" pitchFamily="34" charset="0"/>
              <a:cs typeface="Calibri" pitchFamily="34" charset="0"/>
            </a:endParaRPr>
          </a:p>
          <a:p>
            <a:pPr>
              <a:buFont typeface="Arial" pitchFamily="34" charset="0"/>
              <a:buChar char="•"/>
            </a:pPr>
            <a:endParaRPr lang="el-GR" dirty="0" smtClean="0"/>
          </a:p>
          <a:p>
            <a:pPr lvl="0"/>
            <a:endParaRPr lang="el-GR" dirty="0"/>
          </a:p>
          <a:p>
            <a:pPr lvl="0"/>
            <a:endParaRPr lang="en-US" dirty="0" smtClean="0"/>
          </a:p>
          <a:p>
            <a:endParaRPr lang="el-GR" dirty="0" smtClean="0"/>
          </a:p>
          <a:p>
            <a:endParaRPr lang="el-GR" dirty="0" smtClean="0"/>
          </a:p>
          <a:p>
            <a:endParaRPr lang="en-US" dirty="0"/>
          </a:p>
        </p:txBody>
      </p:sp>
      <p:sp>
        <p:nvSpPr>
          <p:cNvPr id="13" name="Footer Placeholder 24"/>
          <p:cNvSpPr>
            <a:spLocks noGrp="1"/>
          </p:cNvSpPr>
          <p:nvPr>
            <p:ph type="ftr" sz="quarter" idx="11"/>
          </p:nvPr>
        </p:nvSpPr>
        <p:spPr>
          <a:xfrm>
            <a:off x="5715000" y="6305550"/>
            <a:ext cx="29718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4" name="Straight Connector 13"/>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80</a:t>
            </a:fld>
            <a:endParaRPr lang="en-US" b="1" dirty="0">
              <a:solidFill>
                <a:schemeClr val="tx1">
                  <a:lumMod val="65000"/>
                  <a:lumOff val="35000"/>
                </a:schemeClr>
              </a:solidFill>
            </a:endParaRPr>
          </a:p>
        </p:txBody>
      </p:sp>
      <p:sp>
        <p:nvSpPr>
          <p:cNvPr id="7"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lvl="1" algn="ctr">
              <a:buNone/>
            </a:pPr>
            <a:r>
              <a:rPr lang="el-GR" sz="2200" b="1" dirty="0" smtClean="0">
                <a:solidFill>
                  <a:schemeClr val="tx1">
                    <a:lumMod val="65000"/>
                    <a:lumOff val="35000"/>
                  </a:schemeClr>
                </a:solidFill>
                <a:latin typeface="Calibri" pitchFamily="34" charset="0"/>
                <a:cs typeface="Calibri" pitchFamily="34" charset="0"/>
              </a:rPr>
              <a:t>ΠΑΡΟΥΣΙΑΣΗ ΒΑΣΙΚΩΝ ΣΥΜΠΕΡΑΣΜΑΤΩΝ</a:t>
            </a:r>
            <a:endParaRPr lang="en-US" sz="2200" b="1" dirty="0">
              <a:solidFill>
                <a:schemeClr val="tx1">
                  <a:lumMod val="65000"/>
                  <a:lumOff val="35000"/>
                </a:schemeClr>
              </a:solidFill>
              <a:latin typeface="Calibri" pitchFamily="34" charset="0"/>
              <a:cs typeface="Calibri" pitchFamily="34" charset="0"/>
            </a:endParaRPr>
          </a:p>
        </p:txBody>
      </p:sp>
      <p:sp>
        <p:nvSpPr>
          <p:cNvPr id="239617" name="Rectangle 1"/>
          <p:cNvSpPr>
            <a:spLocks noChangeArrowheads="1"/>
          </p:cNvSpPr>
          <p:nvPr/>
        </p:nvSpPr>
        <p:spPr bwMode="auto">
          <a:xfrm>
            <a:off x="0" y="106680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Ø"/>
              <a:tabLst>
                <a:tab pos="5086350" algn="l"/>
              </a:tabLst>
            </a:pPr>
            <a:r>
              <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Οι αγοραστικές συνήθειες των καταναλωτών, επηρεάστηκαν σημαντικά από την οικονομική ύφεση.</a:t>
            </a:r>
          </a:p>
          <a:p>
            <a:pPr marL="0" marR="0" lvl="0" indent="0" defTabSz="914400" rtl="0" eaLnBrk="1" fontAlgn="base" latinLnBrk="0" hangingPunct="1">
              <a:lnSpc>
                <a:spcPct val="100000"/>
              </a:lnSpc>
              <a:spcBef>
                <a:spcPct val="0"/>
              </a:spcBef>
              <a:spcAft>
                <a:spcPct val="0"/>
              </a:spcAft>
              <a:buClrTx/>
              <a:buSzTx/>
              <a:buFontTx/>
              <a:buNone/>
              <a:tabLst>
                <a:tab pos="5086350" algn="l"/>
              </a:tabLst>
            </a:pPr>
            <a:r>
              <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Η πλειοψηφία των καταναλωτών δηλώνει πως οι αγορές τους έχουν μειωθεί και οι περισσότεροι αγοράζουν πιο συνετά και μόνο τα απολύτως απαραίτητα. </a:t>
            </a:r>
          </a:p>
          <a:p>
            <a:pPr fontAlgn="base">
              <a:spcBef>
                <a:spcPct val="0"/>
              </a:spcBef>
              <a:spcAft>
                <a:spcPct val="0"/>
              </a:spcAft>
              <a:buFont typeface="Wingdings" pitchFamily="2" charset="2"/>
              <a:buChar char="Ø"/>
              <a:tabLst>
                <a:tab pos="5086350" algn="l"/>
              </a:tabLst>
            </a:pPr>
            <a:r>
              <a:rPr lang="el-GR" sz="2000" dirty="0" smtClean="0">
                <a:solidFill>
                  <a:schemeClr val="tx1">
                    <a:lumMod val="65000"/>
                    <a:lumOff val="35000"/>
                  </a:schemeClr>
                </a:solidFill>
                <a:latin typeface="Calibri" pitchFamily="34" charset="0"/>
                <a:cs typeface="Calibri" pitchFamily="34" charset="0"/>
              </a:rPr>
              <a:t>Το </a:t>
            </a:r>
            <a:r>
              <a:rPr lang="el-GR" sz="2000" dirty="0">
                <a:solidFill>
                  <a:schemeClr val="tx1">
                    <a:lumMod val="65000"/>
                    <a:lumOff val="35000"/>
                  </a:schemeClr>
                </a:solidFill>
                <a:latin typeface="Calibri" pitchFamily="34" charset="0"/>
                <a:cs typeface="Calibri" pitchFamily="34" charset="0"/>
              </a:rPr>
              <a:t>ποσοστό συμμετοχής </a:t>
            </a:r>
            <a:r>
              <a:rPr lang="el-GR" sz="2000" dirty="0" smtClean="0">
                <a:solidFill>
                  <a:schemeClr val="tx1">
                    <a:lumMod val="65000"/>
                    <a:lumOff val="35000"/>
                  </a:schemeClr>
                </a:solidFill>
                <a:latin typeface="Calibri" pitchFamily="34" charset="0"/>
                <a:cs typeface="Calibri" pitchFamily="34" charset="0"/>
              </a:rPr>
              <a:t>των προϊόντων ιδιωτικής ετικέτας  στο </a:t>
            </a:r>
            <a:r>
              <a:rPr lang="el-GR" sz="2000" dirty="0">
                <a:solidFill>
                  <a:schemeClr val="tx1">
                    <a:lumMod val="65000"/>
                    <a:lumOff val="35000"/>
                  </a:schemeClr>
                </a:solidFill>
                <a:latin typeface="Calibri" pitchFamily="34" charset="0"/>
                <a:cs typeface="Calibri" pitchFamily="34" charset="0"/>
              </a:rPr>
              <a:t>καλάθι των αγορών τους είναι περίπου 10 με 40%. Σχεδόν όλοι οι καταναλωτές προτιμούν τα προϊόντα αυτά λόγω της τιμής τους, των προωθητικών τους ενεργειών και λόγω της καλής σχέσης κόστους – ποιότητας</a:t>
            </a:r>
            <a:r>
              <a:rPr lang="el-GR" sz="2000" dirty="0" smtClean="0">
                <a:solidFill>
                  <a:schemeClr val="tx1">
                    <a:lumMod val="65000"/>
                    <a:lumOff val="35000"/>
                  </a:schemeClr>
                </a:solidFill>
                <a:latin typeface="Calibri" pitchFamily="34" charset="0"/>
                <a:cs typeface="Calibri" pitchFamily="34" charset="0"/>
              </a:rPr>
              <a:t>.</a:t>
            </a:r>
          </a:p>
          <a:p>
            <a:pPr fontAlgn="base">
              <a:spcBef>
                <a:spcPct val="0"/>
              </a:spcBef>
              <a:spcAft>
                <a:spcPct val="0"/>
              </a:spcAft>
              <a:tabLst>
                <a:tab pos="5086350" algn="l"/>
              </a:tabLst>
            </a:pPr>
            <a:endParaRPr lang="el-GR" sz="2000" dirty="0" smtClean="0">
              <a:solidFill>
                <a:schemeClr val="tx1">
                  <a:lumMod val="65000"/>
                  <a:lumOff val="35000"/>
                </a:schemeClr>
              </a:solidFill>
              <a:latin typeface="Calibri" pitchFamily="34" charset="0"/>
              <a:cs typeface="Calibri" pitchFamily="34" charset="0"/>
            </a:endParaRPr>
          </a:p>
          <a:p>
            <a:pPr fontAlgn="base">
              <a:spcBef>
                <a:spcPct val="0"/>
              </a:spcBef>
              <a:spcAft>
                <a:spcPct val="0"/>
              </a:spcAft>
              <a:buFont typeface="Wingdings" pitchFamily="2" charset="2"/>
              <a:buChar char="Ø"/>
              <a:tabLst>
                <a:tab pos="5086350" algn="l"/>
              </a:tabLst>
            </a:pPr>
            <a:r>
              <a:rPr lang="el-GR" sz="2000" dirty="0" smtClean="0">
                <a:solidFill>
                  <a:schemeClr val="tx1">
                    <a:lumMod val="65000"/>
                    <a:lumOff val="35000"/>
                  </a:schemeClr>
                </a:solidFill>
                <a:latin typeface="Calibri" pitchFamily="34" charset="0"/>
                <a:cs typeface="Calibri" pitchFamily="34" charset="0"/>
              </a:rPr>
              <a:t>ΓΙΑ ΤΑ ΧΑΡΤΙΚΑ ΠΡΟΪΟΝΤΑ ΙΔΙΩΤΙΚΗΣ ΕΤΙΚΕΤΑΣ </a:t>
            </a:r>
          </a:p>
          <a:p>
            <a:pPr fontAlgn="base">
              <a:spcBef>
                <a:spcPct val="0"/>
              </a:spcBef>
              <a:spcAft>
                <a:spcPct val="0"/>
              </a:spcAft>
              <a:tabLst>
                <a:tab pos="5086350" algn="l"/>
              </a:tabLst>
            </a:pPr>
            <a:r>
              <a:rPr lang="el-GR" sz="2000" dirty="0" smtClean="0">
                <a:solidFill>
                  <a:srgbClr val="002060"/>
                </a:solidFill>
                <a:latin typeface="Calibri" pitchFamily="34" charset="0"/>
                <a:cs typeface="Calibri" pitchFamily="34" charset="0"/>
              </a:rPr>
              <a:t>             -&gt; </a:t>
            </a:r>
            <a:r>
              <a:rPr lang="el-GR" sz="2000" dirty="0" smtClean="0">
                <a:solidFill>
                  <a:schemeClr val="tx1">
                    <a:lumMod val="65000"/>
                    <a:lumOff val="35000"/>
                  </a:schemeClr>
                </a:solidFill>
                <a:latin typeface="Calibri" pitchFamily="34" charset="0"/>
                <a:cs typeface="Calibri" pitchFamily="34" charset="0"/>
              </a:rPr>
              <a:t>Η </a:t>
            </a:r>
            <a:r>
              <a:rPr lang="el-GR" sz="2000" dirty="0">
                <a:solidFill>
                  <a:schemeClr val="tx1">
                    <a:lumMod val="65000"/>
                    <a:lumOff val="35000"/>
                  </a:schemeClr>
                </a:solidFill>
                <a:latin typeface="Calibri" pitchFamily="34" charset="0"/>
                <a:cs typeface="Calibri" pitchFamily="34" charset="0"/>
              </a:rPr>
              <a:t>πλειοψηφία των καταναλωτών δεν είναι σίγουροι για το κατά πόσο τα επώνυμα προϊόντα υπερέχουν σε ποικιλία έναντι αυτών των ιδιωτικών ετικετών καθώς και για το αν τα προϊόντα αυτά είναι εφάμιλλα μεταξύ τους. </a:t>
            </a:r>
            <a:endParaRPr lang="el-GR" sz="2000" dirty="0" smtClean="0">
              <a:solidFill>
                <a:schemeClr val="tx1">
                  <a:lumMod val="65000"/>
                  <a:lumOff val="35000"/>
                </a:schemeClr>
              </a:solidFill>
              <a:latin typeface="Calibri" pitchFamily="34" charset="0"/>
              <a:cs typeface="Calibri" pitchFamily="34" charset="0"/>
            </a:endParaRPr>
          </a:p>
          <a:p>
            <a:pPr fontAlgn="base">
              <a:spcBef>
                <a:spcPct val="0"/>
              </a:spcBef>
              <a:spcAft>
                <a:spcPct val="0"/>
              </a:spcAft>
              <a:tabLst>
                <a:tab pos="5086350" algn="l"/>
              </a:tabLst>
            </a:pPr>
            <a:r>
              <a:rPr lang="el-GR" sz="2000" dirty="0" smtClean="0">
                <a:solidFill>
                  <a:srgbClr val="002060"/>
                </a:solidFill>
                <a:latin typeface="Calibri" pitchFamily="34" charset="0"/>
                <a:cs typeface="Calibri" pitchFamily="34" charset="0"/>
              </a:rPr>
              <a:t>             -&gt; </a:t>
            </a:r>
            <a:r>
              <a:rPr lang="el-GR" sz="2000" dirty="0" smtClean="0">
                <a:solidFill>
                  <a:schemeClr val="tx1">
                    <a:lumMod val="65000"/>
                    <a:lumOff val="35000"/>
                  </a:schemeClr>
                </a:solidFill>
                <a:latin typeface="Calibri" pitchFamily="34" charset="0"/>
                <a:cs typeface="Calibri" pitchFamily="34" charset="0"/>
              </a:rPr>
              <a:t>Οι </a:t>
            </a:r>
            <a:r>
              <a:rPr lang="el-GR" sz="2000" dirty="0">
                <a:solidFill>
                  <a:schemeClr val="tx1">
                    <a:lumMod val="65000"/>
                    <a:lumOff val="35000"/>
                  </a:schemeClr>
                </a:solidFill>
                <a:latin typeface="Calibri" pitchFamily="34" charset="0"/>
                <a:cs typeface="Calibri" pitchFamily="34" charset="0"/>
              </a:rPr>
              <a:t>περισσότεροι καταναλωτές πιστεύουν πως τα επώνυμα </a:t>
            </a:r>
            <a:r>
              <a:rPr lang="el-GR" sz="2000" dirty="0" smtClean="0">
                <a:solidFill>
                  <a:schemeClr val="tx1">
                    <a:lumMod val="65000"/>
                    <a:lumOff val="35000"/>
                  </a:schemeClr>
                </a:solidFill>
                <a:latin typeface="Calibri" pitchFamily="34" charset="0"/>
                <a:cs typeface="Calibri" pitchFamily="34" charset="0"/>
              </a:rPr>
              <a:t>είναι </a:t>
            </a:r>
            <a:r>
              <a:rPr lang="el-GR" sz="2000" dirty="0">
                <a:solidFill>
                  <a:schemeClr val="tx1">
                    <a:lumMod val="65000"/>
                    <a:lumOff val="35000"/>
                  </a:schemeClr>
                </a:solidFill>
                <a:latin typeface="Calibri" pitchFamily="34" charset="0"/>
                <a:cs typeface="Calibri" pitchFamily="34" charset="0"/>
              </a:rPr>
              <a:t>ακριβότερα από τα ιδιωτικής ετικέτας και πως τα χαρτικά ιδιωτικής ετικέτας έχουν καλή σχέση </a:t>
            </a:r>
            <a:r>
              <a:rPr lang="el-GR" sz="2000" dirty="0" smtClean="0">
                <a:solidFill>
                  <a:schemeClr val="tx1">
                    <a:lumMod val="65000"/>
                    <a:lumOff val="35000"/>
                  </a:schemeClr>
                </a:solidFill>
                <a:latin typeface="Calibri" pitchFamily="34" charset="0"/>
                <a:cs typeface="Calibri" pitchFamily="34" charset="0"/>
              </a:rPr>
              <a:t>ποιότητας - </a:t>
            </a:r>
            <a:r>
              <a:rPr lang="el-GR" sz="2000" dirty="0">
                <a:solidFill>
                  <a:schemeClr val="tx1">
                    <a:lumMod val="65000"/>
                    <a:lumOff val="35000"/>
                  </a:schemeClr>
                </a:solidFill>
                <a:latin typeface="Calibri" pitchFamily="34" charset="0"/>
                <a:cs typeface="Calibri" pitchFamily="34" charset="0"/>
              </a:rPr>
              <a:t>τιμής. </a:t>
            </a:r>
            <a:endParaRPr lang="el-GR" sz="2000" dirty="0" smtClean="0">
              <a:solidFill>
                <a:schemeClr val="tx1">
                  <a:lumMod val="65000"/>
                  <a:lumOff val="35000"/>
                </a:schemeClr>
              </a:solidFill>
              <a:latin typeface="Calibri" pitchFamily="34" charset="0"/>
              <a:cs typeface="Calibri" pitchFamily="34" charset="0"/>
            </a:endParaRPr>
          </a:p>
          <a:p>
            <a:pPr fontAlgn="base">
              <a:spcBef>
                <a:spcPct val="0"/>
              </a:spcBef>
              <a:spcAft>
                <a:spcPct val="0"/>
              </a:spcAft>
              <a:tabLst>
                <a:tab pos="5086350" algn="l"/>
              </a:tabLst>
            </a:pPr>
            <a:r>
              <a:rPr lang="el-GR" sz="2000" dirty="0" smtClean="0">
                <a:solidFill>
                  <a:srgbClr val="002060"/>
                </a:solidFill>
                <a:latin typeface="Calibri" pitchFamily="34" charset="0"/>
                <a:cs typeface="Calibri" pitchFamily="34" charset="0"/>
              </a:rPr>
              <a:t>             -&gt; </a:t>
            </a:r>
            <a:r>
              <a:rPr lang="el-GR" sz="2000" dirty="0" smtClean="0">
                <a:solidFill>
                  <a:schemeClr val="tx1">
                    <a:lumMod val="65000"/>
                    <a:lumOff val="35000"/>
                  </a:schemeClr>
                </a:solidFill>
                <a:latin typeface="Calibri" pitchFamily="34" charset="0"/>
                <a:cs typeface="Calibri" pitchFamily="34" charset="0"/>
              </a:rPr>
              <a:t>Δεν </a:t>
            </a:r>
            <a:r>
              <a:rPr lang="el-GR" sz="2000" dirty="0">
                <a:solidFill>
                  <a:schemeClr val="tx1">
                    <a:lumMod val="65000"/>
                    <a:lumOff val="35000"/>
                  </a:schemeClr>
                </a:solidFill>
                <a:latin typeface="Calibri" pitchFamily="34" charset="0"/>
                <a:cs typeface="Calibri" pitchFamily="34" charset="0"/>
              </a:rPr>
              <a:t>είναι σίγουροι για το αν </a:t>
            </a:r>
            <a:r>
              <a:rPr lang="el-GR" sz="2000" dirty="0" smtClean="0">
                <a:solidFill>
                  <a:schemeClr val="tx1">
                    <a:lumMod val="65000"/>
                    <a:lumOff val="35000"/>
                  </a:schemeClr>
                </a:solidFill>
                <a:latin typeface="Calibri" pitchFamily="34" charset="0"/>
                <a:cs typeface="Calibri" pitchFamily="34" charset="0"/>
              </a:rPr>
              <a:t>είναι </a:t>
            </a:r>
            <a:r>
              <a:rPr lang="el-GR" sz="2000" dirty="0">
                <a:solidFill>
                  <a:schemeClr val="tx1">
                    <a:lumMod val="65000"/>
                    <a:lumOff val="35000"/>
                  </a:schemeClr>
                </a:solidFill>
                <a:latin typeface="Calibri" pitchFamily="34" charset="0"/>
                <a:cs typeface="Calibri" pitchFamily="34" charset="0"/>
              </a:rPr>
              <a:t>αξιόπιστα και για αυτόν τον λόγο δεν ξέρουν αν θα πρέπει να τα εμπιστεύονται </a:t>
            </a:r>
            <a:r>
              <a:rPr lang="el-GR" sz="2000" dirty="0" smtClean="0">
                <a:solidFill>
                  <a:schemeClr val="tx1">
                    <a:lumMod val="65000"/>
                    <a:lumOff val="35000"/>
                  </a:schemeClr>
                </a:solidFill>
                <a:latin typeface="Calibri" pitchFamily="34" charset="0"/>
                <a:cs typeface="Calibri" pitchFamily="34" charset="0"/>
              </a:rPr>
              <a:t/>
            </a:r>
            <a:br>
              <a:rPr lang="el-GR" sz="2000" dirty="0" smtClean="0">
                <a:solidFill>
                  <a:schemeClr val="tx1">
                    <a:lumMod val="65000"/>
                    <a:lumOff val="35000"/>
                  </a:schemeClr>
                </a:solidFill>
                <a:latin typeface="Calibri" pitchFamily="34" charset="0"/>
                <a:cs typeface="Calibri" pitchFamily="34" charset="0"/>
              </a:rPr>
            </a:br>
            <a:endParaRPr lang="en-US" sz="2000" dirty="0" smtClean="0">
              <a:solidFill>
                <a:schemeClr val="tx1">
                  <a:lumMod val="65000"/>
                  <a:lumOff val="35000"/>
                </a:schemeClr>
              </a:solidFill>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086350" algn="l"/>
              </a:tabLst>
            </a:pPr>
            <a:endPar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086350" algn="l"/>
              </a:tabLst>
            </a:pPr>
            <a:endParaRPr kumimoji="0" lang="el-GR" sz="2000"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p:txBody>
      </p:sp>
      <p:sp>
        <p:nvSpPr>
          <p:cNvPr id="9"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0" name="Straight Connector 9"/>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81</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0641" name="Rectangle 1"/>
          <p:cNvSpPr>
            <a:spLocks noChangeArrowheads="1"/>
          </p:cNvSpPr>
          <p:nvPr/>
        </p:nvSpPr>
        <p:spPr bwMode="auto">
          <a:xfrm>
            <a:off x="0" y="22860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tab pos="5086350" algn="l"/>
              </a:tabLst>
            </a:pPr>
            <a:r>
              <a:rPr lang="el-GR" sz="2000" dirty="0" smtClean="0">
                <a:solidFill>
                  <a:schemeClr val="tx1">
                    <a:lumMod val="65000"/>
                    <a:lumOff val="35000"/>
                  </a:schemeClr>
                </a:solidFill>
                <a:latin typeface="Calibri" pitchFamily="34" charset="0"/>
                <a:ea typeface="SimSun" pitchFamily="2" charset="-122"/>
                <a:cs typeface="Calibri" pitchFamily="34" charset="0"/>
              </a:rPr>
              <a:t>               </a:t>
            </a:r>
            <a:r>
              <a:rPr lang="el-GR" sz="2000" dirty="0" smtClean="0">
                <a:solidFill>
                  <a:srgbClr val="002060"/>
                </a:solidFill>
                <a:latin typeface="Calibri" pitchFamily="34" charset="0"/>
                <a:ea typeface="SimSun" pitchFamily="2" charset="-122"/>
                <a:cs typeface="Calibri" pitchFamily="34" charset="0"/>
              </a:rPr>
              <a:t>-&gt;</a:t>
            </a:r>
            <a:r>
              <a:rPr lang="el-GR" sz="2000" dirty="0" smtClean="0">
                <a:solidFill>
                  <a:schemeClr val="tx1">
                    <a:lumMod val="65000"/>
                    <a:lumOff val="35000"/>
                  </a:schemeClr>
                </a:solidFill>
                <a:latin typeface="Calibri" pitchFamily="34" charset="0"/>
                <a:ea typeface="SimSun" pitchFamily="2" charset="-122"/>
                <a:cs typeface="Calibri" pitchFamily="34" charset="0"/>
              </a:rPr>
              <a:t> Η</a:t>
            </a:r>
            <a:r>
              <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πλειοψηφία των καταναλωτών έχει αγοράσει χαρτικά ιδιωτικής ετικέτας, και το μεγαλύτερο μέρος αυτών</a:t>
            </a:r>
            <a:r>
              <a:rPr kumimoji="0" lang="el-GR" sz="2000" b="0" i="0" u="none" strike="noStrike" cap="none" normalizeH="0" dirty="0" smtClean="0">
                <a:ln>
                  <a:noFill/>
                </a:ln>
                <a:solidFill>
                  <a:schemeClr val="tx1">
                    <a:lumMod val="65000"/>
                    <a:lumOff val="35000"/>
                  </a:schemeClr>
                </a:solidFill>
                <a:effectLst/>
                <a:latin typeface="Calibri" pitchFamily="34" charset="0"/>
                <a:ea typeface="SimSun" pitchFamily="2" charset="-122"/>
                <a:cs typeface="Calibri" pitchFamily="34" charset="0"/>
              </a:rPr>
              <a:t> </a:t>
            </a:r>
            <a:r>
              <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που δεν έχει αγοράσει προτίθεται να αγοράσει κάποια από αυτά στο άμεσο μέλλον. </a:t>
            </a:r>
          </a:p>
          <a:p>
            <a:pPr marL="0" marR="0" lvl="0" indent="0" defTabSz="914400" rtl="0" eaLnBrk="1" fontAlgn="base" latinLnBrk="0" hangingPunct="1">
              <a:lnSpc>
                <a:spcPct val="100000"/>
              </a:lnSpc>
              <a:spcBef>
                <a:spcPct val="0"/>
              </a:spcBef>
              <a:spcAft>
                <a:spcPct val="0"/>
              </a:spcAft>
              <a:buClrTx/>
              <a:buSzTx/>
              <a:tabLst>
                <a:tab pos="5086350" algn="l"/>
              </a:tabLst>
            </a:pPr>
            <a:endPar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endParaRPr>
          </a:p>
          <a:p>
            <a:pPr lvl="0" fontAlgn="base">
              <a:spcBef>
                <a:spcPct val="0"/>
              </a:spcBef>
              <a:spcAft>
                <a:spcPct val="0"/>
              </a:spcAft>
              <a:buFont typeface="Wingdings" pitchFamily="2" charset="2"/>
              <a:buChar char="Ø"/>
              <a:tabLst>
                <a:tab pos="5086350" algn="l"/>
              </a:tabLst>
            </a:pPr>
            <a:r>
              <a:rPr lang="el-GR" sz="2000" dirty="0" smtClean="0">
                <a:solidFill>
                  <a:schemeClr val="tx1">
                    <a:lumMod val="65000"/>
                    <a:lumOff val="35000"/>
                  </a:schemeClr>
                </a:solidFill>
                <a:latin typeface="Calibri" pitchFamily="34" charset="0"/>
                <a:cs typeface="Calibri" pitchFamily="34" charset="0"/>
              </a:rPr>
              <a:t>ΓΙΑ ΤΑ ΠΡΟΪΟΝΤΑ ΙΔΙΩΤΙΚΗΣ ΕΤΙΚΕΤΑΣ ΤΟΥ ΚΑΦΕ</a:t>
            </a:r>
          </a:p>
          <a:p>
            <a:pPr lvl="0" fontAlgn="base">
              <a:spcBef>
                <a:spcPct val="0"/>
              </a:spcBef>
              <a:spcAft>
                <a:spcPct val="0"/>
              </a:spcAft>
              <a:tabLst>
                <a:tab pos="5086350" algn="l"/>
              </a:tabLst>
            </a:pPr>
            <a:r>
              <a:rPr lang="el-GR" sz="2000" dirty="0" smtClean="0">
                <a:solidFill>
                  <a:schemeClr val="tx1">
                    <a:lumMod val="65000"/>
                    <a:lumOff val="35000"/>
                  </a:schemeClr>
                </a:solidFill>
                <a:latin typeface="Calibri" pitchFamily="34" charset="0"/>
                <a:cs typeface="Calibri" pitchFamily="34" charset="0"/>
              </a:rPr>
              <a:t>             </a:t>
            </a:r>
            <a:r>
              <a:rPr lang="el-GR" sz="2000" dirty="0" smtClean="0">
                <a:solidFill>
                  <a:srgbClr val="002060"/>
                </a:solidFill>
                <a:latin typeface="Calibri" pitchFamily="34" charset="0"/>
                <a:cs typeface="Calibri" pitchFamily="34" charset="0"/>
              </a:rPr>
              <a:t> -&gt; </a:t>
            </a:r>
            <a:r>
              <a:rPr lang="el-GR" sz="2000" dirty="0" smtClean="0">
                <a:solidFill>
                  <a:schemeClr val="tx1">
                    <a:lumMod val="65000"/>
                    <a:lumOff val="35000"/>
                  </a:schemeClr>
                </a:solidFill>
                <a:latin typeface="Calibri" pitchFamily="34" charset="0"/>
                <a:cs typeface="Calibri" pitchFamily="34" charset="0"/>
              </a:rPr>
              <a:t>Οι καταναλωτές πιστεύουν πως τα επώνυμα προϊόντα είναι καλύτερα από τα ιδιωτικής και πως δεν είναι εφάμιλλα μεταξύ τους.</a:t>
            </a:r>
          </a:p>
          <a:p>
            <a:pPr lvl="0" fontAlgn="base">
              <a:spcBef>
                <a:spcPct val="0"/>
              </a:spcBef>
              <a:spcAft>
                <a:spcPct val="0"/>
              </a:spcAft>
              <a:tabLst>
                <a:tab pos="5086350" algn="l"/>
              </a:tabLst>
            </a:pPr>
            <a:r>
              <a:rPr lang="el-GR" sz="2000" dirty="0">
                <a:solidFill>
                  <a:schemeClr val="tx1">
                    <a:lumMod val="65000"/>
                    <a:lumOff val="35000"/>
                  </a:schemeClr>
                </a:solidFill>
                <a:latin typeface="Calibri" pitchFamily="34" charset="0"/>
                <a:cs typeface="Calibri" pitchFamily="34" charset="0"/>
              </a:rPr>
              <a:t> </a:t>
            </a:r>
            <a:r>
              <a:rPr lang="el-GR" sz="2000" dirty="0" smtClean="0">
                <a:solidFill>
                  <a:schemeClr val="tx1">
                    <a:lumMod val="65000"/>
                    <a:lumOff val="35000"/>
                  </a:schemeClr>
                </a:solidFill>
                <a:latin typeface="Calibri" pitchFamily="34" charset="0"/>
                <a:cs typeface="Calibri" pitchFamily="34" charset="0"/>
              </a:rPr>
              <a:t>             </a:t>
            </a:r>
            <a:r>
              <a:rPr lang="el-GR" sz="2000" dirty="0" smtClean="0">
                <a:solidFill>
                  <a:srgbClr val="002060"/>
                </a:solidFill>
                <a:latin typeface="Calibri" pitchFamily="34" charset="0"/>
                <a:cs typeface="Calibri" pitchFamily="34" charset="0"/>
              </a:rPr>
              <a:t>-&gt;</a:t>
            </a:r>
            <a:r>
              <a:rPr lang="el-GR" sz="2000" dirty="0" smtClean="0">
                <a:solidFill>
                  <a:schemeClr val="tx1">
                    <a:lumMod val="65000"/>
                    <a:lumOff val="35000"/>
                  </a:schemeClr>
                </a:solidFill>
                <a:latin typeface="Calibri" pitchFamily="34" charset="0"/>
                <a:cs typeface="Calibri" pitchFamily="34" charset="0"/>
              </a:rPr>
              <a:t> Αμφιβάλλουν για το αν έχουν καλή σχέση ποιότητας- τιμής και δεν είναι σίγουροι για το αν έχουν ικανοποιητική ποικιλία</a:t>
            </a:r>
            <a:r>
              <a:rPr lang="el-GR" sz="2000" dirty="0" smtClean="0"/>
              <a:t>.</a:t>
            </a:r>
            <a:endParaRPr kumimoji="0" lang="el-GR" sz="20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endParaRPr>
          </a:p>
          <a:p>
            <a:pPr lvl="0" fontAlgn="base">
              <a:spcBef>
                <a:spcPct val="0"/>
              </a:spcBef>
              <a:spcAft>
                <a:spcPct val="0"/>
              </a:spcAft>
              <a:tabLst>
                <a:tab pos="5086350" algn="l"/>
              </a:tabLst>
            </a:pPr>
            <a:r>
              <a:rPr lang="el-GR" sz="2000" dirty="0" smtClean="0">
                <a:solidFill>
                  <a:schemeClr val="tx1">
                    <a:lumMod val="65000"/>
                    <a:lumOff val="35000"/>
                  </a:schemeClr>
                </a:solidFill>
                <a:latin typeface="Calibri" pitchFamily="34" charset="0"/>
                <a:cs typeface="Calibri" pitchFamily="34" charset="0"/>
              </a:rPr>
              <a:t>             </a:t>
            </a:r>
            <a:r>
              <a:rPr lang="el-GR" sz="2000" dirty="0" smtClean="0">
                <a:solidFill>
                  <a:srgbClr val="002060"/>
                </a:solidFill>
                <a:latin typeface="Calibri" pitchFamily="34" charset="0"/>
                <a:cs typeface="Calibri" pitchFamily="34" charset="0"/>
              </a:rPr>
              <a:t> -&gt; </a:t>
            </a:r>
            <a:r>
              <a:rPr lang="el-GR" sz="2000" dirty="0" smtClean="0">
                <a:solidFill>
                  <a:schemeClr val="tx1">
                    <a:lumMod val="65000"/>
                    <a:lumOff val="35000"/>
                  </a:schemeClr>
                </a:solidFill>
                <a:latin typeface="Calibri" pitchFamily="34" charset="0"/>
                <a:cs typeface="Calibri" pitchFamily="34" charset="0"/>
              </a:rPr>
              <a:t>Δεν </a:t>
            </a:r>
            <a:r>
              <a:rPr lang="el-GR" sz="2000" dirty="0">
                <a:solidFill>
                  <a:schemeClr val="tx1">
                    <a:lumMod val="65000"/>
                    <a:lumOff val="35000"/>
                  </a:schemeClr>
                </a:solidFill>
                <a:latin typeface="Calibri" pitchFamily="34" charset="0"/>
                <a:cs typeface="Calibri" pitchFamily="34" charset="0"/>
              </a:rPr>
              <a:t>είναι </a:t>
            </a:r>
            <a:r>
              <a:rPr lang="el-GR" sz="2000" dirty="0" smtClean="0">
                <a:solidFill>
                  <a:schemeClr val="tx1">
                    <a:lumMod val="65000"/>
                    <a:lumOff val="35000"/>
                  </a:schemeClr>
                </a:solidFill>
                <a:latin typeface="Calibri" pitchFamily="34" charset="0"/>
                <a:cs typeface="Calibri" pitchFamily="34" charset="0"/>
              </a:rPr>
              <a:t>σίγουροι, για </a:t>
            </a:r>
            <a:r>
              <a:rPr lang="el-GR" sz="2000" dirty="0">
                <a:solidFill>
                  <a:schemeClr val="tx1">
                    <a:lumMod val="65000"/>
                    <a:lumOff val="35000"/>
                  </a:schemeClr>
                </a:solidFill>
                <a:latin typeface="Calibri" pitchFamily="34" charset="0"/>
                <a:cs typeface="Calibri" pitchFamily="34" charset="0"/>
              </a:rPr>
              <a:t>το ποια από τα δύο είδη προϊόντων είναι ακριβότερα</a:t>
            </a:r>
            <a:r>
              <a:rPr lang="el-GR" sz="2000" dirty="0" smtClean="0">
                <a:solidFill>
                  <a:schemeClr val="tx1">
                    <a:lumMod val="65000"/>
                    <a:lumOff val="35000"/>
                  </a:schemeClr>
                </a:solidFill>
                <a:latin typeface="Calibri" pitchFamily="34" charset="0"/>
                <a:cs typeface="Calibri" pitchFamily="34" charset="0"/>
              </a:rPr>
              <a:t>.</a:t>
            </a:r>
          </a:p>
          <a:p>
            <a:pPr lvl="0" fontAlgn="base">
              <a:spcBef>
                <a:spcPct val="0"/>
              </a:spcBef>
              <a:spcAft>
                <a:spcPct val="0"/>
              </a:spcAft>
              <a:tabLst>
                <a:tab pos="5086350" algn="l"/>
              </a:tabLst>
            </a:pPr>
            <a:r>
              <a:rPr lang="el-GR" sz="2000" dirty="0" smtClean="0">
                <a:solidFill>
                  <a:schemeClr val="tx1">
                    <a:lumMod val="65000"/>
                    <a:lumOff val="35000"/>
                  </a:schemeClr>
                </a:solidFill>
                <a:latin typeface="Calibri" pitchFamily="34" charset="0"/>
                <a:cs typeface="Calibri" pitchFamily="34" charset="0"/>
              </a:rPr>
              <a:t>              </a:t>
            </a:r>
            <a:r>
              <a:rPr lang="el-GR" sz="2000" dirty="0" smtClean="0">
                <a:solidFill>
                  <a:srgbClr val="002060"/>
                </a:solidFill>
                <a:latin typeface="Calibri" pitchFamily="34" charset="0"/>
                <a:cs typeface="Calibri" pitchFamily="34" charset="0"/>
              </a:rPr>
              <a:t>-&gt;</a:t>
            </a:r>
            <a:r>
              <a:rPr lang="el-GR" sz="2000" dirty="0" smtClean="0">
                <a:solidFill>
                  <a:schemeClr val="tx1">
                    <a:lumMod val="65000"/>
                    <a:lumOff val="35000"/>
                  </a:schemeClr>
                </a:solidFill>
                <a:latin typeface="Calibri" pitchFamily="34" charset="0"/>
                <a:cs typeface="Calibri" pitchFamily="34" charset="0"/>
              </a:rPr>
              <a:t> Αμφιβάλλουν </a:t>
            </a:r>
            <a:r>
              <a:rPr lang="el-GR" sz="2000" dirty="0">
                <a:solidFill>
                  <a:schemeClr val="tx1">
                    <a:lumMod val="65000"/>
                    <a:lumOff val="35000"/>
                  </a:schemeClr>
                </a:solidFill>
                <a:latin typeface="Calibri" pitchFamily="34" charset="0"/>
                <a:cs typeface="Calibri" pitchFamily="34" charset="0"/>
              </a:rPr>
              <a:t>για το αν οι καφέδες ιδιωτικής ετικέτας είναι αξιόπιστοι και αυτό έχει σαν αποτέλεσμα οι περισσότεροι καταναλωτές να μην εμπιστεύονται τα προϊόντα του καφέ ιδιωτικής ετικέτας</a:t>
            </a:r>
            <a:r>
              <a:rPr lang="el-GR" sz="2000" dirty="0" smtClean="0">
                <a:solidFill>
                  <a:schemeClr val="tx1">
                    <a:lumMod val="65000"/>
                    <a:lumOff val="35000"/>
                  </a:schemeClr>
                </a:solidFill>
                <a:latin typeface="Calibri" pitchFamily="34" charset="0"/>
                <a:cs typeface="Calibri" pitchFamily="34" charset="0"/>
              </a:rPr>
              <a:t>.</a:t>
            </a:r>
          </a:p>
          <a:p>
            <a:pPr fontAlgn="base">
              <a:spcBef>
                <a:spcPct val="0"/>
              </a:spcBef>
              <a:spcAft>
                <a:spcPct val="0"/>
              </a:spcAft>
              <a:tabLst>
                <a:tab pos="5086350" algn="l"/>
              </a:tabLst>
            </a:pPr>
            <a:r>
              <a:rPr lang="el-GR" sz="2000" dirty="0" smtClean="0">
                <a:solidFill>
                  <a:schemeClr val="tx1">
                    <a:lumMod val="65000"/>
                    <a:lumOff val="35000"/>
                  </a:schemeClr>
                </a:solidFill>
                <a:latin typeface="Calibri" pitchFamily="34" charset="0"/>
                <a:cs typeface="Calibri" pitchFamily="34" charset="0"/>
              </a:rPr>
              <a:t>             </a:t>
            </a:r>
            <a:r>
              <a:rPr lang="el-GR" sz="2000" dirty="0" smtClean="0">
                <a:solidFill>
                  <a:srgbClr val="002060"/>
                </a:solidFill>
                <a:latin typeface="Calibri" pitchFamily="34" charset="0"/>
                <a:cs typeface="Calibri" pitchFamily="34" charset="0"/>
              </a:rPr>
              <a:t> -&gt; </a:t>
            </a:r>
            <a:r>
              <a:rPr lang="el-GR" sz="2000" dirty="0">
                <a:solidFill>
                  <a:schemeClr val="tx1">
                    <a:lumMod val="65000"/>
                    <a:lumOff val="35000"/>
                  </a:schemeClr>
                </a:solidFill>
                <a:latin typeface="Calibri" pitchFamily="34" charset="0"/>
                <a:cs typeface="Calibri" pitchFamily="34" charset="0"/>
              </a:rPr>
              <a:t>Η</a:t>
            </a:r>
            <a:r>
              <a:rPr lang="el-GR" sz="2000" dirty="0" smtClean="0">
                <a:solidFill>
                  <a:schemeClr val="tx1">
                    <a:lumMod val="65000"/>
                    <a:lumOff val="35000"/>
                  </a:schemeClr>
                </a:solidFill>
                <a:latin typeface="Calibri" pitchFamily="34" charset="0"/>
                <a:cs typeface="Calibri" pitchFamily="34" charset="0"/>
              </a:rPr>
              <a:t> </a:t>
            </a:r>
            <a:r>
              <a:rPr lang="el-GR" sz="2000" dirty="0">
                <a:solidFill>
                  <a:schemeClr val="tx1">
                    <a:lumMod val="65000"/>
                    <a:lumOff val="35000"/>
                  </a:schemeClr>
                </a:solidFill>
                <a:latin typeface="Calibri" pitchFamily="34" charset="0"/>
                <a:cs typeface="Calibri" pitchFamily="34" charset="0"/>
              </a:rPr>
              <a:t>πλειοψηφία των καταναλωτών  δεν έχει αγοράσει καφέ ιδιωτικής ετικέτας, και από αυτούς που δεν έχουν αγοράσει, οι περισσότεροι καταναλωτές δεν προτίθενται να αγοράσουν κάποια από αυτά στο άμεσο μέλλον. </a:t>
            </a:r>
            <a:endParaRPr lang="en-US" sz="2000" dirty="0">
              <a:solidFill>
                <a:schemeClr val="tx1">
                  <a:lumMod val="65000"/>
                  <a:lumOff val="35000"/>
                </a:schemeClr>
              </a:solidFill>
              <a:latin typeface="Calibri" pitchFamily="34" charset="0"/>
              <a:cs typeface="Calibri" pitchFamily="34" charset="0"/>
            </a:endParaRPr>
          </a:p>
          <a:p>
            <a:pPr lvl="0" fontAlgn="base">
              <a:spcBef>
                <a:spcPct val="0"/>
              </a:spcBef>
              <a:spcAft>
                <a:spcPct val="0"/>
              </a:spcAft>
              <a:tabLst>
                <a:tab pos="5086350" algn="l"/>
              </a:tabLst>
            </a:pPr>
            <a:endParaRPr lang="el-GR" sz="2000" dirty="0" smtClean="0">
              <a:solidFill>
                <a:schemeClr val="tx1">
                  <a:lumMod val="65000"/>
                  <a:lumOff val="35000"/>
                </a:schemeClr>
              </a:solidFill>
              <a:latin typeface="Calibri" pitchFamily="34" charset="0"/>
              <a:cs typeface="Calibri" pitchFamily="34" charset="0"/>
            </a:endParaRPr>
          </a:p>
          <a:p>
            <a:pPr lvl="0" fontAlgn="base">
              <a:spcBef>
                <a:spcPct val="0"/>
              </a:spcBef>
              <a:spcAft>
                <a:spcPct val="0"/>
              </a:spcAft>
              <a:tabLst>
                <a:tab pos="5086350" algn="l"/>
              </a:tabLst>
            </a:pPr>
            <a:endParaRPr lang="el-GR" sz="2000" dirty="0" smtClean="0">
              <a:solidFill>
                <a:schemeClr val="tx1">
                  <a:lumMod val="65000"/>
                  <a:lumOff val="35000"/>
                </a:schemeClr>
              </a:solidFill>
              <a:latin typeface="Calibri" pitchFamily="34" charset="0"/>
              <a:cs typeface="Calibri" pitchFamily="34" charset="0"/>
            </a:endParaRPr>
          </a:p>
          <a:p>
            <a:pPr lvl="0" algn="just" fontAlgn="base">
              <a:spcBef>
                <a:spcPct val="0"/>
              </a:spcBef>
              <a:spcAft>
                <a:spcPct val="0"/>
              </a:spcAft>
              <a:tabLst>
                <a:tab pos="5086350" algn="l"/>
              </a:tabLst>
            </a:pPr>
            <a:endParaRPr kumimoji="0" lang="el-GR" sz="2000"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82</a:t>
            </a:fld>
            <a:endParaRPr lang="en-US" b="1" dirty="0">
              <a:solidFill>
                <a:schemeClr val="tx1">
                  <a:lumMod val="65000"/>
                  <a:lumOff val="35000"/>
                </a:schemeClr>
              </a:solidFill>
            </a:endParaRPr>
          </a:p>
        </p:txBody>
      </p:sp>
      <p:sp>
        <p:nvSpPr>
          <p:cNvPr id="6" name="Text Placeholder 17"/>
          <p:cNvSpPr>
            <a:spLocks noGrp="1"/>
          </p:cNvSpPr>
          <p:nvPr>
            <p:ph type="body" idx="1"/>
          </p:nvPr>
        </p:nvSpPr>
        <p:spPr>
          <a:xfrm>
            <a:off x="0" y="5334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lvl="1" algn="ctr">
              <a:buNone/>
            </a:pPr>
            <a:r>
              <a:rPr lang="el-GR" sz="2200" b="1" dirty="0" smtClean="0">
                <a:solidFill>
                  <a:schemeClr val="tx1">
                    <a:lumMod val="65000"/>
                    <a:lumOff val="35000"/>
                  </a:schemeClr>
                </a:solidFill>
                <a:latin typeface="Calibri" pitchFamily="34" charset="0"/>
                <a:cs typeface="Calibri" pitchFamily="34" charset="0"/>
              </a:rPr>
              <a:t>ΓΕΝΙΚΟ ΣΥΜΠΕΡΑΣΜΑ</a:t>
            </a:r>
            <a:endParaRPr lang="en-US" sz="2200" b="1" dirty="0">
              <a:solidFill>
                <a:schemeClr val="tx1">
                  <a:lumMod val="65000"/>
                  <a:lumOff val="35000"/>
                </a:schemeClr>
              </a:solidFill>
              <a:latin typeface="Calibri" pitchFamily="34" charset="0"/>
              <a:cs typeface="Calibri" pitchFamily="34" charset="0"/>
            </a:endParaRPr>
          </a:p>
        </p:txBody>
      </p:sp>
      <p:sp>
        <p:nvSpPr>
          <p:cNvPr id="7"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8" name="Straight Connector 7"/>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0" y="1600200"/>
            <a:ext cx="834151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5086350" algn="l"/>
              </a:tabLst>
            </a:pPr>
            <a:r>
              <a:rPr lang="en-US" sz="2200" dirty="0" smtClean="0">
                <a:solidFill>
                  <a:schemeClr val="tx1">
                    <a:lumMod val="65000"/>
                    <a:lumOff val="35000"/>
                  </a:schemeClr>
                </a:solidFill>
                <a:latin typeface="Calibri" pitchFamily="34" charset="0"/>
                <a:ea typeface="SimSun" pitchFamily="2" charset="-122"/>
                <a:cs typeface="Calibri" pitchFamily="34" charset="0"/>
              </a:rPr>
              <a:t>K</a:t>
            </a:r>
            <a:r>
              <a:rPr kumimoji="0" lang="el-GR" sz="2200" b="0" i="0" u="none" strike="noStrike" cap="none" normalizeH="0" baseline="0" dirty="0" err="1" smtClean="0">
                <a:ln>
                  <a:noFill/>
                </a:ln>
                <a:solidFill>
                  <a:schemeClr val="tx1">
                    <a:lumMod val="65000"/>
                    <a:lumOff val="35000"/>
                  </a:schemeClr>
                </a:solidFill>
                <a:effectLst/>
                <a:latin typeface="Calibri" pitchFamily="34" charset="0"/>
                <a:ea typeface="SimSun" pitchFamily="2" charset="-122"/>
                <a:cs typeface="Calibri" pitchFamily="34" charset="0"/>
              </a:rPr>
              <a:t>αταναλωτές</a:t>
            </a: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με υψηλά επίπεδα ανάμιξης</a:t>
            </a:r>
            <a:r>
              <a:rPr lang="en-US" sz="2200" dirty="0" smtClean="0">
                <a:solidFill>
                  <a:schemeClr val="tx1">
                    <a:lumMod val="65000"/>
                    <a:lumOff val="35000"/>
                  </a:schemeClr>
                </a:solidFill>
                <a:latin typeface="Calibri" pitchFamily="34" charset="0"/>
                <a:ea typeface="SimSun" pitchFamily="2" charset="-122"/>
                <a:cs typeface="Calibri" pitchFamily="34" charset="0"/>
              </a:rPr>
              <a:t>:</a:t>
            </a: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a:t>
            </a:r>
          </a:p>
          <a:p>
            <a:pPr lvl="1" fontAlgn="base">
              <a:spcBef>
                <a:spcPct val="0"/>
              </a:spcBef>
              <a:spcAft>
                <a:spcPct val="0"/>
              </a:spcAft>
              <a:buFont typeface="Arial" pitchFamily="34" charset="0"/>
              <a:buChar char="•"/>
              <a:tabLst>
                <a:tab pos="5086350" algn="l"/>
              </a:tabLst>
            </a:pP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Δεν επηρεάζονται έντονα από την παρούσα οικονομική συγκυρία </a:t>
            </a:r>
          </a:p>
          <a:p>
            <a:pPr lvl="1" fontAlgn="base">
              <a:spcBef>
                <a:spcPct val="0"/>
              </a:spcBef>
              <a:spcAft>
                <a:spcPct val="0"/>
              </a:spcAft>
              <a:buFont typeface="Arial" pitchFamily="34" charset="0"/>
              <a:buChar char="•"/>
              <a:tabLst>
                <a:tab pos="5086350" algn="l"/>
              </a:tabLst>
            </a:pP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Οι καταναλωτικές τους συνήθειες παραμένουν </a:t>
            </a:r>
          </a:p>
          <a:p>
            <a:pPr lvl="1" fontAlgn="base">
              <a:spcBef>
                <a:spcPct val="0"/>
              </a:spcBef>
              <a:spcAft>
                <a:spcPct val="0"/>
              </a:spcAft>
              <a:tabLst>
                <a:tab pos="5086350" algn="l"/>
              </a:tabLst>
            </a:pP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σε γενικές γραμμές αμετάβλητες. </a:t>
            </a:r>
            <a:endParaRPr kumimoji="0" lang="en-US" sz="2200" b="0"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lvl="0" eaLnBrk="0" fontAlgn="base" hangingPunct="0">
              <a:spcBef>
                <a:spcPct val="0"/>
              </a:spcBef>
              <a:spcAft>
                <a:spcPct val="0"/>
              </a:spcAft>
              <a:buFont typeface="Wingdings" pitchFamily="2" charset="2"/>
              <a:buChar char="Ø"/>
              <a:tabLst>
                <a:tab pos="5086350" algn="l"/>
              </a:tabLst>
            </a:pPr>
            <a:r>
              <a:rPr lang="el-GR" sz="2200" dirty="0" smtClean="0">
                <a:solidFill>
                  <a:schemeClr val="tx1">
                    <a:lumMod val="65000"/>
                    <a:lumOff val="35000"/>
                  </a:schemeClr>
                </a:solidFill>
                <a:latin typeface="Calibri" pitchFamily="34" charset="0"/>
                <a:ea typeface="SimSun" pitchFamily="2" charset="-122"/>
                <a:cs typeface="Calibri" pitchFamily="34" charset="0"/>
              </a:rPr>
              <a:t>Καταναλωτές με χαμηλά επίπεδα ανάμιξης: </a:t>
            </a:r>
          </a:p>
          <a:p>
            <a:pPr lvl="1" eaLnBrk="0" fontAlgn="base" hangingPunct="0">
              <a:spcBef>
                <a:spcPct val="0"/>
              </a:spcBef>
              <a:spcAft>
                <a:spcPct val="0"/>
              </a:spcAft>
              <a:buFont typeface="Arial" pitchFamily="34" charset="0"/>
              <a:buChar char="•"/>
              <a:tabLst>
                <a:tab pos="5086350" algn="l"/>
              </a:tabLst>
            </a:pPr>
            <a:r>
              <a:rPr lang="el-GR" sz="2200" dirty="0" smtClean="0">
                <a:solidFill>
                  <a:schemeClr val="tx1">
                    <a:lumMod val="65000"/>
                    <a:lumOff val="35000"/>
                  </a:schemeClr>
                </a:solidFill>
                <a:latin typeface="Calibri" pitchFamily="34" charset="0"/>
                <a:ea typeface="SimSun" pitchFamily="2" charset="-122"/>
                <a:cs typeface="Calibri" pitchFamily="34" charset="0"/>
              </a:rPr>
              <a:t>Η</a:t>
            </a:r>
            <a:r>
              <a:rPr kumimoji="0" lang="el-GR" sz="2200" b="0" i="0" u="none" strike="noStrike" cap="none" normalizeH="0" baseline="0" dirty="0" smtClean="0">
                <a:ln>
                  <a:noFill/>
                </a:ln>
                <a:solidFill>
                  <a:schemeClr val="tx1">
                    <a:lumMod val="65000"/>
                    <a:lumOff val="35000"/>
                  </a:schemeClr>
                </a:solidFill>
                <a:effectLst/>
                <a:latin typeface="Calibri" pitchFamily="34" charset="0"/>
                <a:ea typeface="SimSun" pitchFamily="2" charset="-122"/>
                <a:cs typeface="Calibri" pitchFamily="34" charset="0"/>
              </a:rPr>
              <a:t> οικονομική ύφεση επηρεάζει</a:t>
            </a:r>
            <a:r>
              <a:rPr kumimoji="0" lang="el-GR" sz="2200" b="0" i="0" u="none" strike="noStrike" cap="none" normalizeH="0" dirty="0" smtClean="0">
                <a:ln>
                  <a:noFill/>
                </a:ln>
                <a:solidFill>
                  <a:schemeClr val="tx1">
                    <a:lumMod val="65000"/>
                    <a:lumOff val="35000"/>
                  </a:schemeClr>
                </a:solidFill>
                <a:effectLst/>
                <a:latin typeface="Calibri" pitchFamily="34" charset="0"/>
                <a:ea typeface="SimSun" pitchFamily="2" charset="-122"/>
                <a:cs typeface="Calibri" pitchFamily="34" charset="0"/>
              </a:rPr>
              <a:t> τις καταναλωτικές τους συνήθειες</a:t>
            </a:r>
          </a:p>
          <a:p>
            <a:pPr lvl="1" eaLnBrk="0" fontAlgn="base" hangingPunct="0">
              <a:spcBef>
                <a:spcPct val="0"/>
              </a:spcBef>
              <a:spcAft>
                <a:spcPct val="0"/>
              </a:spcAft>
              <a:buFont typeface="Arial" pitchFamily="34" charset="0"/>
              <a:buChar char="•"/>
              <a:tabLst>
                <a:tab pos="5086350" algn="l"/>
              </a:tabLst>
            </a:pPr>
            <a:r>
              <a:rPr lang="el-GR" sz="2200" dirty="0" smtClean="0">
                <a:solidFill>
                  <a:schemeClr val="tx1">
                    <a:lumMod val="65000"/>
                    <a:lumOff val="35000"/>
                  </a:schemeClr>
                </a:solidFill>
                <a:latin typeface="Calibri" pitchFamily="34" charset="0"/>
                <a:ea typeface="SimSun" pitchFamily="2" charset="-122"/>
                <a:cs typeface="Calibri" pitchFamily="34" charset="0"/>
              </a:rPr>
              <a:t>Στρέφονται περισσότερο στα προϊόντα ιδιωτικής ετικέτας</a:t>
            </a:r>
            <a:endParaRPr kumimoji="0" lang="el-GR" sz="2200" b="0" i="0" u="none" strike="noStrike" cap="none" normalizeH="0" dirty="0" smtClean="0">
              <a:ln>
                <a:noFill/>
              </a:ln>
              <a:solidFill>
                <a:schemeClr val="tx1">
                  <a:lumMod val="65000"/>
                  <a:lumOff val="35000"/>
                </a:schemeClr>
              </a:solidFill>
              <a:effectLst/>
              <a:latin typeface="Calibri" pitchFamily="34" charset="0"/>
              <a:ea typeface="SimSun" pitchFamily="2" charset="-122"/>
              <a:cs typeface="Calibri" pitchFamily="34" charset="0"/>
            </a:endParaRPr>
          </a:p>
          <a:p>
            <a:pPr lvl="1" eaLnBrk="0" fontAlgn="base" hangingPunct="0">
              <a:spcBef>
                <a:spcPct val="0"/>
              </a:spcBef>
              <a:spcAft>
                <a:spcPct val="0"/>
              </a:spcAft>
              <a:buFont typeface="Arial" pitchFamily="34" charset="0"/>
              <a:buChar char="•"/>
              <a:tabLst>
                <a:tab pos="5086350" algn="l"/>
              </a:tabLst>
            </a:pPr>
            <a:endParaRPr kumimoji="0" lang="en-US" sz="2200" b="0" i="0" u="none" strike="noStrike" cap="none" normalizeH="0" baseline="0" dirty="0" smtClean="0">
              <a:ln>
                <a:noFill/>
              </a:ln>
              <a:solidFill>
                <a:schemeClr val="tx1"/>
              </a:solidFill>
              <a:effectLst/>
              <a:latin typeface="Calibri" pitchFamily="34" charset="0"/>
              <a:ea typeface="SimSun" pitchFamily="2" charset="-122"/>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83</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19812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7620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0" y="762000"/>
            <a:ext cx="9144000" cy="1790193"/>
          </a:xfrm>
          <a:prstGeom prst="rect">
            <a:avLst/>
          </a:prstGeom>
          <a:noFill/>
          <a:ln w="9525">
            <a:noFill/>
            <a:miter lim="800000"/>
            <a:headEnd/>
            <a:tailEnd/>
          </a:ln>
          <a:effectLst>
            <a:outerShdw blurRad="50800" dist="38100" dir="8100000" algn="tr" rotWithShape="0">
              <a:prstClr val="black">
                <a:alpha val="40000"/>
              </a:prstClr>
            </a:outerShdw>
          </a:effectLst>
        </p:spPr>
        <p:txBody>
          <a:bodyPr vert="horz" wrap="square" lIns="457056" tIns="126960" rIns="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l-GR" sz="3600" b="1" i="0" u="none" strike="noStrike" cap="none" normalizeH="0" baseline="0" dirty="0" smtClean="0" bmk="">
                <a:ln>
                  <a:noFill/>
                </a:ln>
                <a:solidFill>
                  <a:schemeClr val="tx1">
                    <a:lumMod val="65000"/>
                    <a:lumOff val="35000"/>
                  </a:schemeClr>
                </a:solidFill>
                <a:effectLst/>
                <a:latin typeface="Calibri" pitchFamily="34" charset="0"/>
                <a:cs typeface="Calibri" pitchFamily="34" charset="0"/>
              </a:rPr>
              <a:t>ΠΕΡΙΟΡΙΣΜΟΙ-</a:t>
            </a:r>
            <a:r>
              <a:rPr kumimoji="0" lang="el-GR" sz="3600" b="1" i="0" u="none" strike="noStrike" cap="none" normalizeH="0" dirty="0" smtClean="0" bmk="">
                <a:ln>
                  <a:noFill/>
                </a:ln>
                <a:solidFill>
                  <a:schemeClr val="tx1">
                    <a:lumMod val="65000"/>
                    <a:lumOff val="35000"/>
                  </a:schemeClr>
                </a:solidFill>
                <a:effectLst/>
                <a:latin typeface="Calibri" pitchFamily="34" charset="0"/>
                <a:cs typeface="Calibri" pitchFamily="34" charset="0"/>
              </a:rPr>
              <a:t> ΠΡΟΤΑΣΕΙΣ ΓΙΑ ΜΕΛΛΟΝΤΙΚΗ ΕΡΕΥΝΑ</a:t>
            </a:r>
            <a:endParaRPr kumimoji="0" lang="el-GR" sz="3600" b="1"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l-GR" sz="36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41666" name="Picture 2"/>
          <p:cNvPicPr>
            <a:picLocks noChangeAspect="1" noChangeArrowheads="1"/>
          </p:cNvPicPr>
          <p:nvPr/>
        </p:nvPicPr>
        <p:blipFill>
          <a:blip r:embed="rId2" cstate="print"/>
          <a:srcRect/>
          <a:stretch>
            <a:fillRect/>
          </a:stretch>
        </p:blipFill>
        <p:spPr bwMode="auto">
          <a:xfrm>
            <a:off x="4038600" y="2743200"/>
            <a:ext cx="2143125" cy="2247900"/>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84</a:t>
            </a:fld>
            <a:endParaRPr lang="en-US" b="1" dirty="0">
              <a:solidFill>
                <a:schemeClr val="tx1">
                  <a:lumMod val="65000"/>
                  <a:lumOff val="35000"/>
                </a:schemeClr>
              </a:solidFill>
            </a:endParaRPr>
          </a:p>
        </p:txBody>
      </p:sp>
      <p:sp>
        <p:nvSpPr>
          <p:cNvPr id="6"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295400"/>
            <a:ext cx="9144000" cy="4093428"/>
          </a:xfrm>
          <a:prstGeom prst="rect">
            <a:avLst/>
          </a:prstGeom>
        </p:spPr>
        <p:txBody>
          <a:bodyPr wrap="square">
            <a:spAutoFit/>
          </a:bodyPr>
          <a:lstStyle/>
          <a:p>
            <a:r>
              <a:rPr lang="el-GR" sz="2000" dirty="0">
                <a:latin typeface="Calibri" pitchFamily="34" charset="0"/>
                <a:cs typeface="Calibri" pitchFamily="34" charset="0"/>
              </a:rPr>
              <a:t>Η βασική διαπίστωση ήταν ότι οι τιμές των προϊόντων ιδιωτικής ετικέτας ακολουθούν μια ανοδική τάση με αποτέλεσμα να χάνουν το βασικό πλεονέκτημά τους απέναντι στα επώνυμα προϊόντα λοιπών εμπορικών σημάτων. Οι αντιλήψεις των καταναλωτών για την τιμή των προϊόντων ιδιωτικής ετικέτας είναι ανάμεικτες λόγω της αστάθειας των τιμών τους</a:t>
            </a:r>
            <a:r>
              <a:rPr lang="el-GR" sz="2000" dirty="0" smtClean="0">
                <a:latin typeface="Calibri" pitchFamily="34" charset="0"/>
                <a:cs typeface="Calibri" pitchFamily="34" charset="0"/>
              </a:rPr>
              <a:t>.</a:t>
            </a:r>
          </a:p>
          <a:p>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endParaRPr lang="el-GR" sz="2000" dirty="0">
              <a:latin typeface="Calibri" pitchFamily="34" charset="0"/>
              <a:cs typeface="Calibri" pitchFamily="34" charset="0"/>
            </a:endParaRPr>
          </a:p>
          <a:p>
            <a:endParaRPr lang="en-US" sz="2000" dirty="0">
              <a:latin typeface="Calibri" pitchFamily="34" charset="0"/>
              <a:cs typeface="Calibri" pitchFamily="34" charset="0"/>
            </a:endParaRPr>
          </a:p>
          <a:p>
            <a:r>
              <a:rPr lang="el-GR" sz="2000" dirty="0">
                <a:latin typeface="Calibri" pitchFamily="34" charset="0"/>
                <a:cs typeface="Calibri" pitchFamily="34" charset="0"/>
              </a:rPr>
              <a:t>Για αυτόν τον λόγο, προτείνεται μια παρόμοια έρευνα στο μέλλον, όταν οι τιμές των ιδιωτικών προϊόντων σταθεροποιηθούν, για μια ακριβέστερη εξαγωγή συμπερασμάτων.</a:t>
            </a:r>
            <a:endParaRPr lang="en-US" sz="2000" dirty="0">
              <a:latin typeface="Calibri" pitchFamily="34" charset="0"/>
              <a:cs typeface="Calibri" pitchFamily="34" charset="0"/>
            </a:endParaRPr>
          </a:p>
        </p:txBody>
      </p:sp>
      <p:sp>
        <p:nvSpPr>
          <p:cNvPr id="9" name="Text Placeholder 17"/>
          <p:cNvSpPr>
            <a:spLocks noGrp="1"/>
          </p:cNvSpPr>
          <p:nvPr>
            <p:ph type="body" idx="1"/>
          </p:nvPr>
        </p:nvSpPr>
        <p:spPr>
          <a:xfrm>
            <a:off x="0" y="4572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lvl="1" algn="ctr">
              <a:buNone/>
            </a:pPr>
            <a:r>
              <a:rPr lang="el-GR" sz="2200" b="1" dirty="0" smtClean="0">
                <a:solidFill>
                  <a:schemeClr val="tx1">
                    <a:lumMod val="65000"/>
                    <a:lumOff val="35000"/>
                  </a:schemeClr>
                </a:solidFill>
                <a:latin typeface="Calibri" pitchFamily="34" charset="0"/>
                <a:cs typeface="Calibri" pitchFamily="34" charset="0"/>
              </a:rPr>
              <a:t>ΠΕΡΙΟΡΙΣΜΟΙ</a:t>
            </a:r>
            <a:endParaRPr lang="en-US" sz="2200" b="1" dirty="0">
              <a:solidFill>
                <a:schemeClr val="tx1">
                  <a:lumMod val="65000"/>
                  <a:lumOff val="35000"/>
                </a:schemeClr>
              </a:solidFill>
              <a:latin typeface="Calibri" pitchFamily="34" charset="0"/>
              <a:cs typeface="Calibri" pitchFamily="34" charset="0"/>
            </a:endParaRPr>
          </a:p>
        </p:txBody>
      </p:sp>
      <p:sp>
        <p:nvSpPr>
          <p:cNvPr id="10" name="Text Placeholder 17"/>
          <p:cNvSpPr>
            <a:spLocks noGrp="1"/>
          </p:cNvSpPr>
          <p:nvPr>
            <p:ph type="body" idx="1"/>
          </p:nvPr>
        </p:nvSpPr>
        <p:spPr>
          <a:xfrm>
            <a:off x="0" y="3352800"/>
            <a:ext cx="9144000" cy="533400"/>
          </a:xfrm>
        </p:spPr>
        <p:style>
          <a:lnRef idx="2">
            <a:schemeClr val="accent1"/>
          </a:lnRef>
          <a:fillRef idx="1">
            <a:schemeClr val="lt1"/>
          </a:fillRef>
          <a:effectRef idx="0">
            <a:schemeClr val="accent1"/>
          </a:effectRef>
          <a:fontRef idx="minor">
            <a:schemeClr val="dk1"/>
          </a:fontRef>
        </p:style>
        <p:txBody>
          <a:bodyPr anchor="t">
            <a:normAutofit/>
          </a:bodyPr>
          <a:lstStyle/>
          <a:p>
            <a:pPr lvl="1" algn="ctr">
              <a:buNone/>
            </a:pPr>
            <a:r>
              <a:rPr lang="el-GR" sz="2200" b="1" dirty="0" smtClean="0">
                <a:solidFill>
                  <a:schemeClr val="tx1">
                    <a:lumMod val="65000"/>
                    <a:lumOff val="35000"/>
                  </a:schemeClr>
                </a:solidFill>
                <a:latin typeface="Calibri" pitchFamily="34" charset="0"/>
                <a:cs typeface="Calibri" pitchFamily="34" charset="0"/>
              </a:rPr>
              <a:t>ΠΡΟΤΑΣΕΙΣ ΓΙΑ ΜΕΛΛΟΝΤΙΚΗ ΕΡΕΥΝΑ</a:t>
            </a:r>
            <a:endParaRPr lang="en-US" sz="2200" b="1" dirty="0">
              <a:solidFill>
                <a:schemeClr val="tx1">
                  <a:lumMod val="65000"/>
                  <a:lumOff val="35000"/>
                </a:schemeClr>
              </a:solidFill>
              <a:latin typeface="Calibri" pitchFamily="34" charset="0"/>
              <a:cs typeface="Calibri" pitchFamily="34" charset="0"/>
            </a:endParaRP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85</a:t>
            </a:fld>
            <a:endParaRPr lang="en-US" b="1" dirty="0">
              <a:solidFill>
                <a:schemeClr val="tx1">
                  <a:lumMod val="65000"/>
                  <a:lumOff val="35000"/>
                </a:schemeClr>
              </a:solidFill>
            </a:endParaRPr>
          </a:p>
        </p:txBody>
      </p:sp>
      <p:cxnSp>
        <p:nvCxnSpPr>
          <p:cNvPr id="7" name="Straight Connector 6"/>
          <p:cNvCxnSpPr/>
          <p:nvPr/>
        </p:nvCxnSpPr>
        <p:spPr>
          <a:xfrm>
            <a:off x="990600" y="31242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2209800"/>
            <a:ext cx="8153400" cy="1588"/>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2286000"/>
            <a:ext cx="9144000" cy="1236195"/>
          </a:xfrm>
          <a:prstGeom prst="rect">
            <a:avLst/>
          </a:prstGeom>
          <a:noFill/>
          <a:ln w="9525">
            <a:noFill/>
            <a:miter lim="800000"/>
            <a:headEnd/>
            <a:tailEnd/>
          </a:ln>
          <a:effectLst/>
        </p:spPr>
        <p:txBody>
          <a:bodyPr vert="horz" wrap="square" lIns="457056" tIns="126960" rIns="0" bIns="0" numCol="1" anchor="ctr" anchorCtr="0" compatLnSpc="1">
            <a:prstTxWarp prst="textNoShape">
              <a:avLst/>
            </a:prstTxWarp>
            <a:spAutoFit/>
          </a:bodyPr>
          <a:lstStyle/>
          <a:p>
            <a:pPr marL="457200" marR="0" lvl="1" indent="0" algn="ctr" defTabSz="914400" rtl="0" eaLnBrk="1" fontAlgn="base" latinLnBrk="0" hangingPunct="1">
              <a:lnSpc>
                <a:spcPct val="100000"/>
              </a:lnSpc>
              <a:spcBef>
                <a:spcPct val="0"/>
              </a:spcBef>
              <a:spcAft>
                <a:spcPct val="0"/>
              </a:spcAft>
              <a:buClrTx/>
              <a:buSzTx/>
              <a:tabLst/>
            </a:pPr>
            <a:r>
              <a:rPr kumimoji="0" lang="el-GR" sz="3600" b="1" i="0" u="none" strike="noStrike" cap="none" normalizeH="0" baseline="0" dirty="0" smtClean="0" bmk="">
                <a:ln>
                  <a:noFill/>
                </a:ln>
                <a:solidFill>
                  <a:schemeClr val="tx1"/>
                </a:solidFill>
                <a:effectLst/>
                <a:latin typeface="Calibri" pitchFamily="34" charset="0"/>
                <a:cs typeface="Calibri" pitchFamily="34" charset="0"/>
              </a:rPr>
              <a:t> </a:t>
            </a:r>
            <a:r>
              <a:rPr kumimoji="0" lang="el-GR" sz="3600" b="1" i="0" u="none" strike="noStrike" cap="none" normalizeH="0" baseline="0" dirty="0" smtClean="0" bmk="">
                <a:ln>
                  <a:noFill/>
                </a:ln>
                <a:solidFill>
                  <a:schemeClr val="tx1">
                    <a:lumMod val="65000"/>
                    <a:lumOff val="35000"/>
                  </a:schemeClr>
                </a:solidFill>
                <a:effectLst/>
                <a:latin typeface="Calibri" pitchFamily="34" charset="0"/>
                <a:cs typeface="Calibri" pitchFamily="34" charset="0"/>
              </a:rPr>
              <a:t>ΣΑΣ</a:t>
            </a:r>
            <a:r>
              <a:rPr kumimoji="0" lang="el-GR" sz="3600" b="1" i="0" u="none" strike="noStrike" cap="none" normalizeH="0" dirty="0" smtClean="0" bmk="">
                <a:ln>
                  <a:noFill/>
                </a:ln>
                <a:solidFill>
                  <a:schemeClr val="tx1">
                    <a:lumMod val="65000"/>
                    <a:lumOff val="35000"/>
                  </a:schemeClr>
                </a:solidFill>
                <a:effectLst/>
                <a:latin typeface="Calibri" pitchFamily="34" charset="0"/>
                <a:cs typeface="Calibri" pitchFamily="34" charset="0"/>
              </a:rPr>
              <a:t> ΕΥΧΑΡΙΣΤΟΥΜΕ ΠΟΛΥ</a:t>
            </a:r>
            <a:endParaRPr kumimoji="0" lang="el-GR" sz="3600" b="1" i="0" u="none" strike="noStrike" cap="none" normalizeH="0" baseline="0" dirty="0" smtClean="0">
              <a:ln>
                <a:noFill/>
              </a:ln>
              <a:solidFill>
                <a:schemeClr val="tx1">
                  <a:lumMod val="65000"/>
                  <a:lumOff val="35000"/>
                </a:schemeClr>
              </a:solidFill>
              <a:effectLst/>
              <a:latin typeface="Calibri" pitchFamily="34" charset="0"/>
              <a:cs typeface="Calibri"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l-GR" sz="3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0" name="Footer Placeholder 24"/>
          <p:cNvSpPr>
            <a:spLocks noGrp="1"/>
          </p:cNvSpPr>
          <p:nvPr>
            <p:ph type="ftr" sz="quarter" idx="11"/>
          </p:nvPr>
        </p:nvSpPr>
        <p:spPr>
          <a:xfrm>
            <a:off x="5715000" y="6305550"/>
            <a:ext cx="2895600" cy="476250"/>
          </a:xfrm>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cxnSp>
        <p:nvCxnSpPr>
          <p:cNvPr id="11" name="Straight Connector 10"/>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4"/>
          <p:cNvSpPr>
            <a:spLocks noGrp="1"/>
          </p:cNvSpPr>
          <p:nvPr>
            <p:ph type="ftr" sz="quarter" idx="11"/>
          </p:nvPr>
        </p:nvSpPr>
        <p:spPr/>
        <p:txBody>
          <a:bodyPr/>
          <a:lstStyle/>
          <a:p>
            <a:pPr algn="r"/>
            <a:r>
              <a:rPr lang="el-GR" dirty="0" smtClean="0">
                <a:solidFill>
                  <a:schemeClr val="tx1">
                    <a:lumMod val="65000"/>
                    <a:lumOff val="35000"/>
                  </a:schemeClr>
                </a:solidFill>
              </a:rPr>
              <a:t>Προϊόντα Ιδιωτικής Ετικέτας </a:t>
            </a:r>
            <a:endParaRPr 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fld id="{73D3291F-582B-47FA-8732-8D21AD6F62DB}" type="slidenum">
              <a:rPr lang="en-US" b="1" smtClean="0">
                <a:solidFill>
                  <a:schemeClr val="tx1">
                    <a:lumMod val="65000"/>
                    <a:lumOff val="35000"/>
                  </a:schemeClr>
                </a:solidFill>
              </a:rPr>
              <a:pPr/>
              <a:t>9</a:t>
            </a:fld>
            <a:endParaRPr lang="en-US" b="1" dirty="0">
              <a:solidFill>
                <a:schemeClr val="tx1">
                  <a:lumMod val="65000"/>
                  <a:lumOff val="35000"/>
                </a:schemeClr>
              </a:solidFill>
            </a:endParaRPr>
          </a:p>
        </p:txBody>
      </p:sp>
      <p:cxnSp>
        <p:nvCxnSpPr>
          <p:cNvPr id="7" name="Straight Connector 6"/>
          <p:cNvCxnSpPr/>
          <p:nvPr/>
        </p:nvCxnSpPr>
        <p:spPr>
          <a:xfrm rot="5400000">
            <a:off x="8420894" y="6590506"/>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 Placeholder 17"/>
          <p:cNvSpPr>
            <a:spLocks noGrp="1"/>
          </p:cNvSpPr>
          <p:nvPr>
            <p:ph type="body" idx="1"/>
          </p:nvPr>
        </p:nvSpPr>
        <p:spPr>
          <a:xfrm>
            <a:off x="0" y="3048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r>
              <a:rPr lang="el-GR" sz="2400" b="1" dirty="0" smtClean="0">
                <a:solidFill>
                  <a:schemeClr val="tx1">
                    <a:lumMod val="65000"/>
                    <a:lumOff val="35000"/>
                  </a:schemeClr>
                </a:solidFill>
                <a:latin typeface="Calibri" pitchFamily="34" charset="0"/>
                <a:cs typeface="Calibri" pitchFamily="34" charset="0"/>
              </a:rPr>
              <a:t>Πίνακας 1</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Γνωρίζετε τα προϊόντα ιδιωτικής ετικέτας</a:t>
            </a:r>
            <a:endParaRPr lang="en-US" sz="2400" dirty="0" smtClean="0">
              <a:solidFill>
                <a:schemeClr val="tx1">
                  <a:lumMod val="65000"/>
                  <a:lumOff val="35000"/>
                </a:schemeClr>
              </a:solidFill>
              <a:latin typeface="Calibri" pitchFamily="34" charset="0"/>
              <a:cs typeface="Calibri" pitchFamily="34" charset="0"/>
            </a:endParaRPr>
          </a:p>
          <a:p>
            <a:endParaRPr lang="en-US" dirty="0"/>
          </a:p>
        </p:txBody>
      </p:sp>
      <p:sp>
        <p:nvSpPr>
          <p:cNvPr id="29" name="Text Placeholder 17"/>
          <p:cNvSpPr>
            <a:spLocks noGrp="1"/>
          </p:cNvSpPr>
          <p:nvPr>
            <p:ph type="body" idx="1"/>
          </p:nvPr>
        </p:nvSpPr>
        <p:spPr>
          <a:xfrm>
            <a:off x="0" y="2667000"/>
            <a:ext cx="9144000" cy="533400"/>
          </a:xfrm>
        </p:spPr>
        <p:style>
          <a:lnRef idx="2">
            <a:schemeClr val="accent1"/>
          </a:lnRef>
          <a:fillRef idx="1">
            <a:schemeClr val="lt1"/>
          </a:fillRef>
          <a:effectRef idx="0">
            <a:schemeClr val="accent1"/>
          </a:effectRef>
          <a:fontRef idx="minor">
            <a:schemeClr val="dk1"/>
          </a:fontRef>
        </p:style>
        <p:txBody>
          <a:bodyPr anchor="t"/>
          <a:lstStyle/>
          <a:p>
            <a:pPr algn="ctr"/>
            <a:r>
              <a:rPr lang="el-GR" sz="2400" b="1" dirty="0" smtClean="0">
                <a:solidFill>
                  <a:schemeClr val="tx1">
                    <a:lumMod val="65000"/>
                    <a:lumOff val="35000"/>
                  </a:schemeClr>
                </a:solidFill>
                <a:latin typeface="Calibri" pitchFamily="34" charset="0"/>
                <a:cs typeface="Calibri" pitchFamily="34" charset="0"/>
              </a:rPr>
              <a:t>Πίνακας 2</a:t>
            </a:r>
            <a:r>
              <a:rPr lang="el-GR" sz="2400" b="1" baseline="30000" dirty="0" smtClean="0">
                <a:solidFill>
                  <a:schemeClr val="tx1">
                    <a:lumMod val="65000"/>
                    <a:lumOff val="35000"/>
                  </a:schemeClr>
                </a:solidFill>
                <a:latin typeface="Calibri" pitchFamily="34" charset="0"/>
                <a:cs typeface="Calibri" pitchFamily="34" charset="0"/>
              </a:rPr>
              <a:t>ο</a:t>
            </a:r>
            <a:r>
              <a:rPr lang="el-GR" sz="2400" b="1" dirty="0" smtClean="0">
                <a:solidFill>
                  <a:schemeClr val="tx1">
                    <a:lumMod val="65000"/>
                    <a:lumOff val="35000"/>
                  </a:schemeClr>
                </a:solidFill>
                <a:latin typeface="Calibri" pitchFamily="34" charset="0"/>
                <a:cs typeface="Calibri" pitchFamily="34" charset="0"/>
              </a:rPr>
              <a:t>: Σε ποιο σουπερμάρκετ κάνετε τις αγορές σας</a:t>
            </a:r>
            <a:endParaRPr lang="en-US" sz="2400" b="1" dirty="0" smtClean="0">
              <a:solidFill>
                <a:schemeClr val="tx1">
                  <a:lumMod val="65000"/>
                  <a:lumOff val="35000"/>
                </a:schemeClr>
              </a:solidFill>
              <a:latin typeface="Calibri" pitchFamily="34" charset="0"/>
              <a:cs typeface="Calibri" pitchFamily="34" charset="0"/>
            </a:endParaRPr>
          </a:p>
          <a:p>
            <a:endParaRPr lang="en-US" dirty="0"/>
          </a:p>
        </p:txBody>
      </p:sp>
      <p:pic>
        <p:nvPicPr>
          <p:cNvPr id="30" name="Picture 29"/>
          <p:cNvPicPr/>
          <p:nvPr/>
        </p:nvPicPr>
        <p:blipFill>
          <a:blip r:embed="rId3" cstate="print"/>
          <a:srcRect/>
          <a:stretch>
            <a:fillRect/>
          </a:stretch>
        </p:blipFill>
        <p:spPr bwMode="auto">
          <a:xfrm>
            <a:off x="1371600" y="3505200"/>
            <a:ext cx="6553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p:nvPr/>
        </p:nvPicPr>
        <p:blipFill>
          <a:blip r:embed="rId4" cstate="print"/>
          <a:srcRect/>
          <a:stretch>
            <a:fillRect/>
          </a:stretch>
        </p:blipFill>
        <p:spPr bwMode="auto">
          <a:xfrm>
            <a:off x="1447800" y="1066800"/>
            <a:ext cx="64770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wrap="square">
        <a:spAutoFit/>
      </a:bodyPr>
      <a:lstStyle>
        <a:defPPr>
          <a:buFont typeface="Arial" pitchFamily="34" charset="0"/>
          <a:buChar char="•"/>
          <a:defRPr sz="2200" dirty="0">
            <a:solidFill>
              <a:schemeClr val="tx1">
                <a:lumMod val="65000"/>
                <a:lumOff val="35000"/>
              </a:schemeClr>
            </a:solidFill>
            <a:latin typeface="Calibri" pitchFamily="34" charset="0"/>
            <a:cs typeface="Calibri"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801</TotalTime>
  <Words>2845</Words>
  <Application>Microsoft Office PowerPoint</Application>
  <PresentationFormat>Προβολή στην οθόνη (4:3)</PresentationFormat>
  <Paragraphs>391</Paragraphs>
  <Slides>85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85</vt:i4>
      </vt:variant>
    </vt:vector>
  </HeadingPairs>
  <TitlesOfParts>
    <vt:vector size="86" baseType="lpstr">
      <vt:lpstr>Solstice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Ilias</dc:creator>
  <cp:lastModifiedBy>ifigeneia</cp:lastModifiedBy>
  <cp:revision>88</cp:revision>
  <dcterms:created xsi:type="dcterms:W3CDTF">2012-02-18T09:25:23Z</dcterms:created>
  <dcterms:modified xsi:type="dcterms:W3CDTF">2013-06-24T10:44:07Z</dcterms:modified>
</cp:coreProperties>
</file>