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2.xml" ContentType="application/vnd.openxmlformats-officedocument.themeOverr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3.xml" ContentType="application/vnd.openxmlformats-officedocument.themeOverr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4.xml" ContentType="application/vnd.openxmlformats-officedocument.themeOverr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5.xml" ContentType="application/vnd.openxmlformats-officedocument.themeOverr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6.xml" ContentType="application/vnd.openxmlformats-officedocument.themeOverrid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7.xml" ContentType="application/vnd.openxmlformats-officedocument.themeOverrid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8.xml" ContentType="application/vnd.openxmlformats-officedocument.themeOverrid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9.xml" ContentType="application/vnd.openxmlformats-officedocument.themeOverrid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0.xml" ContentType="application/vnd.openxmlformats-officedocument.themeOverrid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1.xml" ContentType="application/vnd.openxmlformats-officedocument.themeOverrid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2.xml" ContentType="application/vnd.openxmlformats-officedocument.themeOverrid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3.xml" ContentType="application/vnd.openxmlformats-officedocument.themeOverrid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4.xml" ContentType="application/vnd.openxmlformats-officedocument.themeOverrid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5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0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16.xml" ContentType="application/vnd.openxmlformats-officedocument.themeOverride+xml"/>
  <Override PartName="/ppt/charts/chart21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17.xml" ContentType="application/vnd.openxmlformats-officedocument.themeOverride+xml"/>
  <Override PartName="/ppt/charts/chart22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18.xml" ContentType="application/vnd.openxmlformats-officedocument.themeOverride+xml"/>
  <Override PartName="/ppt/charts/chart23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19.xml" ContentType="application/vnd.openxmlformats-officedocument.themeOverr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940" userDrawn="1">
          <p15:clr>
            <a:srgbClr val="A4A3A4"/>
          </p15:clr>
        </p15:guide>
        <p15:guide id="4" orient="horz" pos="2260" userDrawn="1">
          <p15:clr>
            <a:srgbClr val="A4A3A4"/>
          </p15:clr>
        </p15:guide>
        <p15:guide id="5" pos="4040" userDrawn="1">
          <p15:clr>
            <a:srgbClr val="A4A3A4"/>
          </p15:clr>
        </p15:guide>
        <p15:guide id="6" orient="horz" pos="23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omas" initials="T" lastIdx="1" clrIdx="0">
    <p:extLst>
      <p:ext uri="{19B8F6BF-5375-455C-9EA6-DF929625EA0E}">
        <p15:presenceInfo xmlns:p15="http://schemas.microsoft.com/office/powerpoint/2012/main" userId="Thoma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E844"/>
    <a:srgbClr val="FF66FF"/>
    <a:srgbClr val="FF33CC"/>
    <a:srgbClr val="0DDBE5"/>
    <a:srgbClr val="2F77A9"/>
    <a:srgbClr val="F8F8F8"/>
    <a:srgbClr val="3078AA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12" autoAdjust="0"/>
    <p:restoredTop sz="96374" autoAdjust="0"/>
  </p:normalViewPr>
  <p:slideViewPr>
    <p:cSldViewPr snapToGrid="0">
      <p:cViewPr varScale="1">
        <p:scale>
          <a:sx n="57" d="100"/>
          <a:sy n="57" d="100"/>
        </p:scale>
        <p:origin x="108" y="420"/>
      </p:cViewPr>
      <p:guideLst>
        <p:guide orient="horz" pos="2160"/>
        <p:guide pos="3840"/>
        <p:guide pos="3940"/>
        <p:guide orient="horz" pos="2260"/>
        <p:guide pos="4040"/>
        <p:guide orient="horz" pos="23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342"/>
    </p:cViewPr>
  </p:sorterViewPr>
  <p:gridSpacing cx="360000" cy="36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6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7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8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9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10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11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12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Microsoft_Excel_Worksheet13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package" Target="../embeddings/Microsoft_Excel_Worksheet14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package" Target="../embeddings/Microsoft_Excel_Worksheet15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package" Target="../embeddings/Microsoft_Excel_Worksheet16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package" Target="../embeddings/Microsoft_Excel_Worksheet17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package" Target="../embeddings/Microsoft_Excel_Worksheet18.xlsx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package" Target="../embeddings/Microsoft_Excel_Worksheet1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homas\Desktop\THOMAS\&#928;&#964;&#965;&#967;&#953;&#945;&#954;&#951;\paper\&#917;&#961;&#969;&#964;&#951;&#956;&#945;&#964;&#959;&#955;&#972;&#947;&#953;&#959;%20&#945;&#958;&#953;&#959;&#955;&#972;&#947;&#951;&#963;&#951;&#962;%20&#960;&#959;&#953;&#972;&#964;&#951;&#964;&#945;&#962;%20&#927;&#913;&#931;&#920;%20(&#913;&#960;&#945;&#957;&#964;&#942;&#963;&#949;&#953;&#962;)%20new%20edition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Thomas\Desktop\THOMAS\&#928;&#964;&#965;&#967;&#953;&#945;&#954;&#951;\paper\&#917;&#961;&#969;&#964;&#951;&#956;&#945;&#964;&#959;&#955;&#972;&#947;&#953;&#959;%20&#945;&#958;&#953;&#959;&#955;&#972;&#947;&#951;&#963;&#951;&#962;%20&#960;&#959;&#953;&#972;&#964;&#951;&#964;&#945;&#962;%20&#927;&#913;&#931;&#920;%20(&#913;&#960;&#945;&#957;&#964;&#942;&#963;&#949;&#953;&#962;)%20new%20edition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homas\Desktop\THOMAS\&#928;&#964;&#965;&#967;&#953;&#945;&#954;&#951;\paper\&#917;&#961;&#969;&#964;&#951;&#956;&#945;&#964;&#959;&#955;&#972;&#947;&#953;&#959;%20&#945;&#958;&#953;&#959;&#955;&#972;&#947;&#951;&#963;&#951;&#962;%20&#960;&#959;&#953;&#972;&#964;&#951;&#964;&#945;&#962;%20&#927;&#913;&#931;&#920;%20(&#913;&#960;&#945;&#957;&#964;&#942;&#963;&#949;&#953;&#962;)%20new%20edition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2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3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4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5935162401574805E-2"/>
          <c:y val="2.8839934249511919E-2"/>
          <c:w val="0.28937733759842521"/>
          <c:h val="0.9423201315009761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AF-4077-8062-77B4FC36356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7AF-4077-8062-77B4FC36356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7AF-4077-8062-77B4FC36356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7AF-4077-8062-77B4FC3635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46373880"/>
        <c:axId val="446366992"/>
      </c:barChart>
      <c:catAx>
        <c:axId val="4463738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46366992"/>
        <c:crosses val="autoZero"/>
        <c:auto val="1"/>
        <c:lblAlgn val="ctr"/>
        <c:lblOffset val="100"/>
        <c:noMultiLvlLbl val="0"/>
      </c:catAx>
      <c:valAx>
        <c:axId val="4463669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46373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l-GR" sz="2400" b="1" i="0" u="none" strike="noStrike" kern="1200" spc="0" baseline="0" dirty="0">
                <a:solidFill>
                  <a:schemeClr val="accent4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l-GR" sz="2400" b="1" i="0" baseline="0" dirty="0">
                <a:solidFill>
                  <a:schemeClr val="bg1"/>
                </a:solidFill>
                <a:effectLst/>
              </a:rPr>
              <a:t>Οι εγκαταστάσεις στις </a:t>
            </a:r>
            <a:r>
              <a:rPr lang="el-GR" sz="2400" b="1" i="0" baseline="0" dirty="0">
                <a:solidFill>
                  <a:schemeClr val="accent4"/>
                </a:solidFill>
                <a:effectLst/>
              </a:rPr>
              <a:t>στάσεις</a:t>
            </a:r>
            <a:r>
              <a:rPr lang="el-GR" sz="2400" b="1" i="0" baseline="0" dirty="0">
                <a:solidFill>
                  <a:schemeClr val="bg1"/>
                </a:solidFill>
                <a:effectLst/>
              </a:rPr>
              <a:t> διευκολύνουν τα </a:t>
            </a:r>
            <a:r>
              <a:rPr lang="en-US" sz="2400" b="1" i="0" baseline="0" dirty="0">
                <a:solidFill>
                  <a:schemeClr val="accent4"/>
                </a:solidFill>
                <a:effectLst/>
              </a:rPr>
              <a:t>A</a:t>
            </a:r>
            <a:r>
              <a:rPr lang="el-GR" sz="2400" b="1" i="0" baseline="0" dirty="0" err="1">
                <a:solidFill>
                  <a:schemeClr val="accent4"/>
                </a:solidFill>
                <a:effectLst/>
              </a:rPr>
              <a:t>μεΑ</a:t>
            </a:r>
            <a:r>
              <a:rPr lang="el-GR" sz="2400" b="1" i="0" baseline="0" dirty="0">
                <a:solidFill>
                  <a:schemeClr val="bg1"/>
                </a:solidFill>
                <a:effectLst/>
              </a:rPr>
              <a:t>:</a:t>
            </a:r>
            <a:endParaRPr lang="el-GR" sz="3200" b="1" dirty="0">
              <a:solidFill>
                <a:schemeClr val="bg1"/>
              </a:solidFill>
              <a:effectLst/>
            </a:endParaRPr>
          </a:p>
        </c:rich>
      </c:tx>
      <c:layout>
        <c:manualLayout>
          <c:xMode val="edge"/>
          <c:yMode val="edge"/>
          <c:x val="0.22506565572376847"/>
          <c:y val="2.2120247056399981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l-GR" sz="2400" b="1" i="0" u="none" strike="noStrike" kern="1200" spc="0" baseline="0" dirty="0">
              <a:solidFill>
                <a:schemeClr val="accent4"/>
              </a:solidFill>
              <a:effectLst/>
              <a:latin typeface="Century Gothic" panose="020B0502020202020204" pitchFamily="34" charset="0"/>
              <a:ea typeface="+mn-ea"/>
              <a:cs typeface="+mn-cs"/>
            </a:defRPr>
          </a:pPr>
          <a:endParaRPr lang="el-GR"/>
        </a:p>
      </c:txPr>
    </c:title>
    <c:autoTitleDeleted val="0"/>
    <c:plotArea>
      <c:layout>
        <c:manualLayout>
          <c:layoutTarget val="inner"/>
          <c:xMode val="edge"/>
          <c:yMode val="edge"/>
          <c:x val="0.11629349751759414"/>
          <c:y val="0.24490897842935477"/>
          <c:w val="0.86030324955632642"/>
          <c:h val="0.628722681359044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33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l" rtl="0">
                  <a:defRPr lang="en-US" sz="1600" b="1" i="0" u="none" strike="noStrike" kern="1200" baseline="0">
                    <a:solidFill>
                      <a:schemeClr val="bg1"/>
                    </a:solidFill>
                    <a:effectLst/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Διαφωνώ Απόλυτα</c:v>
                </c:pt>
                <c:pt idx="1">
                  <c:v>Μάλλον Διαφωνώ</c:v>
                </c:pt>
                <c:pt idx="2">
                  <c:v>Ουδέτερη Άποψη</c:v>
                </c:pt>
                <c:pt idx="3">
                  <c:v>Μάλλον Συμφωνώ</c:v>
                </c:pt>
                <c:pt idx="4">
                  <c:v>Συμφωνώ Απόλυτα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60.2</c:v>
                </c:pt>
                <c:pt idx="1">
                  <c:v>29.1</c:v>
                </c:pt>
                <c:pt idx="2">
                  <c:v>9.6</c:v>
                </c:pt>
                <c:pt idx="3">
                  <c:v>0.7</c:v>
                </c:pt>
                <c:pt idx="4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68-4468-8FDB-671F7311494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80388616"/>
        <c:axId val="480387304"/>
      </c:barChart>
      <c:catAx>
        <c:axId val="480388616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numFmt formatCode="General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t" anchorCtr="0"/>
          <a:lstStyle/>
          <a:p>
            <a:pPr algn="l" rtl="0">
              <a:defRPr lang="en-US" sz="1600" b="0" i="0" u="none" strike="noStrike" kern="1200" baseline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defRPr>
            </a:pPr>
            <a:endParaRPr lang="el-GR"/>
          </a:p>
        </c:txPr>
        <c:crossAx val="480387304"/>
        <c:crosses val="autoZero"/>
        <c:auto val="1"/>
        <c:lblAlgn val="ctr"/>
        <c:lblOffset val="100"/>
        <c:noMultiLvlLbl val="0"/>
      </c:catAx>
      <c:valAx>
        <c:axId val="480387304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algn="l" rtl="0">
                  <a:defRPr lang="el-GR" sz="1600" b="0" i="0" u="none" strike="noStrike" kern="1200" baseline="0">
                    <a:solidFill>
                      <a:schemeClr val="bg1"/>
                    </a:solidFill>
                    <a:effectLst/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el-GR" sz="1800" b="0" i="0" baseline="0" dirty="0">
                    <a:effectLst/>
                  </a:rPr>
                  <a:t>Απαντήσεις ερωτώμενων (%)</a:t>
                </a:r>
                <a:endParaRPr lang="el-GR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1.1957625167414568E-2"/>
              <c:y val="0.3483201042010893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l" rtl="0">
                <a:defRPr lang="el-GR" sz="1600" b="0" i="0" u="none" strike="noStrike" kern="1200" baseline="0">
                  <a:solidFill>
                    <a:schemeClr val="bg1"/>
                  </a:solidFill>
                  <a:effectLst/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l-GR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l" rtl="0">
              <a:defRPr lang="en-US" sz="1600" b="0" i="0" u="none" strike="noStrike" kern="1200" baseline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defRPr>
            </a:pPr>
            <a:endParaRPr lang="el-GR"/>
          </a:p>
        </c:txPr>
        <c:crossAx val="48038861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solidFill>
      <a:srgbClr val="CC0099">
        <a:alpha val="8000"/>
      </a:srgbClr>
    </a:solidFill>
    <a:ln>
      <a:noFill/>
    </a:ln>
    <a:effectLst/>
  </c:spPr>
  <c:txPr>
    <a:bodyPr/>
    <a:lstStyle/>
    <a:p>
      <a:pPr>
        <a:defRPr sz="800">
          <a:latin typeface="Calibri (Body)"/>
          <a:cs typeface="Times New Roman" panose="02020603050405020304" pitchFamily="18" charset="0"/>
        </a:defRPr>
      </a:pPr>
      <a:endParaRPr lang="el-GR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l-GR" sz="2400" b="1" i="0" u="none" strike="noStrike" kern="1200" spc="0" baseline="0" dirty="0">
                <a:solidFill>
                  <a:schemeClr val="accent4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l-GR" sz="2400" b="1" i="0" baseline="0" dirty="0">
                <a:solidFill>
                  <a:schemeClr val="bg1"/>
                </a:solidFill>
                <a:effectLst/>
              </a:rPr>
              <a:t>Η </a:t>
            </a:r>
            <a:r>
              <a:rPr lang="el-GR" sz="2400" b="1" i="0" baseline="0" dirty="0">
                <a:solidFill>
                  <a:schemeClr val="accent4"/>
                </a:solidFill>
                <a:effectLst/>
              </a:rPr>
              <a:t>ασφάλεια</a:t>
            </a:r>
            <a:r>
              <a:rPr lang="el-GR" sz="2400" b="1" i="0" baseline="0" dirty="0">
                <a:solidFill>
                  <a:schemeClr val="bg1"/>
                </a:solidFill>
                <a:effectLst/>
              </a:rPr>
              <a:t> έναντι κλοπής στις </a:t>
            </a:r>
            <a:r>
              <a:rPr lang="el-GR" sz="2400" b="1" i="0" baseline="0" dirty="0">
                <a:solidFill>
                  <a:schemeClr val="accent4"/>
                </a:solidFill>
                <a:effectLst/>
              </a:rPr>
              <a:t>στάσεις</a:t>
            </a:r>
            <a:r>
              <a:rPr lang="el-GR" sz="2400" b="1" i="0" baseline="0" dirty="0">
                <a:solidFill>
                  <a:schemeClr val="bg1"/>
                </a:solidFill>
                <a:effectLst/>
              </a:rPr>
              <a:t> των λεωφορείων είναι ικανοποιητική:</a:t>
            </a:r>
            <a:endParaRPr lang="el-GR" sz="3200" b="1" dirty="0">
              <a:solidFill>
                <a:schemeClr val="bg1"/>
              </a:solidFill>
              <a:effectLst/>
            </a:endParaRPr>
          </a:p>
        </c:rich>
      </c:tx>
      <c:layout>
        <c:manualLayout>
          <c:xMode val="edge"/>
          <c:yMode val="edge"/>
          <c:x val="0.12580529722564285"/>
          <c:y val="2.2120247056399981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l-GR" sz="2400" b="1" i="0" u="none" strike="noStrike" kern="1200" spc="0" baseline="0" dirty="0">
              <a:solidFill>
                <a:schemeClr val="accent4"/>
              </a:solidFill>
              <a:effectLst/>
              <a:latin typeface="Century Gothic" panose="020B0502020202020204" pitchFamily="34" charset="0"/>
              <a:ea typeface="+mn-ea"/>
              <a:cs typeface="+mn-cs"/>
            </a:defRPr>
          </a:pPr>
          <a:endParaRPr lang="el-GR"/>
        </a:p>
      </c:txPr>
    </c:title>
    <c:autoTitleDeleted val="0"/>
    <c:plotArea>
      <c:layout>
        <c:manualLayout>
          <c:layoutTarget val="inner"/>
          <c:xMode val="edge"/>
          <c:yMode val="edge"/>
          <c:x val="0.11629349751759414"/>
          <c:y val="0.24490897842935477"/>
          <c:w val="0.86030324955632642"/>
          <c:h val="0.628722681359044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33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l" rtl="0">
                  <a:defRPr lang="en-US" sz="1600" b="1" i="0" u="none" strike="noStrike" kern="1200" baseline="0">
                    <a:solidFill>
                      <a:schemeClr val="bg1"/>
                    </a:solidFill>
                    <a:effectLst/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Διαφωνώ Απόλυτα</c:v>
                </c:pt>
                <c:pt idx="1">
                  <c:v>Μάλλον Διαφωνώ</c:v>
                </c:pt>
                <c:pt idx="2">
                  <c:v>Ουδέτερη Άποψη</c:v>
                </c:pt>
                <c:pt idx="3">
                  <c:v>Μάλλον Συμφωνώ</c:v>
                </c:pt>
                <c:pt idx="4">
                  <c:v>Συμφωνώ Απόλυτα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65.400000000000006</c:v>
                </c:pt>
                <c:pt idx="1">
                  <c:v>24</c:v>
                </c:pt>
                <c:pt idx="2">
                  <c:v>9.9</c:v>
                </c:pt>
                <c:pt idx="3">
                  <c:v>0.7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89-440F-A436-FFFDF82DE20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80388616"/>
        <c:axId val="480387304"/>
      </c:barChart>
      <c:catAx>
        <c:axId val="480388616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numFmt formatCode="General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t" anchorCtr="0"/>
          <a:lstStyle/>
          <a:p>
            <a:pPr algn="l" rtl="0">
              <a:defRPr lang="en-US" sz="1600" b="0" i="0" u="none" strike="noStrike" kern="1200" baseline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defRPr>
            </a:pPr>
            <a:endParaRPr lang="el-GR"/>
          </a:p>
        </c:txPr>
        <c:crossAx val="480387304"/>
        <c:crosses val="autoZero"/>
        <c:auto val="1"/>
        <c:lblAlgn val="ctr"/>
        <c:lblOffset val="100"/>
        <c:noMultiLvlLbl val="0"/>
      </c:catAx>
      <c:valAx>
        <c:axId val="480387304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algn="l" rtl="0">
                  <a:defRPr lang="el-GR" sz="1600" b="0" i="0" u="none" strike="noStrike" kern="1200" baseline="0">
                    <a:solidFill>
                      <a:schemeClr val="bg1"/>
                    </a:solidFill>
                    <a:effectLst/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el-GR" sz="1800" b="0" i="0" baseline="0" dirty="0">
                    <a:effectLst/>
                  </a:rPr>
                  <a:t>Απαντήσεις ερωτώμενων (%)</a:t>
                </a:r>
                <a:endParaRPr lang="el-GR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1.1957625167414568E-2"/>
              <c:y val="0.3483201042010893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l" rtl="0">
                <a:defRPr lang="el-GR" sz="1600" b="0" i="0" u="none" strike="noStrike" kern="1200" baseline="0">
                  <a:solidFill>
                    <a:schemeClr val="bg1"/>
                  </a:solidFill>
                  <a:effectLst/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l-GR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l" rtl="0">
              <a:defRPr lang="en-US" sz="1600" b="0" i="0" u="none" strike="noStrike" kern="1200" baseline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defRPr>
            </a:pPr>
            <a:endParaRPr lang="el-GR"/>
          </a:p>
        </c:txPr>
        <c:crossAx val="48038861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solidFill>
      <a:srgbClr val="CC0099">
        <a:alpha val="8000"/>
      </a:srgbClr>
    </a:solidFill>
    <a:ln>
      <a:noFill/>
    </a:ln>
    <a:effectLst/>
  </c:spPr>
  <c:txPr>
    <a:bodyPr/>
    <a:lstStyle/>
    <a:p>
      <a:pPr>
        <a:defRPr sz="800">
          <a:latin typeface="Calibri (Body)"/>
          <a:cs typeface="Times New Roman" panose="02020603050405020304" pitchFamily="18" charset="0"/>
        </a:defRPr>
      </a:pPr>
      <a:endParaRPr lang="el-GR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l-GR" sz="2400" b="1" i="0" u="none" strike="noStrike" kern="1200" spc="0" baseline="0" dirty="0">
                <a:solidFill>
                  <a:schemeClr val="accent4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l-GR" sz="2400" b="1" i="0" baseline="0" dirty="0">
                <a:solidFill>
                  <a:schemeClr val="bg1"/>
                </a:solidFill>
                <a:effectLst/>
              </a:rPr>
              <a:t>Το </a:t>
            </a:r>
            <a:r>
              <a:rPr lang="el-GR" sz="2400" b="1" i="0" baseline="0" dirty="0">
                <a:solidFill>
                  <a:schemeClr val="accent4"/>
                </a:solidFill>
                <a:effectLst/>
              </a:rPr>
              <a:t>κόστος</a:t>
            </a:r>
            <a:r>
              <a:rPr lang="el-GR" sz="2400" b="1" i="0" baseline="0" dirty="0">
                <a:solidFill>
                  <a:schemeClr val="bg1"/>
                </a:solidFill>
                <a:effectLst/>
              </a:rPr>
              <a:t> του εισιτηρίου, είναι χαμηλό:</a:t>
            </a:r>
            <a:endParaRPr lang="el-GR" sz="3200" b="1" dirty="0">
              <a:solidFill>
                <a:schemeClr val="bg1"/>
              </a:solidFill>
              <a:effectLst/>
            </a:endParaRPr>
          </a:p>
        </c:rich>
      </c:tx>
      <c:layout>
        <c:manualLayout>
          <c:xMode val="edge"/>
          <c:yMode val="edge"/>
          <c:x val="0.12580529722564285"/>
          <c:y val="2.2120247056399981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l-GR" sz="2400" b="1" i="0" u="none" strike="noStrike" kern="1200" spc="0" baseline="0" dirty="0">
              <a:solidFill>
                <a:schemeClr val="accent4"/>
              </a:solidFill>
              <a:effectLst/>
              <a:latin typeface="Century Gothic" panose="020B0502020202020204" pitchFamily="34" charset="0"/>
              <a:ea typeface="+mn-ea"/>
              <a:cs typeface="+mn-cs"/>
            </a:defRPr>
          </a:pPr>
          <a:endParaRPr lang="el-GR"/>
        </a:p>
      </c:txPr>
    </c:title>
    <c:autoTitleDeleted val="0"/>
    <c:plotArea>
      <c:layout>
        <c:manualLayout>
          <c:layoutTarget val="inner"/>
          <c:xMode val="edge"/>
          <c:yMode val="edge"/>
          <c:x val="0.11629349751759414"/>
          <c:y val="0.24490897842935477"/>
          <c:w val="0.86030324955632642"/>
          <c:h val="0.628722681359044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33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l" rtl="0">
                  <a:defRPr lang="en-US" sz="1600" b="1" i="0" u="none" strike="noStrike" kern="1200" baseline="0">
                    <a:solidFill>
                      <a:schemeClr val="bg1"/>
                    </a:solidFill>
                    <a:effectLst/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Διαφωνώ Απόλυτα</c:v>
                </c:pt>
                <c:pt idx="1">
                  <c:v>Μάλλον Διαφωνώ</c:v>
                </c:pt>
                <c:pt idx="2">
                  <c:v>Ουδέτερη Άποψη</c:v>
                </c:pt>
                <c:pt idx="3">
                  <c:v>Μάλλον Συμφωνώ</c:v>
                </c:pt>
                <c:pt idx="4">
                  <c:v>Συμφωνώ Απόλυτα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27.9</c:v>
                </c:pt>
                <c:pt idx="1">
                  <c:v>29.6</c:v>
                </c:pt>
                <c:pt idx="2">
                  <c:v>22.2</c:v>
                </c:pt>
                <c:pt idx="3">
                  <c:v>14.3</c:v>
                </c:pt>
                <c:pt idx="4">
                  <c:v>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91-4196-9A33-3256EF4171F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80388616"/>
        <c:axId val="480387304"/>
      </c:barChart>
      <c:catAx>
        <c:axId val="480388616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numFmt formatCode="General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t" anchorCtr="0"/>
          <a:lstStyle/>
          <a:p>
            <a:pPr algn="l" rtl="0">
              <a:defRPr lang="en-US" sz="1600" b="0" i="0" u="none" strike="noStrike" kern="1200" baseline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defRPr>
            </a:pPr>
            <a:endParaRPr lang="el-GR"/>
          </a:p>
        </c:txPr>
        <c:crossAx val="480387304"/>
        <c:crosses val="autoZero"/>
        <c:auto val="1"/>
        <c:lblAlgn val="ctr"/>
        <c:lblOffset val="100"/>
        <c:noMultiLvlLbl val="0"/>
      </c:catAx>
      <c:valAx>
        <c:axId val="480387304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algn="l" rtl="0">
                  <a:defRPr lang="el-GR" sz="1600" b="0" i="0" u="none" strike="noStrike" kern="1200" baseline="0">
                    <a:solidFill>
                      <a:schemeClr val="bg1"/>
                    </a:solidFill>
                    <a:effectLst/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el-GR" sz="1800" b="0" i="0" baseline="0" dirty="0">
                    <a:effectLst/>
                  </a:rPr>
                  <a:t>Απαντήσεις ερωτώμενων (%)</a:t>
                </a:r>
                <a:endParaRPr lang="el-GR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1.1957625167414568E-2"/>
              <c:y val="0.3483201042010893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l" rtl="0">
                <a:defRPr lang="el-GR" sz="1600" b="0" i="0" u="none" strike="noStrike" kern="1200" baseline="0">
                  <a:solidFill>
                    <a:schemeClr val="bg1"/>
                  </a:solidFill>
                  <a:effectLst/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l-GR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l" rtl="0">
              <a:defRPr lang="en-US" sz="1600" b="0" i="0" u="none" strike="noStrike" kern="1200" baseline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defRPr>
            </a:pPr>
            <a:endParaRPr lang="el-GR"/>
          </a:p>
        </c:txPr>
        <c:crossAx val="48038861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solidFill>
      <a:srgbClr val="CC0099">
        <a:alpha val="8000"/>
      </a:srgbClr>
    </a:solidFill>
    <a:ln>
      <a:noFill/>
    </a:ln>
    <a:effectLst/>
  </c:spPr>
  <c:txPr>
    <a:bodyPr/>
    <a:lstStyle/>
    <a:p>
      <a:pPr>
        <a:defRPr sz="800">
          <a:latin typeface="Calibri (Body)"/>
          <a:cs typeface="Times New Roman" panose="02020603050405020304" pitchFamily="18" charset="0"/>
        </a:defRPr>
      </a:pPr>
      <a:endParaRPr lang="el-GR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l-GR" sz="2400" b="1" i="0" u="none" strike="noStrike" kern="1200" spc="0" baseline="0" dirty="0">
                <a:solidFill>
                  <a:schemeClr val="accent4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l-GR" sz="2400" b="1" i="0" baseline="0" dirty="0">
                <a:solidFill>
                  <a:schemeClr val="bg1"/>
                </a:solidFill>
                <a:effectLst/>
              </a:rPr>
              <a:t>Οι </a:t>
            </a:r>
            <a:r>
              <a:rPr lang="el-GR" sz="2400" b="1" i="0" baseline="0" dirty="0">
                <a:solidFill>
                  <a:schemeClr val="accent4"/>
                </a:solidFill>
                <a:effectLst/>
              </a:rPr>
              <a:t>τιμές</a:t>
            </a:r>
            <a:r>
              <a:rPr lang="el-GR" sz="2400" b="1" i="0" baseline="0" dirty="0">
                <a:solidFill>
                  <a:schemeClr val="bg1"/>
                </a:solidFill>
                <a:effectLst/>
              </a:rPr>
              <a:t> των εισιτηρίων </a:t>
            </a:r>
            <a:r>
              <a:rPr lang="el-GR" sz="2400" b="1" i="0" baseline="0" dirty="0">
                <a:solidFill>
                  <a:schemeClr val="accent4"/>
                </a:solidFill>
                <a:effectLst/>
              </a:rPr>
              <a:t>σε σχέση με τις παρεχόμενες υπηρεσίες</a:t>
            </a:r>
            <a:r>
              <a:rPr lang="el-GR" sz="2400" b="1" i="0" baseline="0" dirty="0">
                <a:solidFill>
                  <a:schemeClr val="bg1"/>
                </a:solidFill>
                <a:effectLst/>
              </a:rPr>
              <a:t>, είναι ικανοποιητικές:</a:t>
            </a:r>
            <a:endParaRPr lang="el-GR" sz="3200" b="1" dirty="0">
              <a:solidFill>
                <a:schemeClr val="bg1"/>
              </a:solidFill>
              <a:effectLst/>
            </a:endParaRPr>
          </a:p>
        </c:rich>
      </c:tx>
      <c:layout>
        <c:manualLayout>
          <c:xMode val="edge"/>
          <c:yMode val="edge"/>
          <c:x val="0.12580529722564285"/>
          <c:y val="2.2120247056399981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l-GR" sz="2400" b="1" i="0" u="none" strike="noStrike" kern="1200" spc="0" baseline="0" dirty="0">
              <a:solidFill>
                <a:schemeClr val="accent4"/>
              </a:solidFill>
              <a:effectLst/>
              <a:latin typeface="Century Gothic" panose="020B0502020202020204" pitchFamily="34" charset="0"/>
              <a:ea typeface="+mn-ea"/>
              <a:cs typeface="+mn-cs"/>
            </a:defRPr>
          </a:pPr>
          <a:endParaRPr lang="el-GR"/>
        </a:p>
      </c:txPr>
    </c:title>
    <c:autoTitleDeleted val="0"/>
    <c:plotArea>
      <c:layout>
        <c:manualLayout>
          <c:layoutTarget val="inner"/>
          <c:xMode val="edge"/>
          <c:yMode val="edge"/>
          <c:x val="0.11629349751759414"/>
          <c:y val="0.24490897842935477"/>
          <c:w val="0.86030324955632642"/>
          <c:h val="0.628722681359044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33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l" rtl="0">
                  <a:defRPr lang="en-US" sz="1600" b="1" i="0" u="none" strike="noStrike" kern="1200" baseline="0">
                    <a:solidFill>
                      <a:schemeClr val="bg1"/>
                    </a:solidFill>
                    <a:effectLst/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Διαφωνώ Απόλυτα</c:v>
                </c:pt>
                <c:pt idx="1">
                  <c:v>Μάλλον Διαφωνώ</c:v>
                </c:pt>
                <c:pt idx="2">
                  <c:v>Ουδέτερη Άποψη</c:v>
                </c:pt>
                <c:pt idx="3">
                  <c:v>Μάλλον Συμφωνώ</c:v>
                </c:pt>
                <c:pt idx="4">
                  <c:v>Συμφωνώ Απόλυτα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46.2</c:v>
                </c:pt>
                <c:pt idx="1">
                  <c:v>29.9</c:v>
                </c:pt>
                <c:pt idx="2">
                  <c:v>14.8</c:v>
                </c:pt>
                <c:pt idx="3">
                  <c:v>6.9</c:v>
                </c:pt>
                <c:pt idx="4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3F-4F99-8B6A-9CEFC3C7BB9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80388616"/>
        <c:axId val="480387304"/>
      </c:barChart>
      <c:catAx>
        <c:axId val="480388616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numFmt formatCode="General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t" anchorCtr="0"/>
          <a:lstStyle/>
          <a:p>
            <a:pPr algn="l" rtl="0">
              <a:defRPr lang="en-US" sz="1600" b="0" i="0" u="none" strike="noStrike" kern="1200" baseline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defRPr>
            </a:pPr>
            <a:endParaRPr lang="el-GR"/>
          </a:p>
        </c:txPr>
        <c:crossAx val="480387304"/>
        <c:crosses val="autoZero"/>
        <c:auto val="1"/>
        <c:lblAlgn val="ctr"/>
        <c:lblOffset val="100"/>
        <c:noMultiLvlLbl val="0"/>
      </c:catAx>
      <c:valAx>
        <c:axId val="480387304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algn="l" rtl="0">
                  <a:defRPr lang="el-GR" sz="1600" b="0" i="0" u="none" strike="noStrike" kern="1200" baseline="0">
                    <a:solidFill>
                      <a:schemeClr val="bg1"/>
                    </a:solidFill>
                    <a:effectLst/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el-GR" sz="1800" b="0" i="0" baseline="0" dirty="0">
                    <a:effectLst/>
                  </a:rPr>
                  <a:t>Απαντήσεις ερωτώμενων (%)</a:t>
                </a:r>
                <a:endParaRPr lang="el-GR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1.1957625167414568E-2"/>
              <c:y val="0.3483201042010893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l" rtl="0">
                <a:defRPr lang="el-GR" sz="1600" b="0" i="0" u="none" strike="noStrike" kern="1200" baseline="0">
                  <a:solidFill>
                    <a:schemeClr val="bg1"/>
                  </a:solidFill>
                  <a:effectLst/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l-GR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l" rtl="0">
              <a:defRPr lang="en-US" sz="1600" b="0" i="0" u="none" strike="noStrike" kern="1200" baseline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defRPr>
            </a:pPr>
            <a:endParaRPr lang="el-GR"/>
          </a:p>
        </c:txPr>
        <c:crossAx val="48038861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solidFill>
      <a:srgbClr val="CC0099">
        <a:alpha val="8000"/>
      </a:srgbClr>
    </a:solidFill>
    <a:ln>
      <a:noFill/>
    </a:ln>
    <a:effectLst/>
  </c:spPr>
  <c:txPr>
    <a:bodyPr/>
    <a:lstStyle/>
    <a:p>
      <a:pPr>
        <a:defRPr sz="800">
          <a:latin typeface="Calibri (Body)"/>
          <a:cs typeface="Times New Roman" panose="02020603050405020304" pitchFamily="18" charset="0"/>
        </a:defRPr>
      </a:pPr>
      <a:endParaRPr lang="el-GR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l-GR" sz="2400" b="1" i="0" u="none" strike="noStrike" kern="1200" spc="0" baseline="0" dirty="0">
                <a:solidFill>
                  <a:schemeClr val="accent4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l-GR" sz="2400" b="1" i="0" baseline="0" dirty="0">
                <a:solidFill>
                  <a:schemeClr val="bg1"/>
                </a:solidFill>
                <a:effectLst/>
              </a:rPr>
              <a:t>Τα λεωφορεία είναι </a:t>
            </a:r>
            <a:r>
              <a:rPr lang="el-GR" sz="2400" b="1" i="0" baseline="0" dirty="0">
                <a:solidFill>
                  <a:schemeClr val="accent4"/>
                </a:solidFill>
                <a:effectLst/>
              </a:rPr>
              <a:t>καθαρά</a:t>
            </a:r>
            <a:r>
              <a:rPr lang="el-GR" sz="2400" b="1" i="0" baseline="0" dirty="0">
                <a:solidFill>
                  <a:schemeClr val="bg1"/>
                </a:solidFill>
                <a:effectLst/>
              </a:rPr>
              <a:t>:</a:t>
            </a:r>
            <a:endParaRPr lang="el-GR" sz="3200" b="1" dirty="0">
              <a:solidFill>
                <a:schemeClr val="bg1"/>
              </a:solidFill>
              <a:effectLst/>
            </a:endParaRPr>
          </a:p>
        </c:rich>
      </c:tx>
      <c:layout>
        <c:manualLayout>
          <c:xMode val="edge"/>
          <c:yMode val="edge"/>
          <c:x val="0.2429650646332665"/>
          <c:y val="2.2120247056399981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l-GR" sz="2400" b="1" i="0" u="none" strike="noStrike" kern="1200" spc="0" baseline="0" dirty="0">
              <a:solidFill>
                <a:schemeClr val="accent4"/>
              </a:solidFill>
              <a:effectLst/>
              <a:latin typeface="Century Gothic" panose="020B0502020202020204" pitchFamily="34" charset="0"/>
              <a:ea typeface="+mn-ea"/>
              <a:cs typeface="+mn-cs"/>
            </a:defRPr>
          </a:pPr>
          <a:endParaRPr lang="el-GR"/>
        </a:p>
      </c:txPr>
    </c:title>
    <c:autoTitleDeleted val="0"/>
    <c:plotArea>
      <c:layout>
        <c:manualLayout>
          <c:layoutTarget val="inner"/>
          <c:xMode val="edge"/>
          <c:yMode val="edge"/>
          <c:x val="0.11629349751759414"/>
          <c:y val="0.24490897842935477"/>
          <c:w val="0.86030324955632642"/>
          <c:h val="0.628722681359044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33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l" rtl="0">
                  <a:defRPr lang="en-US" sz="1600" b="1" i="0" u="none" strike="noStrike" kern="1200" baseline="0">
                    <a:solidFill>
                      <a:schemeClr val="bg1"/>
                    </a:solidFill>
                    <a:effectLst/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Διαφωνώ Απόλυτα</c:v>
                </c:pt>
                <c:pt idx="1">
                  <c:v>Μάλλον Διαφωνώ</c:v>
                </c:pt>
                <c:pt idx="2">
                  <c:v>Ουδέτερη Άποψη</c:v>
                </c:pt>
                <c:pt idx="3">
                  <c:v>Μάλλον Συμφωνώ</c:v>
                </c:pt>
                <c:pt idx="4">
                  <c:v>Συμφωνώ Απόλυτα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49.9</c:v>
                </c:pt>
                <c:pt idx="1">
                  <c:v>29.1</c:v>
                </c:pt>
                <c:pt idx="2">
                  <c:v>16.5</c:v>
                </c:pt>
                <c:pt idx="3">
                  <c:v>4</c:v>
                </c:pt>
                <c:pt idx="4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3F-4C95-A1FB-DAF5ED65B2E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80388616"/>
        <c:axId val="480387304"/>
      </c:barChart>
      <c:catAx>
        <c:axId val="480388616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numFmt formatCode="General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t" anchorCtr="0"/>
          <a:lstStyle/>
          <a:p>
            <a:pPr algn="l" rtl="0">
              <a:defRPr lang="en-US" sz="1600" b="0" i="0" u="none" strike="noStrike" kern="1200" baseline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defRPr>
            </a:pPr>
            <a:endParaRPr lang="el-GR"/>
          </a:p>
        </c:txPr>
        <c:crossAx val="480387304"/>
        <c:crosses val="autoZero"/>
        <c:auto val="1"/>
        <c:lblAlgn val="ctr"/>
        <c:lblOffset val="100"/>
        <c:noMultiLvlLbl val="0"/>
      </c:catAx>
      <c:valAx>
        <c:axId val="480387304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algn="l" rtl="0">
                  <a:defRPr lang="el-GR" sz="1600" b="0" i="0" u="none" strike="noStrike" kern="1200" baseline="0">
                    <a:solidFill>
                      <a:schemeClr val="bg1"/>
                    </a:solidFill>
                    <a:effectLst/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el-GR" sz="1800" b="0" i="0" baseline="0" dirty="0">
                    <a:effectLst/>
                  </a:rPr>
                  <a:t>Απαντήσεις ερωτώμενων (%)</a:t>
                </a:r>
                <a:endParaRPr lang="el-GR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1.1957625167414568E-2"/>
              <c:y val="0.3483201042010893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l" rtl="0">
                <a:defRPr lang="el-GR" sz="1600" b="0" i="0" u="none" strike="noStrike" kern="1200" baseline="0">
                  <a:solidFill>
                    <a:schemeClr val="bg1"/>
                  </a:solidFill>
                  <a:effectLst/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l-GR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l" rtl="0">
              <a:defRPr lang="en-US" sz="1600" b="0" i="0" u="none" strike="noStrike" kern="1200" baseline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defRPr>
            </a:pPr>
            <a:endParaRPr lang="el-GR"/>
          </a:p>
        </c:txPr>
        <c:crossAx val="48038861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solidFill>
      <a:srgbClr val="CC0099">
        <a:alpha val="8000"/>
      </a:srgbClr>
    </a:solidFill>
    <a:ln>
      <a:noFill/>
    </a:ln>
    <a:effectLst/>
  </c:spPr>
  <c:txPr>
    <a:bodyPr/>
    <a:lstStyle/>
    <a:p>
      <a:pPr>
        <a:defRPr sz="800">
          <a:latin typeface="Calibri (Body)"/>
          <a:cs typeface="Times New Roman" panose="02020603050405020304" pitchFamily="18" charset="0"/>
        </a:defRPr>
      </a:pPr>
      <a:endParaRPr lang="el-GR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l-GR" sz="2400" b="1" i="0" u="none" strike="noStrike" kern="1200" spc="0" baseline="0" dirty="0">
                <a:solidFill>
                  <a:schemeClr val="accent4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l-GR" sz="2400" b="1" i="0" baseline="0" dirty="0">
                <a:solidFill>
                  <a:schemeClr val="bg1"/>
                </a:solidFill>
                <a:effectLst/>
              </a:rPr>
              <a:t>Ο </a:t>
            </a:r>
            <a:r>
              <a:rPr lang="el-GR" sz="2400" b="1" i="0" baseline="0" dirty="0">
                <a:solidFill>
                  <a:schemeClr val="accent4"/>
                </a:solidFill>
                <a:effectLst/>
              </a:rPr>
              <a:t>κλιματισμός-εξαερισμός</a:t>
            </a:r>
            <a:r>
              <a:rPr lang="el-GR" sz="2400" b="1" i="0" baseline="0" dirty="0">
                <a:solidFill>
                  <a:schemeClr val="bg1"/>
                </a:solidFill>
                <a:effectLst/>
              </a:rPr>
              <a:t> των λεωφορείων, είναι ικανοποιητικός:</a:t>
            </a:r>
            <a:endParaRPr lang="el-GR" sz="3200" b="1" dirty="0">
              <a:solidFill>
                <a:schemeClr val="bg1"/>
              </a:solidFill>
              <a:effectLst/>
            </a:endParaRPr>
          </a:p>
        </c:rich>
      </c:tx>
      <c:layout>
        <c:manualLayout>
          <c:xMode val="edge"/>
          <c:yMode val="edge"/>
          <c:x val="0.19903015185540762"/>
          <c:y val="2.2120247056399981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l-GR" sz="2400" b="1" i="0" u="none" strike="noStrike" kern="1200" spc="0" baseline="0" dirty="0">
              <a:solidFill>
                <a:schemeClr val="accent4"/>
              </a:solidFill>
              <a:effectLst/>
              <a:latin typeface="Century Gothic" panose="020B0502020202020204" pitchFamily="34" charset="0"/>
              <a:ea typeface="+mn-ea"/>
              <a:cs typeface="+mn-cs"/>
            </a:defRPr>
          </a:pPr>
          <a:endParaRPr lang="el-GR"/>
        </a:p>
      </c:txPr>
    </c:title>
    <c:autoTitleDeleted val="0"/>
    <c:plotArea>
      <c:layout>
        <c:manualLayout>
          <c:layoutTarget val="inner"/>
          <c:xMode val="edge"/>
          <c:yMode val="edge"/>
          <c:x val="0.11629349751759414"/>
          <c:y val="0.24490897842935477"/>
          <c:w val="0.86030324955632642"/>
          <c:h val="0.628722681359044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33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l" rtl="0">
                  <a:defRPr lang="en-US" sz="1600" b="1" i="0" u="none" strike="noStrike" kern="1200" baseline="0">
                    <a:solidFill>
                      <a:schemeClr val="bg1"/>
                    </a:solidFill>
                    <a:effectLst/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Διαφωνώ Απόλυτα</c:v>
                </c:pt>
                <c:pt idx="1">
                  <c:v>Μάλλον Διαφωνώ</c:v>
                </c:pt>
                <c:pt idx="2">
                  <c:v>Ουδέτερη Άποψη</c:v>
                </c:pt>
                <c:pt idx="3">
                  <c:v>Μάλλον Συμφωνώ</c:v>
                </c:pt>
                <c:pt idx="4">
                  <c:v>Συμφωνώ Απόλυτα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52.8</c:v>
                </c:pt>
                <c:pt idx="1">
                  <c:v>30.4</c:v>
                </c:pt>
                <c:pt idx="2">
                  <c:v>13.1</c:v>
                </c:pt>
                <c:pt idx="3">
                  <c:v>3.7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EB-4583-B821-D46B837DB52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80388616"/>
        <c:axId val="480387304"/>
      </c:barChart>
      <c:catAx>
        <c:axId val="480388616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numFmt formatCode="General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t" anchorCtr="0"/>
          <a:lstStyle/>
          <a:p>
            <a:pPr algn="l" rtl="0">
              <a:defRPr lang="en-US" sz="1600" b="0" i="0" u="none" strike="noStrike" kern="1200" baseline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defRPr>
            </a:pPr>
            <a:endParaRPr lang="el-GR"/>
          </a:p>
        </c:txPr>
        <c:crossAx val="480387304"/>
        <c:crosses val="autoZero"/>
        <c:auto val="1"/>
        <c:lblAlgn val="ctr"/>
        <c:lblOffset val="100"/>
        <c:noMultiLvlLbl val="0"/>
      </c:catAx>
      <c:valAx>
        <c:axId val="480387304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algn="l" rtl="0">
                  <a:defRPr lang="el-GR" sz="1600" b="0" i="0" u="none" strike="noStrike" kern="1200" baseline="0">
                    <a:solidFill>
                      <a:schemeClr val="bg1"/>
                    </a:solidFill>
                    <a:effectLst/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el-GR" sz="1800" b="0" i="0" baseline="0" dirty="0">
                    <a:effectLst/>
                  </a:rPr>
                  <a:t>Απαντήσεις ερωτώμενων (%)</a:t>
                </a:r>
                <a:endParaRPr lang="el-GR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1.1957625167414568E-2"/>
              <c:y val="0.3483201042010893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l" rtl="0">
                <a:defRPr lang="el-GR" sz="1600" b="0" i="0" u="none" strike="noStrike" kern="1200" baseline="0">
                  <a:solidFill>
                    <a:schemeClr val="bg1"/>
                  </a:solidFill>
                  <a:effectLst/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l-GR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l" rtl="0">
              <a:defRPr lang="en-US" sz="1600" b="0" i="0" u="none" strike="noStrike" kern="1200" baseline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defRPr>
            </a:pPr>
            <a:endParaRPr lang="el-GR"/>
          </a:p>
        </c:txPr>
        <c:crossAx val="48038861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solidFill>
      <a:srgbClr val="CC0099">
        <a:alpha val="8000"/>
      </a:srgbClr>
    </a:solidFill>
    <a:ln>
      <a:noFill/>
    </a:ln>
    <a:effectLst/>
  </c:spPr>
  <c:txPr>
    <a:bodyPr/>
    <a:lstStyle/>
    <a:p>
      <a:pPr>
        <a:defRPr sz="800">
          <a:latin typeface="Calibri (Body)"/>
          <a:cs typeface="Times New Roman" panose="02020603050405020304" pitchFamily="18" charset="0"/>
        </a:defRPr>
      </a:pPr>
      <a:endParaRPr lang="el-GR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l-GR" sz="2400" b="1" i="0" u="none" strike="noStrike" kern="1200" spc="0" baseline="0" dirty="0">
                <a:solidFill>
                  <a:schemeClr val="accent4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l-GR" sz="2400" b="1" i="0" baseline="0" dirty="0">
                <a:solidFill>
                  <a:schemeClr val="bg1"/>
                </a:solidFill>
                <a:effectLst/>
              </a:rPr>
              <a:t>Η </a:t>
            </a:r>
            <a:r>
              <a:rPr lang="el-GR" sz="2400" b="1" i="0" baseline="0" dirty="0">
                <a:solidFill>
                  <a:schemeClr val="accent4"/>
                </a:solidFill>
                <a:effectLst/>
              </a:rPr>
              <a:t>ασφάλεια</a:t>
            </a:r>
            <a:r>
              <a:rPr lang="el-GR" sz="2400" b="1" i="0" baseline="0" dirty="0">
                <a:solidFill>
                  <a:schemeClr val="bg1"/>
                </a:solidFill>
                <a:effectLst/>
              </a:rPr>
              <a:t> έναντι κλοπής εντός των λεωφορείων, είναι ικανοποιητική:</a:t>
            </a:r>
            <a:endParaRPr lang="el-GR" sz="3200" b="1" dirty="0">
              <a:solidFill>
                <a:schemeClr val="bg1"/>
              </a:solidFill>
              <a:effectLst/>
            </a:endParaRPr>
          </a:p>
        </c:rich>
      </c:tx>
      <c:layout>
        <c:manualLayout>
          <c:xMode val="edge"/>
          <c:yMode val="edge"/>
          <c:x val="0.17787630496236448"/>
          <c:y val="2.2120247056399981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l-GR" sz="2400" b="1" i="0" u="none" strike="noStrike" kern="1200" spc="0" baseline="0" dirty="0">
              <a:solidFill>
                <a:schemeClr val="accent4"/>
              </a:solidFill>
              <a:effectLst/>
              <a:latin typeface="Century Gothic" panose="020B0502020202020204" pitchFamily="34" charset="0"/>
              <a:ea typeface="+mn-ea"/>
              <a:cs typeface="+mn-cs"/>
            </a:defRPr>
          </a:pPr>
          <a:endParaRPr lang="el-GR"/>
        </a:p>
      </c:txPr>
    </c:title>
    <c:autoTitleDeleted val="0"/>
    <c:plotArea>
      <c:layout>
        <c:manualLayout>
          <c:layoutTarget val="inner"/>
          <c:xMode val="edge"/>
          <c:yMode val="edge"/>
          <c:x val="0.11629349751759414"/>
          <c:y val="0.24490897842935477"/>
          <c:w val="0.86030324955632642"/>
          <c:h val="0.628722681359044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33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l" rtl="0">
                  <a:defRPr lang="en-US" sz="1600" b="1" i="0" u="none" strike="noStrike" kern="1200" baseline="0">
                    <a:solidFill>
                      <a:schemeClr val="bg1"/>
                    </a:solidFill>
                    <a:effectLst/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Διαφωνώ Απόλυτα</c:v>
                </c:pt>
                <c:pt idx="1">
                  <c:v>Μάλλον Διαφωνώ</c:v>
                </c:pt>
                <c:pt idx="2">
                  <c:v>Ουδέτερη Άποψη</c:v>
                </c:pt>
                <c:pt idx="3">
                  <c:v>Μάλλον Συμφωνώ</c:v>
                </c:pt>
                <c:pt idx="4">
                  <c:v>Συμφωνώ Απόλυτα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62.5</c:v>
                </c:pt>
                <c:pt idx="1">
                  <c:v>27.2</c:v>
                </c:pt>
                <c:pt idx="2">
                  <c:v>9.4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FC-47E9-8BE5-6E0D81F4E02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80388616"/>
        <c:axId val="480387304"/>
      </c:barChart>
      <c:catAx>
        <c:axId val="480388616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numFmt formatCode="General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t" anchorCtr="0"/>
          <a:lstStyle/>
          <a:p>
            <a:pPr algn="l" rtl="0">
              <a:defRPr lang="en-US" sz="1600" b="0" i="0" u="none" strike="noStrike" kern="1200" baseline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defRPr>
            </a:pPr>
            <a:endParaRPr lang="el-GR"/>
          </a:p>
        </c:txPr>
        <c:crossAx val="480387304"/>
        <c:crosses val="autoZero"/>
        <c:auto val="1"/>
        <c:lblAlgn val="ctr"/>
        <c:lblOffset val="100"/>
        <c:noMultiLvlLbl val="0"/>
      </c:catAx>
      <c:valAx>
        <c:axId val="480387304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algn="l" rtl="0">
                  <a:defRPr lang="el-GR" sz="1600" b="0" i="0" u="none" strike="noStrike" kern="1200" baseline="0">
                    <a:solidFill>
                      <a:schemeClr val="bg1"/>
                    </a:solidFill>
                    <a:effectLst/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el-GR" sz="1800" b="0" i="0" baseline="0" dirty="0">
                    <a:effectLst/>
                  </a:rPr>
                  <a:t>Απαντήσεις ερωτώμενων (%)</a:t>
                </a:r>
                <a:endParaRPr lang="el-GR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1.1957625167414568E-2"/>
              <c:y val="0.3483201042010893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l" rtl="0">
                <a:defRPr lang="el-GR" sz="1600" b="0" i="0" u="none" strike="noStrike" kern="1200" baseline="0">
                  <a:solidFill>
                    <a:schemeClr val="bg1"/>
                  </a:solidFill>
                  <a:effectLst/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l-GR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l" rtl="0">
              <a:defRPr lang="en-US" sz="1600" b="0" i="0" u="none" strike="noStrike" kern="1200" baseline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defRPr>
            </a:pPr>
            <a:endParaRPr lang="el-GR"/>
          </a:p>
        </c:txPr>
        <c:crossAx val="48038861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solidFill>
      <a:srgbClr val="CC0099">
        <a:alpha val="8000"/>
      </a:srgbClr>
    </a:solidFill>
    <a:ln>
      <a:noFill/>
    </a:ln>
    <a:effectLst/>
  </c:spPr>
  <c:txPr>
    <a:bodyPr/>
    <a:lstStyle/>
    <a:p>
      <a:pPr>
        <a:defRPr sz="800">
          <a:latin typeface="Calibri (Body)"/>
          <a:cs typeface="Times New Roman" panose="02020603050405020304" pitchFamily="18" charset="0"/>
        </a:defRPr>
      </a:pPr>
      <a:endParaRPr lang="el-GR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l-GR" sz="2400" b="1" i="0" u="none" strike="noStrike" kern="1200" spc="0" baseline="0" dirty="0">
                <a:solidFill>
                  <a:schemeClr val="accent4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l-GR" sz="2400" b="1" i="0" baseline="0" dirty="0">
                <a:solidFill>
                  <a:schemeClr val="bg1"/>
                </a:solidFill>
                <a:effectLst/>
              </a:rPr>
              <a:t>Οι εγκαταστάσεις εντός των λεωφορείων, διευκολύνουν τα </a:t>
            </a:r>
            <a:r>
              <a:rPr lang="el-GR" sz="2400" b="1" i="0" baseline="0" dirty="0" err="1">
                <a:solidFill>
                  <a:schemeClr val="accent4"/>
                </a:solidFill>
                <a:effectLst/>
              </a:rPr>
              <a:t>ΑμεΑ</a:t>
            </a:r>
            <a:r>
              <a:rPr lang="el-GR" sz="2400" b="1" i="0" baseline="0" dirty="0">
                <a:solidFill>
                  <a:schemeClr val="bg1"/>
                </a:solidFill>
                <a:effectLst/>
              </a:rPr>
              <a:t>:</a:t>
            </a:r>
            <a:endParaRPr lang="el-GR" sz="3200" b="1" dirty="0">
              <a:solidFill>
                <a:schemeClr val="bg1"/>
              </a:solidFill>
              <a:effectLst/>
            </a:endParaRPr>
          </a:p>
        </c:rich>
      </c:tx>
      <c:layout>
        <c:manualLayout>
          <c:xMode val="edge"/>
          <c:yMode val="edge"/>
          <c:x val="0.11604198327500757"/>
          <c:y val="2.2120247056399981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l-GR" sz="2400" b="1" i="0" u="none" strike="noStrike" kern="1200" spc="0" baseline="0" dirty="0">
              <a:solidFill>
                <a:schemeClr val="accent4"/>
              </a:solidFill>
              <a:effectLst/>
              <a:latin typeface="Century Gothic" panose="020B0502020202020204" pitchFamily="34" charset="0"/>
              <a:ea typeface="+mn-ea"/>
              <a:cs typeface="+mn-cs"/>
            </a:defRPr>
          </a:pPr>
          <a:endParaRPr lang="el-GR"/>
        </a:p>
      </c:txPr>
    </c:title>
    <c:autoTitleDeleted val="0"/>
    <c:plotArea>
      <c:layout>
        <c:manualLayout>
          <c:layoutTarget val="inner"/>
          <c:xMode val="edge"/>
          <c:yMode val="edge"/>
          <c:x val="0.11629349751759414"/>
          <c:y val="0.24490897842935477"/>
          <c:w val="0.86030324955632642"/>
          <c:h val="0.628722681359044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33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l" rtl="0">
                  <a:defRPr lang="en-US" sz="1600" b="1" i="0" u="none" strike="noStrike" kern="1200" baseline="0">
                    <a:solidFill>
                      <a:schemeClr val="bg1"/>
                    </a:solidFill>
                    <a:effectLst/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Διαφωνώ Απόλυτα</c:v>
                </c:pt>
                <c:pt idx="1">
                  <c:v>Μάλλον Διαφωνώ</c:v>
                </c:pt>
                <c:pt idx="2">
                  <c:v>Ουδέτερη Άποψη</c:v>
                </c:pt>
                <c:pt idx="3">
                  <c:v>Μάλλον Συμφωνώ</c:v>
                </c:pt>
                <c:pt idx="4">
                  <c:v>Συμφωνώ Απόλυτα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40</c:v>
                </c:pt>
                <c:pt idx="1">
                  <c:v>34.299999999999997</c:v>
                </c:pt>
                <c:pt idx="2">
                  <c:v>20.2</c:v>
                </c:pt>
                <c:pt idx="3">
                  <c:v>4.7</c:v>
                </c:pt>
                <c:pt idx="4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8A-4D47-80FB-8A8DAAC1C49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80388616"/>
        <c:axId val="480387304"/>
      </c:barChart>
      <c:catAx>
        <c:axId val="480388616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numFmt formatCode="General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t" anchorCtr="0"/>
          <a:lstStyle/>
          <a:p>
            <a:pPr algn="l" rtl="0">
              <a:defRPr lang="en-US" sz="1600" b="0" i="0" u="none" strike="noStrike" kern="1200" baseline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defRPr>
            </a:pPr>
            <a:endParaRPr lang="el-GR"/>
          </a:p>
        </c:txPr>
        <c:crossAx val="480387304"/>
        <c:crosses val="autoZero"/>
        <c:auto val="1"/>
        <c:lblAlgn val="ctr"/>
        <c:lblOffset val="100"/>
        <c:noMultiLvlLbl val="0"/>
      </c:catAx>
      <c:valAx>
        <c:axId val="480387304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algn="l" rtl="0">
                  <a:defRPr lang="el-GR" sz="1600" b="0" i="0" u="none" strike="noStrike" kern="1200" baseline="0">
                    <a:solidFill>
                      <a:schemeClr val="bg1"/>
                    </a:solidFill>
                    <a:effectLst/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el-GR" sz="1800" b="0" i="0" baseline="0" dirty="0">
                    <a:effectLst/>
                  </a:rPr>
                  <a:t>Απαντήσεις ερωτώμενων (%)</a:t>
                </a:r>
                <a:endParaRPr lang="el-GR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1.1957625167414568E-2"/>
              <c:y val="0.3483201042010893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l" rtl="0">
                <a:defRPr lang="el-GR" sz="1600" b="0" i="0" u="none" strike="noStrike" kern="1200" baseline="0">
                  <a:solidFill>
                    <a:schemeClr val="bg1"/>
                  </a:solidFill>
                  <a:effectLst/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l-GR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l" rtl="0">
              <a:defRPr lang="en-US" sz="1600" b="0" i="0" u="none" strike="noStrike" kern="1200" baseline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defRPr>
            </a:pPr>
            <a:endParaRPr lang="el-GR"/>
          </a:p>
        </c:txPr>
        <c:crossAx val="48038861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solidFill>
      <a:srgbClr val="CC0099">
        <a:alpha val="8000"/>
      </a:srgbClr>
    </a:solidFill>
    <a:ln>
      <a:noFill/>
    </a:ln>
    <a:effectLst/>
  </c:spPr>
  <c:txPr>
    <a:bodyPr/>
    <a:lstStyle/>
    <a:p>
      <a:pPr>
        <a:defRPr sz="800">
          <a:latin typeface="Calibri (Body)"/>
          <a:cs typeface="Times New Roman" panose="02020603050405020304" pitchFamily="18" charset="0"/>
        </a:defRPr>
      </a:pPr>
      <a:endParaRPr lang="el-GR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l-GR" sz="2400" b="1" i="0" u="none" strike="noStrike" kern="1200" spc="0" baseline="0" dirty="0">
                <a:solidFill>
                  <a:schemeClr val="accent4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l-GR" sz="2400" b="1" i="0" baseline="0" dirty="0">
                <a:solidFill>
                  <a:schemeClr val="bg1"/>
                </a:solidFill>
                <a:effectLst/>
              </a:rPr>
              <a:t>Αν οι αστικές συγκοινωνίες </a:t>
            </a:r>
            <a:r>
              <a:rPr lang="el-GR" sz="2400" b="1" i="0" baseline="0" dirty="0">
                <a:solidFill>
                  <a:schemeClr val="accent4"/>
                </a:solidFill>
                <a:effectLst/>
              </a:rPr>
              <a:t>βελτιωθούν</a:t>
            </a:r>
            <a:r>
              <a:rPr lang="el-GR" sz="2400" b="1" i="0" baseline="0" dirty="0">
                <a:solidFill>
                  <a:schemeClr val="bg1"/>
                </a:solidFill>
                <a:effectLst/>
              </a:rPr>
              <a:t> περαιτέρω θα τις χρησιμοποιώ περισσότερο:</a:t>
            </a:r>
            <a:endParaRPr lang="el-GR" sz="3200" b="1" dirty="0">
              <a:solidFill>
                <a:schemeClr val="bg1"/>
              </a:solidFill>
              <a:effectLst/>
            </a:endParaRPr>
          </a:p>
        </c:rich>
      </c:tx>
      <c:layout>
        <c:manualLayout>
          <c:xMode val="edge"/>
          <c:yMode val="edge"/>
          <c:x val="0.14045026815159581"/>
          <c:y val="0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l-GR" sz="2400" b="1" i="0" u="none" strike="noStrike" kern="1200" spc="0" baseline="0" dirty="0">
              <a:solidFill>
                <a:schemeClr val="accent4"/>
              </a:solidFill>
              <a:effectLst/>
              <a:latin typeface="Century Gothic" panose="020B0502020202020204" pitchFamily="34" charset="0"/>
              <a:ea typeface="+mn-ea"/>
              <a:cs typeface="+mn-cs"/>
            </a:defRPr>
          </a:pPr>
          <a:endParaRPr lang="el-GR"/>
        </a:p>
      </c:txPr>
    </c:title>
    <c:autoTitleDeleted val="0"/>
    <c:plotArea>
      <c:layout>
        <c:manualLayout>
          <c:layoutTarget val="inner"/>
          <c:xMode val="edge"/>
          <c:yMode val="edge"/>
          <c:x val="0.11629349751759414"/>
          <c:y val="0.24490897842935477"/>
          <c:w val="0.86030324955632642"/>
          <c:h val="0.628722681359044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33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l" rtl="0">
                  <a:defRPr lang="en-US" sz="1600" b="1" i="0" u="none" strike="noStrike" kern="1200" baseline="0">
                    <a:solidFill>
                      <a:schemeClr val="bg1"/>
                    </a:solidFill>
                    <a:effectLst/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Διαφωνώ Απόλυτα</c:v>
                </c:pt>
                <c:pt idx="1">
                  <c:v>Μάλλον Διαφωνώ</c:v>
                </c:pt>
                <c:pt idx="2">
                  <c:v>Ουδέτερη Άποψη</c:v>
                </c:pt>
                <c:pt idx="3">
                  <c:v>Μάλλον Συμφωνώ</c:v>
                </c:pt>
                <c:pt idx="4">
                  <c:v>Συμφωνώ Απόλυτα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2.7</c:v>
                </c:pt>
                <c:pt idx="1">
                  <c:v>2.5</c:v>
                </c:pt>
                <c:pt idx="2">
                  <c:v>6.9</c:v>
                </c:pt>
                <c:pt idx="3">
                  <c:v>30.9</c:v>
                </c:pt>
                <c:pt idx="4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4E-418A-A7ED-8970CCEBD24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80388616"/>
        <c:axId val="480387304"/>
      </c:barChart>
      <c:catAx>
        <c:axId val="480388616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numFmt formatCode="General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t" anchorCtr="0"/>
          <a:lstStyle/>
          <a:p>
            <a:pPr algn="l" rtl="0">
              <a:defRPr lang="en-US" sz="1600" b="0" i="0" u="none" strike="noStrike" kern="1200" baseline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defRPr>
            </a:pPr>
            <a:endParaRPr lang="el-GR"/>
          </a:p>
        </c:txPr>
        <c:crossAx val="480387304"/>
        <c:crosses val="autoZero"/>
        <c:auto val="1"/>
        <c:lblAlgn val="ctr"/>
        <c:lblOffset val="100"/>
        <c:noMultiLvlLbl val="0"/>
      </c:catAx>
      <c:valAx>
        <c:axId val="480387304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algn="l" rtl="0">
                  <a:defRPr lang="el-GR" sz="1600" b="0" i="0" u="none" strike="noStrike" kern="1200" baseline="0">
                    <a:solidFill>
                      <a:schemeClr val="bg1"/>
                    </a:solidFill>
                    <a:effectLst/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el-GR" sz="1800" b="0" i="0" baseline="0" dirty="0">
                    <a:effectLst/>
                  </a:rPr>
                  <a:t>Απαντήσεις ερωτώμενων (%)</a:t>
                </a:r>
                <a:endParaRPr lang="el-GR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1.1957625167414568E-2"/>
              <c:y val="0.3483201042010893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l" rtl="0">
                <a:defRPr lang="el-GR" sz="1600" b="0" i="0" u="none" strike="noStrike" kern="1200" baseline="0">
                  <a:solidFill>
                    <a:schemeClr val="bg1"/>
                  </a:solidFill>
                  <a:effectLst/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l-GR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l" rtl="0">
              <a:defRPr lang="en-US" sz="1600" b="0" i="0" u="none" strike="noStrike" kern="1200" baseline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defRPr>
            </a:pPr>
            <a:endParaRPr lang="el-GR"/>
          </a:p>
        </c:txPr>
        <c:crossAx val="48038861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solidFill>
      <a:srgbClr val="CC0099">
        <a:alpha val="8000"/>
      </a:srgbClr>
    </a:solidFill>
    <a:ln>
      <a:noFill/>
    </a:ln>
    <a:effectLst/>
  </c:spPr>
  <c:txPr>
    <a:bodyPr/>
    <a:lstStyle/>
    <a:p>
      <a:pPr>
        <a:defRPr sz="800">
          <a:latin typeface="Calibri (Body)"/>
          <a:cs typeface="Times New Roman" panose="02020603050405020304" pitchFamily="18" charset="0"/>
        </a:defRPr>
      </a:pPr>
      <a:endParaRPr lang="el-GR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l-GR" sz="2400" b="1" i="0" u="none" strike="noStrike" kern="1200" spc="0" baseline="0" dirty="0">
                <a:solidFill>
                  <a:schemeClr val="accent4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l-GR" sz="2400" b="1" i="0" baseline="0" dirty="0">
                <a:solidFill>
                  <a:schemeClr val="bg1"/>
                </a:solidFill>
                <a:effectLst/>
              </a:rPr>
              <a:t>Η </a:t>
            </a:r>
            <a:r>
              <a:rPr lang="el-GR" sz="2400" b="1" i="0" baseline="0" dirty="0" err="1">
                <a:solidFill>
                  <a:schemeClr val="accent4"/>
                </a:solidFill>
                <a:effectLst/>
              </a:rPr>
              <a:t>οδηγική</a:t>
            </a:r>
            <a:r>
              <a:rPr lang="el-GR" sz="2400" b="1" i="0" baseline="0" dirty="0">
                <a:solidFill>
                  <a:schemeClr val="bg1"/>
                </a:solidFill>
                <a:effectLst/>
              </a:rPr>
              <a:t> συμπεριφορά των οδηγών, είναι ασφαλής:</a:t>
            </a:r>
            <a:endParaRPr lang="el-GR" sz="3200" b="1" dirty="0">
              <a:solidFill>
                <a:schemeClr val="bg1"/>
              </a:solidFill>
              <a:effectLst/>
            </a:endParaRPr>
          </a:p>
        </c:rich>
      </c:tx>
      <c:layout>
        <c:manualLayout>
          <c:xMode val="edge"/>
          <c:yMode val="edge"/>
          <c:x val="0.14045026815159581"/>
          <c:y val="0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l-GR" sz="2400" b="1" i="0" u="none" strike="noStrike" kern="1200" spc="0" baseline="0" dirty="0">
              <a:solidFill>
                <a:schemeClr val="accent4"/>
              </a:solidFill>
              <a:effectLst/>
              <a:latin typeface="Century Gothic" panose="020B0502020202020204" pitchFamily="34" charset="0"/>
              <a:ea typeface="+mn-ea"/>
              <a:cs typeface="+mn-cs"/>
            </a:defRPr>
          </a:pPr>
          <a:endParaRPr lang="el-GR"/>
        </a:p>
      </c:txPr>
    </c:title>
    <c:autoTitleDeleted val="0"/>
    <c:plotArea>
      <c:layout>
        <c:manualLayout>
          <c:layoutTarget val="inner"/>
          <c:xMode val="edge"/>
          <c:yMode val="edge"/>
          <c:x val="0.11629349751759414"/>
          <c:y val="0.24490897842935477"/>
          <c:w val="0.86030324955632642"/>
          <c:h val="0.628722681359044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33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l" rtl="0">
                  <a:defRPr lang="en-US" sz="1600" b="1" i="0" u="none" strike="noStrike" kern="1200" baseline="0">
                    <a:solidFill>
                      <a:schemeClr val="bg1"/>
                    </a:solidFill>
                    <a:effectLst/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Διαφωνώ Απόλυτα</c:v>
                </c:pt>
                <c:pt idx="1">
                  <c:v>Μάλλον Διαφωνώ</c:v>
                </c:pt>
                <c:pt idx="2">
                  <c:v>Ουδέτερη Άποψη</c:v>
                </c:pt>
                <c:pt idx="3">
                  <c:v>Μάλλον Συμφωνώ</c:v>
                </c:pt>
                <c:pt idx="4">
                  <c:v>Συμφωνώ Απόλυτα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13.6</c:v>
                </c:pt>
                <c:pt idx="1">
                  <c:v>24.9</c:v>
                </c:pt>
                <c:pt idx="2">
                  <c:v>21.7</c:v>
                </c:pt>
                <c:pt idx="3">
                  <c:v>32.6</c:v>
                </c:pt>
                <c:pt idx="4">
                  <c:v>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F4-4FC8-8115-9288E28F239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80388616"/>
        <c:axId val="480387304"/>
      </c:barChart>
      <c:catAx>
        <c:axId val="480388616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numFmt formatCode="General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t" anchorCtr="0"/>
          <a:lstStyle/>
          <a:p>
            <a:pPr algn="l" rtl="0">
              <a:defRPr lang="en-US" sz="1600" b="0" i="0" u="none" strike="noStrike" kern="1200" baseline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defRPr>
            </a:pPr>
            <a:endParaRPr lang="el-GR"/>
          </a:p>
        </c:txPr>
        <c:crossAx val="480387304"/>
        <c:crosses val="autoZero"/>
        <c:auto val="1"/>
        <c:lblAlgn val="ctr"/>
        <c:lblOffset val="100"/>
        <c:noMultiLvlLbl val="0"/>
      </c:catAx>
      <c:valAx>
        <c:axId val="480387304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algn="l" rtl="0">
                  <a:defRPr lang="el-GR" sz="1600" b="0" i="0" u="none" strike="noStrike" kern="1200" baseline="0">
                    <a:solidFill>
                      <a:schemeClr val="bg1"/>
                    </a:solidFill>
                    <a:effectLst/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el-GR" sz="1800" b="0" i="0" baseline="0" dirty="0">
                    <a:effectLst/>
                  </a:rPr>
                  <a:t>Απαντήσεις ερωτώμενων (%)</a:t>
                </a:r>
                <a:endParaRPr lang="el-GR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1.1957625167414568E-2"/>
              <c:y val="0.3483201042010893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l" rtl="0">
                <a:defRPr lang="el-GR" sz="1600" b="0" i="0" u="none" strike="noStrike" kern="1200" baseline="0">
                  <a:solidFill>
                    <a:schemeClr val="bg1"/>
                  </a:solidFill>
                  <a:effectLst/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l-GR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l" rtl="0">
              <a:defRPr lang="en-US" sz="1600" b="0" i="0" u="none" strike="noStrike" kern="1200" baseline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defRPr>
            </a:pPr>
            <a:endParaRPr lang="el-GR"/>
          </a:p>
        </c:txPr>
        <c:crossAx val="48038861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solidFill>
      <a:srgbClr val="CC0099">
        <a:alpha val="8000"/>
      </a:srgbClr>
    </a:solidFill>
    <a:ln>
      <a:noFill/>
    </a:ln>
    <a:effectLst/>
  </c:spPr>
  <c:txPr>
    <a:bodyPr/>
    <a:lstStyle/>
    <a:p>
      <a:pPr>
        <a:defRPr sz="800">
          <a:latin typeface="Calibri (Body)"/>
          <a:cs typeface="Times New Roman" panose="02020603050405020304" pitchFamily="18" charset="0"/>
        </a:defRPr>
      </a:pPr>
      <a:endParaRPr lang="el-G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71026655099567559"/>
          <c:y val="2.8840046762489673E-2"/>
          <c:w val="0.28937733759842521"/>
          <c:h val="0.9423201315009761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92-48EE-B8BB-012C476AF2D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92-48EE-B8BB-012C476AF2D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292-48EE-B8BB-012C476AF2D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292-48EE-B8BB-012C476AF2D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solidFill>
              <a:srgbClr val="CC0099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292-48EE-B8BB-012C476AF2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46373880"/>
        <c:axId val="446366992"/>
      </c:barChart>
      <c:catAx>
        <c:axId val="4463738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46366992"/>
        <c:crosses val="autoZero"/>
        <c:auto val="1"/>
        <c:lblAlgn val="ctr"/>
        <c:lblOffset val="100"/>
        <c:noMultiLvlLbl val="0"/>
      </c:catAx>
      <c:valAx>
        <c:axId val="4463669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46373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l-GR" sz="2400" b="1" i="0" u="none" strike="noStrike" kern="1200" spc="0" baseline="0" dirty="0">
                <a:solidFill>
                  <a:schemeClr val="accent4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l-GR" sz="2400" b="1" i="0" u="none" strike="noStrike" baseline="0" dirty="0">
                <a:solidFill>
                  <a:schemeClr val="bg1"/>
                </a:solidFill>
                <a:effectLst/>
              </a:rPr>
              <a:t>Πρέπει να εκτελούνται ορισμένα </a:t>
            </a:r>
            <a:r>
              <a:rPr lang="el-GR" sz="2400" b="1" i="0" u="none" strike="noStrike" baseline="0" dirty="0">
                <a:solidFill>
                  <a:schemeClr val="accent4"/>
                </a:solidFill>
                <a:effectLst/>
              </a:rPr>
              <a:t>δρομολόγια και κατά τη διάρκεια της νύχτας</a:t>
            </a:r>
            <a:r>
              <a:rPr lang="el-GR" sz="2400" b="1" i="0" u="none" strike="noStrike" baseline="0" dirty="0">
                <a:solidFill>
                  <a:schemeClr val="bg1"/>
                </a:solidFill>
                <a:effectLst/>
              </a:rPr>
              <a:t>, πέρα της γραμμής ΚΤΕΛ – Αεροδρόμιο</a:t>
            </a:r>
            <a:endParaRPr lang="el-GR" sz="3200" b="1" dirty="0">
              <a:solidFill>
                <a:schemeClr val="bg1"/>
              </a:solidFill>
              <a:effectLst/>
            </a:endParaRPr>
          </a:p>
        </c:rich>
      </c:tx>
      <c:layout>
        <c:manualLayout>
          <c:xMode val="edge"/>
          <c:yMode val="edge"/>
          <c:x val="0.14045026815159581"/>
          <c:y val="0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l-GR" sz="2400" b="1" i="0" u="none" strike="noStrike" kern="1200" spc="0" baseline="0" dirty="0">
              <a:solidFill>
                <a:schemeClr val="accent4"/>
              </a:solidFill>
              <a:effectLst/>
              <a:latin typeface="Century Gothic" panose="020B0502020202020204" pitchFamily="34" charset="0"/>
              <a:ea typeface="+mn-ea"/>
              <a:cs typeface="+mn-cs"/>
            </a:defRPr>
          </a:pPr>
          <a:endParaRPr lang="el-GR"/>
        </a:p>
      </c:txPr>
    </c:title>
    <c:autoTitleDeleted val="0"/>
    <c:plotArea>
      <c:layout>
        <c:manualLayout>
          <c:layoutTarget val="inner"/>
          <c:xMode val="edge"/>
          <c:yMode val="edge"/>
          <c:x val="0.14431800910963311"/>
          <c:y val="0.24490897842935477"/>
          <c:w val="0.83227873502265826"/>
          <c:h val="0.628722681359044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33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l" rtl="0">
                  <a:defRPr lang="en-US" sz="1600" b="1" i="0" u="none" strike="noStrike" kern="1200" baseline="0">
                    <a:solidFill>
                      <a:schemeClr val="bg1"/>
                    </a:solidFill>
                    <a:effectLst/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Διαφωνώ Απόλυτα</c:v>
                </c:pt>
                <c:pt idx="1">
                  <c:v>Μάλλον Διαφωνώ</c:v>
                </c:pt>
                <c:pt idx="2">
                  <c:v>Ουδέτερη Άποψη</c:v>
                </c:pt>
                <c:pt idx="3">
                  <c:v>Μάλλον Συμφωνώ</c:v>
                </c:pt>
                <c:pt idx="4">
                  <c:v>Συμφωνώ Απόλυτα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11</c:v>
                </c:pt>
                <c:pt idx="1">
                  <c:v>6</c:v>
                </c:pt>
                <c:pt idx="2">
                  <c:v>11</c:v>
                </c:pt>
                <c:pt idx="3">
                  <c:v>33</c:v>
                </c:pt>
                <c:pt idx="4">
                  <c:v>141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A0-4EDF-B349-85A959597A5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AE84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2A0-4EDF-B349-85A959597A51}"/>
              </c:ext>
            </c:extLst>
          </c:dPt>
          <c:dPt>
            <c:idx val="1"/>
            <c:invertIfNegative val="0"/>
            <c:bubble3D val="0"/>
            <c:spPr>
              <a:solidFill>
                <a:srgbClr val="0AE84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62A0-4EDF-B349-85A959597A51}"/>
              </c:ext>
            </c:extLst>
          </c:dPt>
          <c:dPt>
            <c:idx val="2"/>
            <c:invertIfNegative val="0"/>
            <c:bubble3D val="0"/>
            <c:spPr>
              <a:solidFill>
                <a:srgbClr val="0AE84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2A0-4EDF-B349-85A959597A51}"/>
              </c:ext>
            </c:extLst>
          </c:dPt>
          <c:dPt>
            <c:idx val="3"/>
            <c:invertIfNegative val="0"/>
            <c:bubble3D val="0"/>
            <c:spPr>
              <a:solidFill>
                <a:srgbClr val="0AE84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62A0-4EDF-B349-85A959597A51}"/>
              </c:ext>
            </c:extLst>
          </c:dPt>
          <c:dPt>
            <c:idx val="4"/>
            <c:invertIfNegative val="0"/>
            <c:bubble3D val="0"/>
            <c:spPr>
              <a:solidFill>
                <a:srgbClr val="0AE84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2A0-4EDF-B349-85A959597A5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l" rtl="0">
                  <a:defRPr lang="en-US" sz="1600" b="1" i="0" u="none" strike="noStrike" kern="1200" baseline="0">
                    <a:solidFill>
                      <a:schemeClr val="bg1"/>
                    </a:solidFill>
                    <a:effectLst/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Διαφωνώ Απόλυτα</c:v>
                </c:pt>
                <c:pt idx="1">
                  <c:v>Μάλλον Διαφωνώ</c:v>
                </c:pt>
                <c:pt idx="2">
                  <c:v>Ουδέτερη Άποψη</c:v>
                </c:pt>
                <c:pt idx="3">
                  <c:v>Μάλλον Συμφωνώ</c:v>
                </c:pt>
                <c:pt idx="4">
                  <c:v>Συμφωνώ Απόλυτα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</c:v>
                </c:pt>
                <c:pt idx="1">
                  <c:v>9</c:v>
                </c:pt>
                <c:pt idx="2">
                  <c:v>62</c:v>
                </c:pt>
                <c:pt idx="3">
                  <c:v>48</c:v>
                </c:pt>
                <c:pt idx="4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2A0-4EDF-B349-85A959597A5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80388616"/>
        <c:axId val="480387304"/>
      </c:barChart>
      <c:catAx>
        <c:axId val="480388616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numFmt formatCode="General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t" anchorCtr="0"/>
          <a:lstStyle/>
          <a:p>
            <a:pPr algn="l" rtl="0">
              <a:defRPr lang="en-US" sz="1600" b="0" i="0" u="none" strike="noStrike" kern="1200" baseline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defRPr>
            </a:pPr>
            <a:endParaRPr lang="el-GR"/>
          </a:p>
        </c:txPr>
        <c:crossAx val="480387304"/>
        <c:crosses val="autoZero"/>
        <c:auto val="1"/>
        <c:lblAlgn val="ctr"/>
        <c:lblOffset val="100"/>
        <c:noMultiLvlLbl val="0"/>
      </c:catAx>
      <c:valAx>
        <c:axId val="480387304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algn="l" rtl="0">
                  <a:defRPr lang="el-GR" sz="1600" b="0" i="0" u="none" strike="noStrike" kern="1200" baseline="0">
                    <a:solidFill>
                      <a:schemeClr val="bg1"/>
                    </a:solidFill>
                    <a:effectLst/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el-GR" sz="1800" b="0" i="0" baseline="0" dirty="0">
                    <a:effectLst/>
                  </a:rPr>
                  <a:t>Απαντήσεις ερωτώμενων</a:t>
                </a:r>
                <a:endParaRPr lang="el-GR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1.6659711098907071E-2"/>
              <c:y val="0.282246801328498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l" rtl="0">
                <a:defRPr lang="el-GR" sz="1600" b="0" i="0" u="none" strike="noStrike" kern="1200" baseline="0">
                  <a:solidFill>
                    <a:schemeClr val="bg1"/>
                  </a:solidFill>
                  <a:effectLst/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l-GR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l" rtl="0">
              <a:defRPr lang="en-US" sz="1600" b="0" i="0" u="none" strike="noStrike" kern="1200" baseline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defRPr>
            </a:pPr>
            <a:endParaRPr lang="el-GR"/>
          </a:p>
        </c:txPr>
        <c:crossAx val="48038861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solidFill>
      <a:srgbClr val="CC0099">
        <a:alpha val="8000"/>
      </a:srgbClr>
    </a:solidFill>
    <a:ln>
      <a:noFill/>
    </a:ln>
    <a:effectLst/>
  </c:spPr>
  <c:txPr>
    <a:bodyPr/>
    <a:lstStyle/>
    <a:p>
      <a:pPr>
        <a:defRPr sz="800">
          <a:latin typeface="Calibri (Body)"/>
          <a:cs typeface="Times New Roman" panose="02020603050405020304" pitchFamily="18" charset="0"/>
        </a:defRPr>
      </a:pPr>
      <a:endParaRPr lang="el-GR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l-GR" sz="2400" b="1" i="0" u="none" strike="noStrike" kern="1200" spc="0" baseline="0" dirty="0">
                <a:solidFill>
                  <a:schemeClr val="accent4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l-GR" sz="2400" dirty="0">
                <a:solidFill>
                  <a:schemeClr val="bg1"/>
                </a:solidFill>
                <a:effectLst/>
              </a:rPr>
              <a:t>Η </a:t>
            </a:r>
            <a:r>
              <a:rPr lang="el-GR" sz="2400" dirty="0">
                <a:solidFill>
                  <a:schemeClr val="accent4"/>
                </a:solidFill>
                <a:effectLst/>
              </a:rPr>
              <a:t>ασφάλεια έναντι κλοπής </a:t>
            </a:r>
            <a:r>
              <a:rPr lang="el-GR" sz="2400" dirty="0">
                <a:solidFill>
                  <a:schemeClr val="bg1"/>
                </a:solidFill>
                <a:effectLst/>
              </a:rPr>
              <a:t>στις στάσεις των λεωφορείων είναι ικανοποιητική:</a:t>
            </a:r>
          </a:p>
        </c:rich>
      </c:tx>
      <c:layout>
        <c:manualLayout>
          <c:xMode val="edge"/>
          <c:yMode val="edge"/>
          <c:x val="0.22802700286562036"/>
          <c:y val="0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l-GR" sz="2400" b="1" i="0" u="none" strike="noStrike" kern="1200" spc="0" baseline="0" dirty="0">
              <a:solidFill>
                <a:schemeClr val="accent4"/>
              </a:solidFill>
              <a:effectLst/>
              <a:latin typeface="Century Gothic" panose="020B0502020202020204" pitchFamily="34" charset="0"/>
              <a:ea typeface="+mn-ea"/>
              <a:cs typeface="+mn-cs"/>
            </a:defRPr>
          </a:pPr>
          <a:endParaRPr lang="el-GR"/>
        </a:p>
      </c:txPr>
    </c:title>
    <c:autoTitleDeleted val="0"/>
    <c:plotArea>
      <c:layout>
        <c:manualLayout>
          <c:layoutTarget val="inner"/>
          <c:xMode val="edge"/>
          <c:yMode val="edge"/>
          <c:x val="0.14431800910963311"/>
          <c:y val="0.24490897842935477"/>
          <c:w val="0.83227873502265826"/>
          <c:h val="0.628722681359044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33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l" rtl="0">
                  <a:defRPr lang="en-US" sz="1600" b="1" i="0" u="none" strike="noStrike" kern="1200" baseline="0">
                    <a:solidFill>
                      <a:schemeClr val="bg1"/>
                    </a:solidFill>
                    <a:effectLst/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Διαφωνώ Απόλυτα</c:v>
                </c:pt>
                <c:pt idx="1">
                  <c:v>Μάλλον Διαφωνώ</c:v>
                </c:pt>
                <c:pt idx="2">
                  <c:v>Ουδέτερη Άποψη</c:v>
                </c:pt>
                <c:pt idx="3">
                  <c:v>Μάλλον Συμφωνώ</c:v>
                </c:pt>
                <c:pt idx="4">
                  <c:v>Συμφωνώ Απόλυτα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159</c:v>
                </c:pt>
                <c:pt idx="1">
                  <c:v>28</c:v>
                </c:pt>
                <c:pt idx="2">
                  <c:v>15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5D-49AA-9771-0D9A1A6340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AE84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625D-49AA-9771-0D9A1A6340A4}"/>
              </c:ext>
            </c:extLst>
          </c:dPt>
          <c:dPt>
            <c:idx val="1"/>
            <c:invertIfNegative val="0"/>
            <c:bubble3D val="0"/>
            <c:spPr>
              <a:solidFill>
                <a:srgbClr val="0AE84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625D-49AA-9771-0D9A1A6340A4}"/>
              </c:ext>
            </c:extLst>
          </c:dPt>
          <c:dPt>
            <c:idx val="2"/>
            <c:invertIfNegative val="0"/>
            <c:bubble3D val="0"/>
            <c:spPr>
              <a:solidFill>
                <a:srgbClr val="0AE84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625D-49AA-9771-0D9A1A6340A4}"/>
              </c:ext>
            </c:extLst>
          </c:dPt>
          <c:dPt>
            <c:idx val="3"/>
            <c:invertIfNegative val="0"/>
            <c:bubble3D val="0"/>
            <c:spPr>
              <a:solidFill>
                <a:srgbClr val="0AE84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625D-49AA-9771-0D9A1A6340A4}"/>
              </c:ext>
            </c:extLst>
          </c:dPt>
          <c:dPt>
            <c:idx val="4"/>
            <c:invertIfNegative val="0"/>
            <c:bubble3D val="0"/>
            <c:spPr>
              <a:solidFill>
                <a:srgbClr val="0AE84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625D-49AA-9771-0D9A1A6340A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l" rtl="0">
                  <a:defRPr lang="en-US" sz="1600" b="1" i="0" u="none" strike="noStrike" kern="1200" baseline="0">
                    <a:solidFill>
                      <a:schemeClr val="bg1"/>
                    </a:solidFill>
                    <a:effectLst/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Διαφωνώ Απόλυτα</c:v>
                </c:pt>
                <c:pt idx="1">
                  <c:v>Μάλλον Διαφωνώ</c:v>
                </c:pt>
                <c:pt idx="2">
                  <c:v>Ουδέτερη Άποψη</c:v>
                </c:pt>
                <c:pt idx="3">
                  <c:v>Μάλλον Συμφωνώ</c:v>
                </c:pt>
                <c:pt idx="4">
                  <c:v>Συμφωνώ Απόλυτα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106</c:v>
                </c:pt>
                <c:pt idx="1">
                  <c:v>69</c:v>
                </c:pt>
                <c:pt idx="2">
                  <c:v>25</c:v>
                </c:pt>
                <c:pt idx="3">
                  <c:v>3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25D-49AA-9771-0D9A1A6340A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80388616"/>
        <c:axId val="480387304"/>
      </c:barChart>
      <c:catAx>
        <c:axId val="480388616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numFmt formatCode="General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t" anchorCtr="0"/>
          <a:lstStyle/>
          <a:p>
            <a:pPr algn="l" rtl="0">
              <a:defRPr lang="en-US" sz="1600" b="0" i="0" u="none" strike="noStrike" kern="1200" baseline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defRPr>
            </a:pPr>
            <a:endParaRPr lang="el-GR"/>
          </a:p>
        </c:txPr>
        <c:crossAx val="480387304"/>
        <c:crosses val="autoZero"/>
        <c:auto val="1"/>
        <c:lblAlgn val="ctr"/>
        <c:lblOffset val="100"/>
        <c:noMultiLvlLbl val="0"/>
      </c:catAx>
      <c:valAx>
        <c:axId val="480387304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algn="l" rtl="0">
                  <a:defRPr lang="el-GR" sz="1600" b="0" i="0" u="none" strike="noStrike" kern="1200" baseline="0">
                    <a:solidFill>
                      <a:schemeClr val="bg1"/>
                    </a:solidFill>
                    <a:effectLst/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el-GR" sz="1800" b="0" i="0" baseline="0" dirty="0">
                    <a:effectLst/>
                  </a:rPr>
                  <a:t>Απαντήσεις ερωτώμενων</a:t>
                </a:r>
                <a:endParaRPr lang="el-GR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1.6659711098907071E-2"/>
              <c:y val="0.282246801328498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l" rtl="0">
                <a:defRPr lang="el-GR" sz="1600" b="0" i="0" u="none" strike="noStrike" kern="1200" baseline="0">
                  <a:solidFill>
                    <a:schemeClr val="bg1"/>
                  </a:solidFill>
                  <a:effectLst/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l-GR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l" rtl="0">
              <a:defRPr lang="en-US" sz="1600" b="0" i="0" u="none" strike="noStrike" kern="1200" baseline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defRPr>
            </a:pPr>
            <a:endParaRPr lang="el-GR"/>
          </a:p>
        </c:txPr>
        <c:crossAx val="48038861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solidFill>
      <a:srgbClr val="CC0099">
        <a:alpha val="8000"/>
      </a:srgbClr>
    </a:solidFill>
    <a:ln>
      <a:noFill/>
    </a:ln>
    <a:effectLst/>
  </c:spPr>
  <c:txPr>
    <a:bodyPr/>
    <a:lstStyle/>
    <a:p>
      <a:pPr>
        <a:defRPr sz="800">
          <a:latin typeface="Calibri (Body)"/>
          <a:cs typeface="Times New Roman" panose="02020603050405020304" pitchFamily="18" charset="0"/>
        </a:defRPr>
      </a:pPr>
      <a:endParaRPr lang="el-GR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l-GR" sz="2400" b="1" i="0" u="none" strike="noStrike" kern="1200" spc="0" baseline="0" dirty="0">
                <a:solidFill>
                  <a:schemeClr val="accent4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l-GR" sz="2400" dirty="0">
                <a:solidFill>
                  <a:schemeClr val="bg1"/>
                </a:solidFill>
                <a:effectLst/>
              </a:rPr>
              <a:t>Το σύστημα πληροφόρησης άφιξης των οχημάτων στη στάση (</a:t>
            </a:r>
            <a:r>
              <a:rPr lang="el-GR" sz="2400" dirty="0">
                <a:solidFill>
                  <a:schemeClr val="accent4"/>
                </a:solidFill>
                <a:effectLst/>
              </a:rPr>
              <a:t>τηλεματική</a:t>
            </a:r>
            <a:r>
              <a:rPr lang="el-GR" sz="2400" dirty="0">
                <a:solidFill>
                  <a:schemeClr val="bg1"/>
                </a:solidFill>
                <a:effectLst/>
              </a:rPr>
              <a:t>), είναι ικανοποιητικό:</a:t>
            </a:r>
          </a:p>
        </c:rich>
      </c:tx>
      <c:layout>
        <c:manualLayout>
          <c:xMode val="edge"/>
          <c:yMode val="edge"/>
          <c:x val="0.15621409871978018"/>
          <c:y val="0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l-GR" sz="2400" b="1" i="0" u="none" strike="noStrike" kern="1200" spc="0" baseline="0" dirty="0">
              <a:solidFill>
                <a:schemeClr val="accent4"/>
              </a:solidFill>
              <a:effectLst/>
              <a:latin typeface="Century Gothic" panose="020B0502020202020204" pitchFamily="34" charset="0"/>
              <a:ea typeface="+mn-ea"/>
              <a:cs typeface="+mn-cs"/>
            </a:defRPr>
          </a:pPr>
          <a:endParaRPr lang="el-GR"/>
        </a:p>
      </c:txPr>
    </c:title>
    <c:autoTitleDeleted val="0"/>
    <c:plotArea>
      <c:layout>
        <c:manualLayout>
          <c:layoutTarget val="inner"/>
          <c:xMode val="edge"/>
          <c:yMode val="edge"/>
          <c:x val="0.14431800910963311"/>
          <c:y val="0.24490897842935477"/>
          <c:w val="0.83227873502265826"/>
          <c:h val="0.628722681359044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33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l" rtl="0">
                  <a:defRPr lang="en-US" sz="1600" b="1" i="0" u="none" strike="noStrike" kern="1200" baseline="0">
                    <a:solidFill>
                      <a:schemeClr val="bg1"/>
                    </a:solidFill>
                    <a:effectLst/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Διαφωνώ Απόλυτα</c:v>
                </c:pt>
                <c:pt idx="1">
                  <c:v>Μάλλον Διαφωνώ</c:v>
                </c:pt>
                <c:pt idx="2">
                  <c:v>Ουδέτερη Άποψη</c:v>
                </c:pt>
                <c:pt idx="3">
                  <c:v>Μάλλον Συμφωνώ</c:v>
                </c:pt>
                <c:pt idx="4">
                  <c:v>Συμφωνώ Απόλυτα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44</c:v>
                </c:pt>
                <c:pt idx="1">
                  <c:v>43</c:v>
                </c:pt>
                <c:pt idx="2">
                  <c:v>38</c:v>
                </c:pt>
                <c:pt idx="3">
                  <c:v>61</c:v>
                </c:pt>
                <c:pt idx="4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EB-4D0A-8507-B4A3411313D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AE84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49EB-4D0A-8507-B4A3411313DE}"/>
              </c:ext>
            </c:extLst>
          </c:dPt>
          <c:dPt>
            <c:idx val="1"/>
            <c:invertIfNegative val="0"/>
            <c:bubble3D val="0"/>
            <c:spPr>
              <a:solidFill>
                <a:srgbClr val="0AE84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49EB-4D0A-8507-B4A3411313DE}"/>
              </c:ext>
            </c:extLst>
          </c:dPt>
          <c:dPt>
            <c:idx val="2"/>
            <c:invertIfNegative val="0"/>
            <c:bubble3D val="0"/>
            <c:spPr>
              <a:solidFill>
                <a:srgbClr val="0AE84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49EB-4D0A-8507-B4A3411313DE}"/>
              </c:ext>
            </c:extLst>
          </c:dPt>
          <c:dPt>
            <c:idx val="3"/>
            <c:invertIfNegative val="0"/>
            <c:bubble3D val="0"/>
            <c:spPr>
              <a:solidFill>
                <a:srgbClr val="0AE84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49EB-4D0A-8507-B4A3411313DE}"/>
              </c:ext>
            </c:extLst>
          </c:dPt>
          <c:dPt>
            <c:idx val="4"/>
            <c:invertIfNegative val="0"/>
            <c:bubble3D val="0"/>
            <c:spPr>
              <a:solidFill>
                <a:srgbClr val="0AE84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49EB-4D0A-8507-B4A3411313D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l" rtl="0">
                  <a:defRPr lang="en-US" sz="1600" b="1" i="0" u="none" strike="noStrike" kern="1200" baseline="0">
                    <a:solidFill>
                      <a:schemeClr val="bg1"/>
                    </a:solidFill>
                    <a:effectLst/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Διαφωνώ Απόλυτα</c:v>
                </c:pt>
                <c:pt idx="1">
                  <c:v>Μάλλον Διαφωνώ</c:v>
                </c:pt>
                <c:pt idx="2">
                  <c:v>Ουδέτερη Άποψη</c:v>
                </c:pt>
                <c:pt idx="3">
                  <c:v>Μάλλον Συμφωνώ</c:v>
                </c:pt>
                <c:pt idx="4">
                  <c:v>Συμφωνώ Απόλυτα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17</c:v>
                </c:pt>
                <c:pt idx="1">
                  <c:v>23</c:v>
                </c:pt>
                <c:pt idx="2">
                  <c:v>25</c:v>
                </c:pt>
                <c:pt idx="3">
                  <c:v>96</c:v>
                </c:pt>
                <c:pt idx="4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9EB-4D0A-8507-B4A3411313D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80388616"/>
        <c:axId val="480387304"/>
      </c:barChart>
      <c:catAx>
        <c:axId val="480388616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numFmt formatCode="General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t" anchorCtr="0"/>
          <a:lstStyle/>
          <a:p>
            <a:pPr algn="l" rtl="0">
              <a:defRPr lang="en-US" sz="1600" b="0" i="0" u="none" strike="noStrike" kern="1200" baseline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defRPr>
            </a:pPr>
            <a:endParaRPr lang="el-GR"/>
          </a:p>
        </c:txPr>
        <c:crossAx val="480387304"/>
        <c:crosses val="autoZero"/>
        <c:auto val="1"/>
        <c:lblAlgn val="ctr"/>
        <c:lblOffset val="100"/>
        <c:noMultiLvlLbl val="0"/>
      </c:catAx>
      <c:valAx>
        <c:axId val="480387304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algn="l" rtl="0">
                  <a:defRPr lang="el-GR" sz="1600" b="0" i="0" u="none" strike="noStrike" kern="1200" baseline="0">
                    <a:solidFill>
                      <a:schemeClr val="bg1"/>
                    </a:solidFill>
                    <a:effectLst/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el-GR" sz="1800" b="0" i="0" baseline="0" dirty="0">
                    <a:effectLst/>
                  </a:rPr>
                  <a:t>Απαντήσεις ερωτώμενων</a:t>
                </a:r>
                <a:endParaRPr lang="el-GR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1.6659711098907071E-2"/>
              <c:y val="0.282246801328498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l" rtl="0">
                <a:defRPr lang="el-GR" sz="1600" b="0" i="0" u="none" strike="noStrike" kern="1200" baseline="0">
                  <a:solidFill>
                    <a:schemeClr val="bg1"/>
                  </a:solidFill>
                  <a:effectLst/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l-GR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l" rtl="0">
              <a:defRPr lang="en-US" sz="1600" b="0" i="0" u="none" strike="noStrike" kern="1200" baseline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defRPr>
            </a:pPr>
            <a:endParaRPr lang="el-GR"/>
          </a:p>
        </c:txPr>
        <c:crossAx val="48038861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solidFill>
      <a:srgbClr val="CC0099">
        <a:alpha val="8000"/>
      </a:srgbClr>
    </a:solidFill>
    <a:ln>
      <a:noFill/>
    </a:ln>
    <a:effectLst/>
  </c:spPr>
  <c:txPr>
    <a:bodyPr/>
    <a:lstStyle/>
    <a:p>
      <a:pPr>
        <a:defRPr sz="800">
          <a:latin typeface="Calibri (Body)"/>
          <a:cs typeface="Times New Roman" panose="02020603050405020304" pitchFamily="18" charset="0"/>
        </a:defRPr>
      </a:pPr>
      <a:endParaRPr lang="el-GR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l-GR" sz="2400" b="1" i="0" u="none" strike="noStrike" kern="1200" spc="0" baseline="0" dirty="0">
                <a:solidFill>
                  <a:srgbClr val="FFC000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l-GR" sz="2400" dirty="0">
                <a:solidFill>
                  <a:schemeClr val="bg1"/>
                </a:solidFill>
                <a:effectLst/>
              </a:rPr>
              <a:t>Η </a:t>
            </a:r>
            <a:r>
              <a:rPr lang="el-GR" sz="2400" dirty="0">
                <a:solidFill>
                  <a:schemeClr val="accent4"/>
                </a:solidFill>
                <a:effectLst/>
              </a:rPr>
              <a:t>ασφάλεια έναντι κλοπής</a:t>
            </a:r>
            <a:r>
              <a:rPr lang="el-GR" sz="2400" dirty="0">
                <a:solidFill>
                  <a:schemeClr val="bg1"/>
                </a:solidFill>
                <a:effectLst/>
              </a:rPr>
              <a:t> εντός των </a:t>
            </a:r>
            <a:r>
              <a:rPr lang="el-GR" sz="2400" dirty="0">
                <a:solidFill>
                  <a:schemeClr val="accent4"/>
                </a:solidFill>
                <a:effectLst/>
              </a:rPr>
              <a:t>λεωφορείων</a:t>
            </a:r>
            <a:r>
              <a:rPr lang="el-GR" sz="2400" dirty="0">
                <a:solidFill>
                  <a:schemeClr val="bg1"/>
                </a:solidFill>
                <a:effectLst/>
              </a:rPr>
              <a:t>, είναι ικανοποιητική:</a:t>
            </a:r>
          </a:p>
        </c:rich>
      </c:tx>
      <c:layout>
        <c:manualLayout>
          <c:xMode val="edge"/>
          <c:yMode val="edge"/>
          <c:x val="0.14570489323502306"/>
          <c:y val="0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lang="el-GR" sz="2400" b="1" i="0" u="none" strike="noStrike" kern="1200" spc="0" baseline="0" dirty="0">
              <a:solidFill>
                <a:srgbClr val="FFC000"/>
              </a:solidFill>
              <a:effectLst/>
              <a:latin typeface="Century Gothic" panose="020B0502020202020204" pitchFamily="34" charset="0"/>
              <a:ea typeface="+mn-ea"/>
              <a:cs typeface="+mn-cs"/>
            </a:defRPr>
          </a:pPr>
          <a:endParaRPr lang="el-GR"/>
        </a:p>
      </c:txPr>
    </c:title>
    <c:autoTitleDeleted val="0"/>
    <c:plotArea>
      <c:layout>
        <c:manualLayout>
          <c:layoutTarget val="inner"/>
          <c:xMode val="edge"/>
          <c:yMode val="edge"/>
          <c:x val="0.14431800910963311"/>
          <c:y val="0.24490897842935477"/>
          <c:w val="0.83227873502265826"/>
          <c:h val="0.628722681359044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33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l" rtl="0">
                  <a:defRPr lang="en-US" sz="1600" b="1" i="0" u="none" strike="noStrike" kern="1200" baseline="0">
                    <a:solidFill>
                      <a:schemeClr val="bg1"/>
                    </a:solidFill>
                    <a:effectLst/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Διαφωνώ Απόλυτα</c:v>
                </c:pt>
                <c:pt idx="1">
                  <c:v>Μάλλον Διαφωνώ</c:v>
                </c:pt>
                <c:pt idx="2">
                  <c:v>Ουδέτερη Άποψη</c:v>
                </c:pt>
                <c:pt idx="3">
                  <c:v>Μάλλον Συμφωνώ</c:v>
                </c:pt>
                <c:pt idx="4">
                  <c:v>Συμφωνώ Απόλυτα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158</c:v>
                </c:pt>
                <c:pt idx="1">
                  <c:v>34</c:v>
                </c:pt>
                <c:pt idx="2">
                  <c:v>10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C6-4336-B5E3-E03B6244D32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AE84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4CC6-4336-B5E3-E03B6244D32C}"/>
              </c:ext>
            </c:extLst>
          </c:dPt>
          <c:dPt>
            <c:idx val="1"/>
            <c:invertIfNegative val="0"/>
            <c:bubble3D val="0"/>
            <c:spPr>
              <a:solidFill>
                <a:srgbClr val="0AE84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4CC6-4336-B5E3-E03B6244D32C}"/>
              </c:ext>
            </c:extLst>
          </c:dPt>
          <c:dPt>
            <c:idx val="2"/>
            <c:invertIfNegative val="0"/>
            <c:bubble3D val="0"/>
            <c:spPr>
              <a:solidFill>
                <a:srgbClr val="0AE84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4CC6-4336-B5E3-E03B6244D32C}"/>
              </c:ext>
            </c:extLst>
          </c:dPt>
          <c:dPt>
            <c:idx val="3"/>
            <c:invertIfNegative val="0"/>
            <c:bubble3D val="0"/>
            <c:spPr>
              <a:solidFill>
                <a:srgbClr val="0AE84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4CC6-4336-B5E3-E03B6244D32C}"/>
              </c:ext>
            </c:extLst>
          </c:dPt>
          <c:dPt>
            <c:idx val="4"/>
            <c:invertIfNegative val="0"/>
            <c:bubble3D val="0"/>
            <c:spPr>
              <a:solidFill>
                <a:srgbClr val="0AE84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4CC6-4336-B5E3-E03B6244D32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l" rtl="0">
                  <a:defRPr lang="en-US" sz="1600" b="1" i="0" u="none" strike="noStrike" kern="1200" baseline="0">
                    <a:solidFill>
                      <a:schemeClr val="bg1"/>
                    </a:solidFill>
                    <a:effectLst/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Διαφωνώ Απόλυτα</c:v>
                </c:pt>
                <c:pt idx="1">
                  <c:v>Μάλλον Διαφωνώ</c:v>
                </c:pt>
                <c:pt idx="2">
                  <c:v>Ουδέτερη Άποψη</c:v>
                </c:pt>
                <c:pt idx="3">
                  <c:v>Μάλλον Συμφωνώ</c:v>
                </c:pt>
                <c:pt idx="4">
                  <c:v>Συμφωνώ Απόλυτα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95</c:v>
                </c:pt>
                <c:pt idx="1">
                  <c:v>76</c:v>
                </c:pt>
                <c:pt idx="2">
                  <c:v>28</c:v>
                </c:pt>
                <c:pt idx="3">
                  <c:v>4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CC6-4336-B5E3-E03B6244D32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80388616"/>
        <c:axId val="480387304"/>
      </c:barChart>
      <c:catAx>
        <c:axId val="480388616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numFmt formatCode="General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t" anchorCtr="0"/>
          <a:lstStyle/>
          <a:p>
            <a:pPr algn="l" rtl="0">
              <a:defRPr lang="en-US" sz="1600" b="0" i="0" u="none" strike="noStrike" kern="1200" baseline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defRPr>
            </a:pPr>
            <a:endParaRPr lang="el-GR"/>
          </a:p>
        </c:txPr>
        <c:crossAx val="480387304"/>
        <c:crosses val="autoZero"/>
        <c:auto val="1"/>
        <c:lblAlgn val="ctr"/>
        <c:lblOffset val="100"/>
        <c:noMultiLvlLbl val="0"/>
      </c:catAx>
      <c:valAx>
        <c:axId val="480387304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algn="l" rtl="0">
                  <a:defRPr lang="el-GR" sz="1600" b="0" i="0" u="none" strike="noStrike" kern="1200" baseline="0">
                    <a:solidFill>
                      <a:schemeClr val="bg1"/>
                    </a:solidFill>
                    <a:effectLst/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el-GR" sz="1800" b="0" i="0" baseline="0" dirty="0">
                    <a:effectLst/>
                  </a:rPr>
                  <a:t>Απαντήσεις ερωτώμενων</a:t>
                </a:r>
                <a:endParaRPr lang="el-GR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1.6659711098907071E-2"/>
              <c:y val="0.282246801328498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l" rtl="0">
                <a:defRPr lang="el-GR" sz="1600" b="0" i="0" u="none" strike="noStrike" kern="1200" baseline="0">
                  <a:solidFill>
                    <a:schemeClr val="bg1"/>
                  </a:solidFill>
                  <a:effectLst/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l-GR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l" rtl="0">
              <a:defRPr lang="en-US" sz="1600" b="0" i="0" u="none" strike="noStrike" kern="1200" baseline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defRPr>
            </a:pPr>
            <a:endParaRPr lang="el-GR"/>
          </a:p>
        </c:txPr>
        <c:crossAx val="48038861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solidFill>
      <a:srgbClr val="CC0099">
        <a:alpha val="8000"/>
      </a:srgbClr>
    </a:solidFill>
    <a:ln>
      <a:noFill/>
    </a:ln>
    <a:effectLst/>
  </c:spPr>
  <c:txPr>
    <a:bodyPr/>
    <a:lstStyle/>
    <a:p>
      <a:pPr>
        <a:defRPr sz="800">
          <a:latin typeface="Calibri (Body)"/>
          <a:cs typeface="Times New Roman" panose="02020603050405020304" pitchFamily="18" charset="0"/>
        </a:defRPr>
      </a:pPr>
      <a:endParaRPr lang="el-G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l-GR" sz="2400" b="1" i="0" u="none" strike="noStrike" baseline="0" dirty="0">
                <a:solidFill>
                  <a:schemeClr val="accent4"/>
                </a:solidFill>
                <a:effectLst/>
                <a:latin typeface="Century Gothic" panose="020B0502020202020204" pitchFamily="34" charset="0"/>
              </a:rPr>
              <a:t>Πόσο συχνά</a:t>
            </a:r>
            <a:br>
              <a:rPr lang="el-GR" sz="2400" b="1" i="0" u="none" strike="noStrike" baseline="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</a:br>
            <a:r>
              <a:rPr lang="el-GR" sz="2400" b="1" i="0" u="none" strike="noStrike" baseline="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χρησιμοποιείτε</a:t>
            </a:r>
            <a:br>
              <a:rPr lang="el-GR" sz="2400" b="1" i="0" u="none" strike="noStrike" baseline="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</a:br>
            <a:r>
              <a:rPr lang="el-GR" sz="2400" b="1" i="0" u="none" strike="noStrike" baseline="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αστικά λεωφορεία;</a:t>
            </a:r>
            <a:endParaRPr lang="en-US" sz="2400" b="1" i="1" u="none" strike="noStrike" baseline="0" dirty="0">
              <a:solidFill>
                <a:schemeClr val="bg1"/>
              </a:solidFill>
              <a:latin typeface="Century Gothic" panose="020B0502020202020204" pitchFamily="34" charset="0"/>
            </a:endParaRPr>
          </a:p>
        </c:rich>
      </c:tx>
      <c:layout>
        <c:manualLayout>
          <c:xMode val="edge"/>
          <c:yMode val="edge"/>
          <c:x val="9.8726033874863922E-2"/>
          <c:y val="2.569169622852476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0738572815409576"/>
          <c:y val="0.39403474808090522"/>
          <c:w val="0.38029028413968835"/>
          <c:h val="0.55989417466570246"/>
        </c:manualLayout>
      </c:layout>
      <c:pieChart>
        <c:varyColors val="1"/>
        <c:ser>
          <c:idx val="1"/>
          <c:order val="0"/>
          <c:dPt>
            <c:idx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0-2554-4175-81A8-E22FF551A72A}"/>
              </c:ext>
            </c:extLst>
          </c:dPt>
          <c:dPt>
            <c:idx val="1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1-2554-4175-81A8-E22FF551A72A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54-2554-4175-81A8-E22FF551A72A}"/>
              </c:ext>
            </c:extLst>
          </c:dPt>
          <c:dPt>
            <c:idx val="3"/>
            <c:bubble3D val="0"/>
            <c:spPr>
              <a:solidFill>
                <a:srgbClr val="FF33CC"/>
              </a:solidFill>
            </c:spPr>
            <c:extLst>
              <c:ext xmlns:c16="http://schemas.microsoft.com/office/drawing/2014/chart" uri="{C3380CC4-5D6E-409C-BE32-E72D297353CC}">
                <c16:uniqueId val="{00000002-2554-4175-81A8-E22FF551A72A}"/>
              </c:ext>
            </c:extLst>
          </c:dPt>
          <c:dPt>
            <c:idx val="4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3-2554-4175-81A8-E22FF551A72A}"/>
              </c:ext>
            </c:extLst>
          </c:dPt>
          <c:dLbls>
            <c:dLbl>
              <c:idx val="0"/>
              <c:layout>
                <c:manualLayout>
                  <c:x val="-9.9798494033612725E-2"/>
                  <c:y val="7.8799954076214356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54-4175-81A8-E22FF551A72A}"/>
                </c:ext>
              </c:extLst>
            </c:dLbl>
            <c:dLbl>
              <c:idx val="3"/>
              <c:layout>
                <c:manualLayout>
                  <c:x val="2.3825383953731045E-3"/>
                  <c:y val="5.6711091550980188E-4"/>
                </c:manualLayout>
              </c:layout>
              <c:tx>
                <c:rich>
                  <a:bodyPr/>
                  <a:lstStyle/>
                  <a:p>
                    <a:fld id="{365A8DF2-58B8-4D9A-B70D-C28D81241B53}" type="PERCENTAGE">
                      <a:rPr lang="en-US" b="1">
                        <a:solidFill>
                          <a:schemeClr val="bg1"/>
                        </a:solidFill>
                      </a:rPr>
                      <a:pPr/>
                      <a:t>[PERCENTAGE]</a:t>
                    </a:fld>
                    <a:endParaRPr lang="el-GR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2554-4175-81A8-E22FF551A72A}"/>
                </c:ext>
              </c:extLst>
            </c:dLbl>
            <c:dLbl>
              <c:idx val="4"/>
              <c:layout>
                <c:manualLayout>
                  <c:x val="1.9222101456845057E-2"/>
                  <c:y val="-2.4277417935151787E-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554-4175-81A8-E22FF551A7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l" rtl="0">
                  <a:defRPr lang="en-US" sz="1600" b="1" i="0" u="none" strike="noStrike" kern="1200" baseline="0">
                    <a:solidFill>
                      <a:schemeClr val="bg1"/>
                    </a:solidFill>
                    <a:effectLst/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CountIf!$M$29:$M$33</c:f>
              <c:strCache>
                <c:ptCount val="5"/>
                <c:pt idx="0">
                  <c:v>Κάθε μέρα</c:v>
                </c:pt>
                <c:pt idx="1">
                  <c:v>2-4 φορές την εβδομάδα</c:v>
                </c:pt>
                <c:pt idx="2">
                  <c:v>Μια φορά την εβδομάδα</c:v>
                </c:pt>
                <c:pt idx="3">
                  <c:v>Μια φορά στις 15 μέρες</c:v>
                </c:pt>
                <c:pt idx="4">
                  <c:v>Μια φορά το μήνα</c:v>
                </c:pt>
              </c:strCache>
            </c:strRef>
          </c:cat>
          <c:val>
            <c:numRef>
              <c:f>CountIf!$N$29:$N$33</c:f>
              <c:numCache>
                <c:formatCode>General</c:formatCode>
                <c:ptCount val="5"/>
                <c:pt idx="0">
                  <c:v>187</c:v>
                </c:pt>
                <c:pt idx="1">
                  <c:v>107</c:v>
                </c:pt>
                <c:pt idx="2">
                  <c:v>60</c:v>
                </c:pt>
                <c:pt idx="3">
                  <c:v>25</c:v>
                </c:pt>
                <c:pt idx="4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554-4175-81A8-E22FF551A72A}"/>
            </c:ext>
          </c:extLst>
        </c:ser>
        <c:ser>
          <c:idx val="0"/>
          <c:order val="1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2554-4175-81A8-E22FF551A72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2554-4175-81A8-E22FF551A72A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2554-4175-81A8-E22FF551A72A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2554-4175-81A8-E22FF551A72A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2554-4175-81A8-E22FF551A72A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2554-4175-81A8-E22FF551A72A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2554-4175-81A8-E22FF551A72A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2554-4175-81A8-E22FF551A72A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2554-4175-81A8-E22FF551A72A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2554-4175-81A8-E22FF551A72A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A-2554-4175-81A8-E22FF551A72A}"/>
              </c:ext>
            </c:extLst>
          </c:dPt>
          <c:dPt>
            <c:idx val="11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C-2554-4175-81A8-E22FF551A72A}"/>
              </c:ext>
            </c:extLst>
          </c:dPt>
          <c:dPt>
            <c:idx val="12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E-2554-4175-81A8-E22FF551A72A}"/>
              </c:ext>
            </c:extLst>
          </c:dPt>
          <c:dPt>
            <c:idx val="13"/>
            <c:bubble3D val="0"/>
            <c:spPr>
              <a:gradFill rotWithShape="1">
                <a:gsLst>
                  <a:gs pos="0">
                    <a:schemeClr val="accent2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0-2554-4175-81A8-E22FF551A72A}"/>
              </c:ext>
            </c:extLst>
          </c:dPt>
          <c:dPt>
            <c:idx val="14"/>
            <c:bubble3D val="0"/>
            <c:spPr>
              <a:gradFill rotWithShape="1">
                <a:gsLst>
                  <a:gs pos="0">
                    <a:schemeClr val="accent3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2-2554-4175-81A8-E22FF551A72A}"/>
              </c:ext>
            </c:extLst>
          </c:dPt>
          <c:dPt>
            <c:idx val="15"/>
            <c:bubble3D val="0"/>
            <c:spPr>
              <a:gradFill rotWithShape="1">
                <a:gsLst>
                  <a:gs pos="0">
                    <a:schemeClr val="accent4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4-2554-4175-81A8-E22FF551A72A}"/>
              </c:ext>
            </c:extLst>
          </c:dPt>
          <c:dPt>
            <c:idx val="16"/>
            <c:bubble3D val="0"/>
            <c:spPr>
              <a:gradFill rotWithShape="1">
                <a:gsLst>
                  <a:gs pos="0">
                    <a:schemeClr val="accent5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6-2554-4175-81A8-E22FF551A72A}"/>
              </c:ext>
            </c:extLst>
          </c:dPt>
          <c:dPt>
            <c:idx val="17"/>
            <c:bubble3D val="0"/>
            <c:spPr>
              <a:gradFill rotWithShape="1">
                <a:gsLst>
                  <a:gs pos="0">
                    <a:schemeClr val="accent6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8-2554-4175-81A8-E22FF551A72A}"/>
              </c:ext>
            </c:extLst>
          </c:dPt>
          <c:dPt>
            <c:idx val="18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8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8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A-2554-4175-81A8-E22FF551A72A}"/>
              </c:ext>
            </c:extLst>
          </c:dPt>
          <c:dPt>
            <c:idx val="19"/>
            <c:bubble3D val="0"/>
            <c:spPr>
              <a:gradFill rotWithShape="1">
                <a:gsLst>
                  <a:gs pos="0">
                    <a:schemeClr val="accent2">
                      <a:lumMod val="8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8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8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C-2554-4175-81A8-E22FF551A72A}"/>
              </c:ext>
            </c:extLst>
          </c:dPt>
          <c:dPt>
            <c:idx val="20"/>
            <c:bubble3D val="0"/>
            <c:spPr>
              <a:gradFill rotWithShape="1">
                <a:gsLst>
                  <a:gs pos="0">
                    <a:schemeClr val="accent3">
                      <a:lumMod val="8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8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8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E-2554-4175-81A8-E22FF551A72A}"/>
              </c:ext>
            </c:extLst>
          </c:dPt>
          <c:dPt>
            <c:idx val="21"/>
            <c:bubble3D val="0"/>
            <c:spPr>
              <a:gradFill rotWithShape="1">
                <a:gsLst>
                  <a:gs pos="0">
                    <a:schemeClr val="accent4">
                      <a:lumMod val="8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8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8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0-2554-4175-81A8-E22FF551A72A}"/>
              </c:ext>
            </c:extLst>
          </c:dPt>
          <c:dPt>
            <c:idx val="22"/>
            <c:bubble3D val="0"/>
            <c:spPr>
              <a:gradFill rotWithShape="1">
                <a:gsLst>
                  <a:gs pos="0">
                    <a:schemeClr val="accent5">
                      <a:lumMod val="8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8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8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2-2554-4175-81A8-E22FF551A72A}"/>
              </c:ext>
            </c:extLst>
          </c:dPt>
          <c:dPt>
            <c:idx val="23"/>
            <c:bubble3D val="0"/>
            <c:spPr>
              <a:gradFill rotWithShape="1">
                <a:gsLst>
                  <a:gs pos="0">
                    <a:schemeClr val="accent6">
                      <a:lumMod val="8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8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8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4-2554-4175-81A8-E22FF551A72A}"/>
              </c:ext>
            </c:extLst>
          </c:dPt>
          <c:dPt>
            <c:idx val="24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lumOff val="4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lumOff val="4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Off val="4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6-2554-4175-81A8-E22FF551A72A}"/>
              </c:ext>
            </c:extLst>
          </c:dPt>
          <c:dPt>
            <c:idx val="25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lumOff val="4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lumOff val="4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Off val="4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8-2554-4175-81A8-E22FF551A72A}"/>
              </c:ext>
            </c:extLst>
          </c:dPt>
          <c:dPt>
            <c:idx val="26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lumOff val="4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lumOff val="4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Off val="4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A-2554-4175-81A8-E22FF551A72A}"/>
              </c:ext>
            </c:extLst>
          </c:dPt>
          <c:dPt>
            <c:idx val="27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lumOff val="4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lumOff val="4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Off val="4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C-2554-4175-81A8-E22FF551A72A}"/>
              </c:ext>
            </c:extLst>
          </c:dPt>
          <c:dPt>
            <c:idx val="28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lumOff val="4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lumOff val="4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Off val="4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E-2554-4175-81A8-E22FF551A72A}"/>
              </c:ext>
            </c:extLst>
          </c:dPt>
          <c:dPt>
            <c:idx val="29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lumOff val="4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lumOff val="4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Off val="4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0-2554-4175-81A8-E22FF551A72A}"/>
              </c:ext>
            </c:extLst>
          </c:dPt>
          <c:dPt>
            <c:idx val="30"/>
            <c:bubble3D val="0"/>
            <c:spPr>
              <a:gradFill rotWithShape="1">
                <a:gsLst>
                  <a:gs pos="0">
                    <a:schemeClr val="accent1">
                      <a:lumMod val="5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5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5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2-2554-4175-81A8-E22FF551A72A}"/>
              </c:ext>
            </c:extLst>
          </c:dPt>
          <c:dPt>
            <c:idx val="31"/>
            <c:bubble3D val="0"/>
            <c:spPr>
              <a:gradFill rotWithShape="1">
                <a:gsLst>
                  <a:gs pos="0">
                    <a:schemeClr val="accent2">
                      <a:lumMod val="5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5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5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4-2554-4175-81A8-E22FF551A72A}"/>
              </c:ext>
            </c:extLst>
          </c:dPt>
          <c:dPt>
            <c:idx val="32"/>
            <c:bubble3D val="0"/>
            <c:spPr>
              <a:gradFill rotWithShape="1">
                <a:gsLst>
                  <a:gs pos="0">
                    <a:schemeClr val="accent3">
                      <a:lumMod val="5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5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5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6-2554-4175-81A8-E22FF551A72A}"/>
              </c:ext>
            </c:extLst>
          </c:dPt>
          <c:dPt>
            <c:idx val="33"/>
            <c:bubble3D val="0"/>
            <c:spPr>
              <a:gradFill rotWithShape="1">
                <a:gsLst>
                  <a:gs pos="0">
                    <a:schemeClr val="accent4">
                      <a:lumMod val="5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5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5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8-2554-4175-81A8-E22FF551A72A}"/>
              </c:ext>
            </c:extLst>
          </c:dPt>
          <c:dPt>
            <c:idx val="34"/>
            <c:bubble3D val="0"/>
            <c:spPr>
              <a:gradFill rotWithShape="1">
                <a:gsLst>
                  <a:gs pos="0">
                    <a:schemeClr val="accent5">
                      <a:lumMod val="5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5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5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A-2554-4175-81A8-E22FF551A72A}"/>
              </c:ext>
            </c:extLst>
          </c:dPt>
          <c:dPt>
            <c:idx val="35"/>
            <c:bubble3D val="0"/>
            <c:spPr>
              <a:gradFill rotWithShape="1">
                <a:gsLst>
                  <a:gs pos="0">
                    <a:schemeClr val="accent6">
                      <a:lumMod val="5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5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5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C-2554-4175-81A8-E22FF551A72A}"/>
              </c:ext>
            </c:extLst>
          </c:dPt>
          <c:dPt>
            <c:idx val="36"/>
            <c:bubble3D val="0"/>
            <c:spPr>
              <a:gradFill rotWithShape="1">
                <a:gsLst>
                  <a:gs pos="0">
                    <a:schemeClr val="accent1">
                      <a:lumMod val="70000"/>
                      <a:lumOff val="3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70000"/>
                      <a:lumOff val="3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70000"/>
                      <a:lumOff val="3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E-2554-4175-81A8-E22FF551A72A}"/>
              </c:ext>
            </c:extLst>
          </c:dPt>
          <c:dPt>
            <c:idx val="37"/>
            <c:bubble3D val="0"/>
            <c:spPr>
              <a:gradFill rotWithShape="1">
                <a:gsLst>
                  <a:gs pos="0">
                    <a:schemeClr val="accent2">
                      <a:lumMod val="70000"/>
                      <a:lumOff val="3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70000"/>
                      <a:lumOff val="3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70000"/>
                      <a:lumOff val="3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0-2554-4175-81A8-E22FF551A72A}"/>
              </c:ext>
            </c:extLst>
          </c:dPt>
          <c:dPt>
            <c:idx val="38"/>
            <c:bubble3D val="0"/>
            <c:spPr>
              <a:gradFill rotWithShape="1">
                <a:gsLst>
                  <a:gs pos="0">
                    <a:schemeClr val="accent3">
                      <a:lumMod val="70000"/>
                      <a:lumOff val="3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70000"/>
                      <a:lumOff val="3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70000"/>
                      <a:lumOff val="3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2-2554-4175-81A8-E22FF551A72A}"/>
              </c:ext>
            </c:extLst>
          </c:dPt>
          <c:dLbls>
            <c:dLbl>
              <c:idx val="1"/>
              <c:layout>
                <c:manualLayout>
                  <c:x val="1.3630760367047301E-2"/>
                  <c:y val="6.7981824852538595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554-4175-81A8-E22FF551A72A}"/>
                </c:ext>
              </c:extLst>
            </c:dLbl>
            <c:dLbl>
              <c:idx val="2"/>
              <c:layout>
                <c:manualLayout>
                  <c:x val="-9.9286276130982499E-3"/>
                  <c:y val="4.733722800778934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554-4175-81A8-E22FF551A72A}"/>
                </c:ext>
              </c:extLst>
            </c:dLbl>
            <c:dLbl>
              <c:idx val="3"/>
              <c:layout>
                <c:manualLayout>
                  <c:x val="8.2058136087341613E-3"/>
                  <c:y val="1.329749103942652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554-4175-81A8-E22FF551A72A}"/>
                </c:ext>
              </c:extLst>
            </c:dLbl>
            <c:dLbl>
              <c:idx val="4"/>
              <c:layout>
                <c:manualLayout>
                  <c:x val="-1.4766910373454074E-2"/>
                  <c:y val="-5.6650579967826601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554-4175-81A8-E22FF551A72A}"/>
                </c:ext>
              </c:extLst>
            </c:dLbl>
            <c:dLbl>
              <c:idx val="5"/>
              <c:layout>
                <c:manualLayout>
                  <c:x val="1.5590204090794729E-2"/>
                  <c:y val="0.1054979821070753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554-4175-81A8-E22FF551A72A}"/>
                </c:ext>
              </c:extLst>
            </c:dLbl>
            <c:dLbl>
              <c:idx val="6"/>
              <c:layout>
                <c:manualLayout>
                  <c:x val="-1.6744358532371974E-2"/>
                  <c:y val="-7.1261253633618374E-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554-4175-81A8-E22FF551A72A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CountIf!$M$29:$M$33</c:f>
              <c:strCache>
                <c:ptCount val="5"/>
                <c:pt idx="0">
                  <c:v>Κάθε μέρα</c:v>
                </c:pt>
                <c:pt idx="1">
                  <c:v>2-4 φορές την εβδομάδα</c:v>
                </c:pt>
                <c:pt idx="2">
                  <c:v>Μια φορά την εβδομάδα</c:v>
                </c:pt>
                <c:pt idx="3">
                  <c:v>Μια φορά στις 15 μέρες</c:v>
                </c:pt>
                <c:pt idx="4">
                  <c:v>Μια φορά το μήνα</c:v>
                </c:pt>
              </c:strCache>
            </c:strRef>
          </c:cat>
          <c:val>
            <c:numRef>
              <c:f>CountIf!$G$10:$G$11</c:f>
              <c:numCache>
                <c:formatCode>General</c:formatCode>
                <c:ptCount val="2"/>
                <c:pt idx="0">
                  <c:v>253</c:v>
                </c:pt>
                <c:pt idx="1">
                  <c:v>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3-2554-4175-81A8-E22FF551A72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6961611636095644"/>
          <c:y val="0.26567597071518206"/>
          <c:w val="0.39710651475123276"/>
          <c:h val="0.642577489367554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 algn="l" rtl="0">
            <a:defRPr lang="en-US" sz="1600" b="0" i="0" u="none" strike="noStrike" kern="1200" baseline="0">
              <a:solidFill>
                <a:schemeClr val="bg1"/>
              </a:solidFill>
              <a:effectLst/>
              <a:latin typeface="Century Gothic" panose="020B0502020202020204" pitchFamily="34" charset="0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  <c:extLst/>
  </c:chart>
  <c:spPr>
    <a:solidFill>
      <a:srgbClr val="CC0099">
        <a:alpha val="8000"/>
      </a:srgbClr>
    </a:solidFill>
    <a:ln>
      <a:noFill/>
    </a:ln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just" rtl="0">
              <a:defRPr lang="el-GR" sz="2400" b="0" i="0" u="none" strike="noStrike" kern="1200" baseline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l-GR" sz="2400" b="1" i="0" u="none" strike="noStrike" kern="1200" baseline="0" dirty="0">
                <a:solidFill>
                  <a:schemeClr val="accent4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Κύριοι παράγοντες προτίμησης</a:t>
            </a:r>
            <a:r>
              <a:rPr lang="el-GR" sz="2400" b="1" i="0" u="none" strike="noStrike" kern="1200" baseline="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αστικών συγκοινωνιών</a:t>
            </a:r>
            <a:r>
              <a:rPr lang="en-US" sz="2400" b="1" i="0" u="none" strike="noStrike" kern="1200" baseline="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:</a:t>
            </a:r>
            <a:endParaRPr lang="el-GR" sz="2400" b="1" i="0" u="none" strike="noStrike" kern="1200" baseline="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6.7529844413520168E-2"/>
          <c:y val="6.43274927853171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 rtl="0">
            <a:defRPr lang="el-GR" sz="2400" b="0" i="0" u="none" strike="noStrike" kern="1200" baseline="0">
              <a:solidFill>
                <a:schemeClr val="bg1"/>
              </a:solidFill>
              <a:effectLst/>
              <a:latin typeface="Century Gothic" panose="020B0502020202020204" pitchFamily="34" charset="0"/>
              <a:ea typeface="+mn-ea"/>
              <a:cs typeface="+mn-cs"/>
            </a:defRPr>
          </a:pPr>
          <a:endParaRPr lang="el-GR"/>
        </a:p>
      </c:txPr>
    </c:title>
    <c:autoTitleDeleted val="0"/>
    <c:plotArea>
      <c:layout>
        <c:manualLayout>
          <c:layoutTarget val="inner"/>
          <c:xMode val="edge"/>
          <c:yMode val="edge"/>
          <c:x val="0.11949015000780937"/>
          <c:y val="0.30465573394756801"/>
          <c:w val="0.49763316513184896"/>
          <c:h val="0.5888947700988591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2D6-4BC6-9E85-37C7BA863C6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2D6-4BC6-9E85-37C7BA863C6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2D6-4BC6-9E85-37C7BA863C6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2D6-4BC6-9E85-37C7BA863C64}"/>
              </c:ext>
            </c:extLst>
          </c:dPt>
          <c:dPt>
            <c:idx val="4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2D6-4BC6-9E85-37C7BA863C64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42D6-4BC6-9E85-37C7BA863C64}"/>
              </c:ext>
            </c:extLst>
          </c:dPt>
          <c:dPt>
            <c:idx val="6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42D6-4BC6-9E85-37C7BA863C64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42D6-4BC6-9E85-37C7BA863C64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42D6-4BC6-9E85-37C7BA863C64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42D6-4BC6-9E85-37C7BA863C64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42D6-4BC6-9E85-37C7BA863C64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42D6-4BC6-9E85-37C7BA863C64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42D6-4BC6-9E85-37C7BA863C64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42D6-4BC6-9E85-37C7BA863C64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42D6-4BC6-9E85-37C7BA863C64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42D6-4BC6-9E85-37C7BA863C64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42D6-4BC6-9E85-37C7BA863C64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42D6-4BC6-9E85-37C7BA863C64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42D6-4BC6-9E85-37C7BA863C64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42D6-4BC6-9E85-37C7BA863C64}"/>
              </c:ext>
            </c:extLst>
          </c:dPt>
          <c:dPt>
            <c:idx val="2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9-42D6-4BC6-9E85-37C7BA863C64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B-42D6-4BC6-9E85-37C7BA863C64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D-42D6-4BC6-9E85-37C7BA863C64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F-42D6-4BC6-9E85-37C7BA863C64}"/>
              </c:ext>
            </c:extLst>
          </c:dPt>
          <c:dPt>
            <c:idx val="2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1-42D6-4BC6-9E85-37C7BA863C64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3-42D6-4BC6-9E85-37C7BA863C64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5-42D6-4BC6-9E85-37C7BA863C64}"/>
              </c:ext>
            </c:extLst>
          </c:dPt>
          <c:dPt>
            <c:idx val="27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7-42D6-4BC6-9E85-37C7BA863C64}"/>
              </c:ext>
            </c:extLst>
          </c:dPt>
          <c:dPt>
            <c:idx val="28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9-42D6-4BC6-9E85-37C7BA863C64}"/>
              </c:ext>
            </c:extLst>
          </c:dPt>
          <c:dPt>
            <c:idx val="29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B-42D6-4BC6-9E85-37C7BA863C64}"/>
              </c:ext>
            </c:extLst>
          </c:dPt>
          <c:dPt>
            <c:idx val="3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D-42D6-4BC6-9E85-37C7BA863C64}"/>
              </c:ext>
            </c:extLst>
          </c:dPt>
          <c:dPt>
            <c:idx val="3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F-42D6-4BC6-9E85-37C7BA863C64}"/>
              </c:ext>
            </c:extLst>
          </c:dPt>
          <c:dPt>
            <c:idx val="3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1-42D6-4BC6-9E85-37C7BA863C64}"/>
              </c:ext>
            </c:extLst>
          </c:dPt>
          <c:dPt>
            <c:idx val="3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3-42D6-4BC6-9E85-37C7BA863C64}"/>
              </c:ext>
            </c:extLst>
          </c:dPt>
          <c:dPt>
            <c:idx val="3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5-42D6-4BC6-9E85-37C7BA863C64}"/>
              </c:ext>
            </c:extLst>
          </c:dPt>
          <c:dPt>
            <c:idx val="35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7-42D6-4BC6-9E85-37C7BA863C64}"/>
              </c:ext>
            </c:extLst>
          </c:dPt>
          <c:dPt>
            <c:idx val="36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9-42D6-4BC6-9E85-37C7BA863C64}"/>
              </c:ext>
            </c:extLst>
          </c:dPt>
          <c:dPt>
            <c:idx val="37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B-42D6-4BC6-9E85-37C7BA863C64}"/>
              </c:ext>
            </c:extLst>
          </c:dPt>
          <c:dPt>
            <c:idx val="38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D-42D6-4BC6-9E85-37C7BA863C64}"/>
              </c:ext>
            </c:extLst>
          </c:dPt>
          <c:dLbls>
            <c:dLbl>
              <c:idx val="6"/>
              <c:layout>
                <c:manualLayout>
                  <c:x val="5.9664007121291913E-17"/>
                  <c:y val="-3.417398054219979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2D6-4BC6-9E85-37C7BA863C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l" rtl="0">
                  <a:defRPr lang="en-US" sz="1600" b="1" i="0" u="none" strike="noStrike" kern="1200" baseline="0">
                    <a:solidFill>
                      <a:schemeClr val="bg1"/>
                    </a:solidFill>
                    <a:effectLst/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CountIf!$M$47:$M$54</c:f>
              <c:strCache>
                <c:ptCount val="8"/>
                <c:pt idx="0">
                  <c:v>Ταχύτητα</c:v>
                </c:pt>
                <c:pt idx="1">
                  <c:v>Οικονομία</c:v>
                </c:pt>
                <c:pt idx="2">
                  <c:v>Οικολογία</c:v>
                </c:pt>
                <c:pt idx="3">
                  <c:v>Ασφάλεια</c:v>
                </c:pt>
                <c:pt idx="4">
                  <c:v>Μετακίνηση δίχως άγχος</c:v>
                </c:pt>
                <c:pt idx="5">
                  <c:v>Υποχρεωτικά</c:v>
                </c:pt>
                <c:pt idx="6">
                  <c:v>Έλλειψη χώρων στάθμευσης οχημάτων</c:v>
                </c:pt>
                <c:pt idx="7">
                  <c:v>Άλλο</c:v>
                </c:pt>
              </c:strCache>
            </c:strRef>
          </c:cat>
          <c:val>
            <c:numRef>
              <c:f>CountIf!$O$47:$O$54</c:f>
              <c:numCache>
                <c:formatCode>0.0</c:formatCode>
                <c:ptCount val="8"/>
                <c:pt idx="0">
                  <c:v>1.5132408575031526</c:v>
                </c:pt>
                <c:pt idx="1">
                  <c:v>27.112232030264817</c:v>
                </c:pt>
                <c:pt idx="2">
                  <c:v>5.9268600252206811</c:v>
                </c:pt>
                <c:pt idx="3">
                  <c:v>2.6481715006305171</c:v>
                </c:pt>
                <c:pt idx="4">
                  <c:v>5.548549810844893</c:v>
                </c:pt>
                <c:pt idx="5">
                  <c:v>32.156368221941996</c:v>
                </c:pt>
                <c:pt idx="6">
                  <c:v>18.032786885245901</c:v>
                </c:pt>
                <c:pt idx="7">
                  <c:v>7.0617906683480465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E-42D6-4BC6-9E85-37C7BA863C6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475232648"/>
        <c:axId val="411213352"/>
      </c:barChart>
      <c:catAx>
        <c:axId val="4752326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11213352"/>
        <c:crosses val="autoZero"/>
        <c:auto val="1"/>
        <c:lblAlgn val="ctr"/>
        <c:lblOffset val="100"/>
        <c:noMultiLvlLbl val="0"/>
      </c:catAx>
      <c:valAx>
        <c:axId val="411213352"/>
        <c:scaling>
          <c:orientation val="minMax"/>
          <c:max val="35"/>
          <c:min val="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l" rtl="0">
                  <a:defRPr lang="el-GR" sz="1600" b="0" i="0" u="none" strike="noStrike" kern="1200" baseline="0">
                    <a:solidFill>
                      <a:schemeClr val="bg1"/>
                    </a:solidFill>
                    <a:effectLst/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el-GR" sz="1600" b="0" i="0" u="none" strike="noStrike" kern="1200" baseline="0">
                    <a:solidFill>
                      <a:schemeClr val="bg1"/>
                    </a:solidFill>
                    <a:effectLst/>
                    <a:latin typeface="Century Gothic" panose="020B0502020202020204" pitchFamily="34" charset="0"/>
                    <a:ea typeface="+mn-ea"/>
                    <a:cs typeface="+mn-cs"/>
                  </a:rPr>
                  <a:t>Απαντήσεις ερωτώμενων (%)</a:t>
                </a:r>
              </a:p>
            </c:rich>
          </c:tx>
          <c:layout>
            <c:manualLayout>
              <c:xMode val="edge"/>
              <c:yMode val="edge"/>
              <c:x val="2.201718261114424E-3"/>
              <c:y val="0.3990855167014314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l" rtl="0">
                <a:defRPr lang="el-GR" sz="1600" b="0" i="0" u="none" strike="noStrike" kern="1200" baseline="0">
                  <a:solidFill>
                    <a:schemeClr val="bg1"/>
                  </a:solidFill>
                  <a:effectLst/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l-GR"/>
            </a:p>
          </c:txPr>
        </c:title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l" rtl="0">
              <a:defRPr lang="en-US" sz="1600" b="0" i="0" u="none" strike="noStrike" kern="1200" baseline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defRPr>
            </a:pPr>
            <a:endParaRPr lang="el-GR"/>
          </a:p>
        </c:txPr>
        <c:crossAx val="475232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 algn="l" rtl="0">
              <a:defRPr lang="en-US" sz="1600" b="0" i="0" u="none" strike="noStrike" kern="1200" baseline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defRPr>
            </a:pPr>
            <a:endParaRPr lang="el-GR"/>
          </a:p>
        </c:txPr>
      </c:legendEntry>
      <c:layout>
        <c:manualLayout>
          <c:xMode val="edge"/>
          <c:yMode val="edge"/>
          <c:x val="0.62485209284065923"/>
          <c:y val="0.30513565756500177"/>
          <c:w val="0.37232487439983486"/>
          <c:h val="0.620485678901975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 rtl="0">
            <a:defRPr lang="en-US" sz="1600" b="0" i="0" u="none" strike="noStrike" kern="1200" baseline="0">
              <a:solidFill>
                <a:schemeClr val="bg1"/>
              </a:solidFill>
              <a:effectLst/>
              <a:latin typeface="Century Gothic" panose="020B0502020202020204" pitchFamily="34" charset="0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CC0099">
        <a:alpha val="8000"/>
      </a:srgbClr>
    </a:solidFill>
    <a:ln>
      <a:noFill/>
    </a:ln>
    <a:effectLst/>
  </c:spPr>
  <c:txPr>
    <a:bodyPr/>
    <a:lstStyle/>
    <a:p>
      <a:pPr>
        <a:defRPr lang="en-US" sz="1000" b="0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el-GR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l-GR" sz="2400" b="1" i="0" u="none" strike="noStrike" kern="1200" spc="0" baseline="0" dirty="0">
                <a:solidFill>
                  <a:schemeClr val="accent4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l-GR" sz="2400" b="1" i="0" u="none" strike="noStrike" kern="1200" baseline="0" dirty="0">
                <a:solidFill>
                  <a:schemeClr val="accent4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Η συχνότητα </a:t>
            </a:r>
            <a:r>
              <a:rPr lang="el-GR" sz="2400" b="1" i="0" u="none" strike="noStrike" kern="1200" baseline="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των δρομολογίων είναι ικανοποιητική:</a:t>
            </a:r>
          </a:p>
        </c:rich>
      </c:tx>
      <c:layout>
        <c:manualLayout>
          <c:xMode val="edge"/>
          <c:yMode val="edge"/>
          <c:x val="0.17950352395413702"/>
          <c:y val="3.8207699461054512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l-GR" sz="2400" b="1" i="0" u="none" strike="noStrike" kern="1200" spc="0" baseline="0" dirty="0">
              <a:solidFill>
                <a:schemeClr val="accent4"/>
              </a:solidFill>
              <a:effectLst/>
              <a:latin typeface="Century Gothic" panose="020B0502020202020204" pitchFamily="34" charset="0"/>
              <a:ea typeface="+mn-ea"/>
              <a:cs typeface="+mn-cs"/>
            </a:defRPr>
          </a:pPr>
          <a:endParaRPr lang="el-GR"/>
        </a:p>
      </c:txPr>
    </c:title>
    <c:autoTitleDeleted val="0"/>
    <c:plotArea>
      <c:layout>
        <c:manualLayout>
          <c:layoutTarget val="inner"/>
          <c:xMode val="edge"/>
          <c:yMode val="edge"/>
          <c:x val="0.11629349751759414"/>
          <c:y val="0.24490897842935477"/>
          <c:w val="0.86030324955632642"/>
          <c:h val="0.628722681359044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CountIf!$I$19</c:f>
              <c:strCache>
                <c:ptCount val="1"/>
                <c:pt idx="0">
                  <c:v>Η συχνότητα των δρομολογίων είναι ικανοποιητική:</c:v>
                </c:pt>
              </c:strCache>
            </c:strRef>
          </c:tx>
          <c:spPr>
            <a:solidFill>
              <a:srgbClr val="FF33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l" rtl="0">
                  <a:defRPr lang="en-US" sz="1600" b="1" i="0" u="none" strike="noStrike" kern="1200" baseline="0">
                    <a:solidFill>
                      <a:schemeClr val="bg1"/>
                    </a:solidFill>
                    <a:effectLst/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CountIf!$I$21:$I$25</c:f>
              <c:strCache>
                <c:ptCount val="5"/>
                <c:pt idx="0">
                  <c:v>Διαφωνώ Απόλυτα</c:v>
                </c:pt>
                <c:pt idx="1">
                  <c:v>Μάλλον Διαφωνώ</c:v>
                </c:pt>
                <c:pt idx="2">
                  <c:v>Ουδέτερη Άποψη</c:v>
                </c:pt>
                <c:pt idx="3">
                  <c:v>Μάλλον Συμφωνώ</c:v>
                </c:pt>
                <c:pt idx="4">
                  <c:v>Συμφωνώ Απόλυτα</c:v>
                </c:pt>
              </c:strCache>
            </c:strRef>
          </c:cat>
          <c:val>
            <c:numRef>
              <c:f>CountIf!$J$21:$J$25</c:f>
              <c:numCache>
                <c:formatCode>General</c:formatCode>
                <c:ptCount val="5"/>
                <c:pt idx="0">
                  <c:v>50.1</c:v>
                </c:pt>
                <c:pt idx="1">
                  <c:v>31.6</c:v>
                </c:pt>
                <c:pt idx="2">
                  <c:v>11.6</c:v>
                </c:pt>
                <c:pt idx="3">
                  <c:v>6.4</c:v>
                </c:pt>
                <c:pt idx="4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F8-4EFD-918C-692844B1B3E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80388616"/>
        <c:axId val="480387304"/>
      </c:barChart>
      <c:catAx>
        <c:axId val="480388616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numFmt formatCode="General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t" anchorCtr="0"/>
          <a:lstStyle/>
          <a:p>
            <a:pPr algn="l" rtl="0">
              <a:defRPr lang="en-US" sz="1600" b="0" i="0" u="none" strike="noStrike" kern="1200" baseline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defRPr>
            </a:pPr>
            <a:endParaRPr lang="el-GR"/>
          </a:p>
        </c:txPr>
        <c:crossAx val="480387304"/>
        <c:crosses val="autoZero"/>
        <c:auto val="1"/>
        <c:lblAlgn val="ctr"/>
        <c:lblOffset val="100"/>
        <c:noMultiLvlLbl val="0"/>
      </c:catAx>
      <c:valAx>
        <c:axId val="48038730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algn="l" rtl="0">
                  <a:defRPr lang="el-GR" sz="1600" b="0" i="0" u="none" strike="noStrike" kern="1200" baseline="0">
                    <a:solidFill>
                      <a:schemeClr val="bg1"/>
                    </a:solidFill>
                    <a:effectLst/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el-GR" sz="1600" b="0" i="0" u="none" strike="noStrike" kern="1200" baseline="0" dirty="0">
                    <a:solidFill>
                      <a:schemeClr val="bg1"/>
                    </a:solidFill>
                    <a:effectLst/>
                    <a:latin typeface="Century Gothic" panose="020B0502020202020204" pitchFamily="34" charset="0"/>
                    <a:ea typeface="+mn-ea"/>
                    <a:cs typeface="+mn-cs"/>
                  </a:rPr>
                  <a:t>Απαντήσεις ερωτώμενων (%)</a:t>
                </a:r>
              </a:p>
            </c:rich>
          </c:tx>
          <c:layout>
            <c:manualLayout>
              <c:xMode val="edge"/>
              <c:yMode val="edge"/>
              <c:x val="1.1957625167414568E-2"/>
              <c:y val="0.3483201042010893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l" rtl="0">
                <a:defRPr lang="el-GR" sz="1600" b="0" i="0" u="none" strike="noStrike" kern="1200" baseline="0">
                  <a:solidFill>
                    <a:schemeClr val="bg1"/>
                  </a:solidFill>
                  <a:effectLst/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l-G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l" rtl="0">
              <a:defRPr lang="en-US" sz="1600" b="0" i="0" u="none" strike="noStrike" kern="1200" baseline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defRPr>
            </a:pPr>
            <a:endParaRPr lang="el-GR"/>
          </a:p>
        </c:txPr>
        <c:crossAx val="480388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CC0099">
        <a:alpha val="8000"/>
      </a:srgbClr>
    </a:solidFill>
    <a:ln>
      <a:noFill/>
    </a:ln>
    <a:effectLst/>
  </c:spPr>
  <c:txPr>
    <a:bodyPr/>
    <a:lstStyle/>
    <a:p>
      <a:pPr>
        <a:defRPr sz="800">
          <a:latin typeface="Calibri (Body)"/>
          <a:cs typeface="Times New Roman" panose="02020603050405020304" pitchFamily="18" charset="0"/>
        </a:defRPr>
      </a:pPr>
      <a:endParaRPr lang="el-G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l-GR" sz="2400" b="1" i="0" u="none" strike="noStrike" kern="1200" spc="0" baseline="0" dirty="0">
                <a:solidFill>
                  <a:schemeClr val="accent4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l-GR" sz="2400" b="1" i="0" baseline="0" dirty="0">
                <a:solidFill>
                  <a:schemeClr val="bg1"/>
                </a:solidFill>
                <a:effectLst/>
              </a:rPr>
              <a:t>Πρέπει να εκτελούνται ορισμένα </a:t>
            </a:r>
            <a:r>
              <a:rPr lang="el-GR" sz="2400" b="1" i="0" baseline="0" dirty="0">
                <a:solidFill>
                  <a:schemeClr val="accent4"/>
                </a:solidFill>
                <a:effectLst/>
              </a:rPr>
              <a:t>δρομολόγια και κατά τη διάρκεια της νύχτας</a:t>
            </a:r>
            <a:r>
              <a:rPr lang="el-GR" sz="2400" b="1" i="0" baseline="0" dirty="0">
                <a:solidFill>
                  <a:schemeClr val="bg1"/>
                </a:solidFill>
                <a:effectLst/>
              </a:rPr>
              <a:t>, πέρα της γραμμής ΚΤΕΛ - Αεροδρόμιο:</a:t>
            </a:r>
            <a:endParaRPr lang="el-GR" sz="3200" dirty="0">
              <a:solidFill>
                <a:schemeClr val="bg1"/>
              </a:solidFill>
              <a:effectLst/>
            </a:endParaRPr>
          </a:p>
        </c:rich>
      </c:tx>
      <c:layout>
        <c:manualLayout>
          <c:xMode val="edge"/>
          <c:yMode val="edge"/>
          <c:x val="0.17624908597059191"/>
          <c:y val="2.2120247056399981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l-GR" sz="2400" b="1" i="0" u="none" strike="noStrike" kern="1200" spc="0" baseline="0" dirty="0">
              <a:solidFill>
                <a:schemeClr val="accent4"/>
              </a:solidFill>
              <a:effectLst/>
              <a:latin typeface="Century Gothic" panose="020B0502020202020204" pitchFamily="34" charset="0"/>
              <a:ea typeface="+mn-ea"/>
              <a:cs typeface="+mn-cs"/>
            </a:defRPr>
          </a:pPr>
          <a:endParaRPr lang="el-GR"/>
        </a:p>
      </c:txPr>
    </c:title>
    <c:autoTitleDeleted val="0"/>
    <c:plotArea>
      <c:layout>
        <c:manualLayout>
          <c:layoutTarget val="inner"/>
          <c:xMode val="edge"/>
          <c:yMode val="edge"/>
          <c:x val="0.11629349751759414"/>
          <c:y val="0.24490897842935477"/>
          <c:w val="0.86030324955632642"/>
          <c:h val="0.628722681359044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33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l" rtl="0">
                  <a:defRPr lang="en-US" sz="1600" b="1" i="0" u="none" strike="noStrike" kern="1200" baseline="0">
                    <a:solidFill>
                      <a:schemeClr val="bg1"/>
                    </a:solidFill>
                    <a:effectLst/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Διαφωνώ Απόλυτα</c:v>
                </c:pt>
                <c:pt idx="1">
                  <c:v>Μάλλον Διαφωνώ</c:v>
                </c:pt>
                <c:pt idx="2">
                  <c:v>Ουδέτερη Άποψη</c:v>
                </c:pt>
                <c:pt idx="3">
                  <c:v>Μάλλον Συμφωνώ</c:v>
                </c:pt>
                <c:pt idx="4">
                  <c:v>Συμφωνώ Απόλυτα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3.7</c:v>
                </c:pt>
                <c:pt idx="1">
                  <c:v>3.7</c:v>
                </c:pt>
                <c:pt idx="2">
                  <c:v>18</c:v>
                </c:pt>
                <c:pt idx="3">
                  <c:v>20</c:v>
                </c:pt>
                <c:pt idx="4">
                  <c:v>54.6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41-42E5-AB93-4DECAB243DF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80388616"/>
        <c:axId val="480387304"/>
      </c:barChart>
      <c:catAx>
        <c:axId val="480388616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numFmt formatCode="General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t" anchorCtr="0"/>
          <a:lstStyle/>
          <a:p>
            <a:pPr algn="l" rtl="0">
              <a:defRPr lang="en-US" sz="1600" b="0" i="0" u="none" strike="noStrike" kern="1200" baseline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defRPr>
            </a:pPr>
            <a:endParaRPr lang="el-GR"/>
          </a:p>
        </c:txPr>
        <c:crossAx val="480387304"/>
        <c:crosses val="autoZero"/>
        <c:auto val="1"/>
        <c:lblAlgn val="ctr"/>
        <c:lblOffset val="100"/>
        <c:noMultiLvlLbl val="0"/>
      </c:catAx>
      <c:valAx>
        <c:axId val="480387304"/>
        <c:scaling>
          <c:orientation val="minMax"/>
          <c:max val="6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algn="l" rtl="0">
                  <a:defRPr lang="el-GR" sz="1600" b="0" i="0" u="none" strike="noStrike" kern="1200" baseline="0">
                    <a:solidFill>
                      <a:schemeClr val="bg1"/>
                    </a:solidFill>
                    <a:effectLst/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el-GR" sz="1800" b="0" i="0" baseline="0" dirty="0">
                    <a:effectLst/>
                  </a:rPr>
                  <a:t>Απαντήσεις ερωτώμενων (%)</a:t>
                </a:r>
                <a:endParaRPr lang="el-GR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1.1957625167414568E-2"/>
              <c:y val="0.3483201042010893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l" rtl="0">
                <a:defRPr lang="el-GR" sz="1600" b="0" i="0" u="none" strike="noStrike" kern="1200" baseline="0">
                  <a:solidFill>
                    <a:schemeClr val="bg1"/>
                  </a:solidFill>
                  <a:effectLst/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l-GR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l" rtl="0">
              <a:defRPr lang="en-US" sz="1600" b="0" i="0" u="none" strike="noStrike" kern="1200" baseline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defRPr>
            </a:pPr>
            <a:endParaRPr lang="el-GR"/>
          </a:p>
        </c:txPr>
        <c:crossAx val="48038861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solidFill>
      <a:srgbClr val="CC0099">
        <a:alpha val="8000"/>
      </a:srgbClr>
    </a:solidFill>
    <a:ln>
      <a:noFill/>
    </a:ln>
    <a:effectLst/>
  </c:spPr>
  <c:txPr>
    <a:bodyPr/>
    <a:lstStyle/>
    <a:p>
      <a:pPr>
        <a:defRPr sz="800">
          <a:latin typeface="Calibri (Body)"/>
          <a:cs typeface="Times New Roman" panose="02020603050405020304" pitchFamily="18" charset="0"/>
        </a:defRPr>
      </a:pPr>
      <a:endParaRPr lang="el-GR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l-GR" sz="2400" b="1" i="0" u="none" strike="noStrike" kern="1200" spc="0" baseline="0" dirty="0">
                <a:solidFill>
                  <a:schemeClr val="accent4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l-GR" sz="2400" b="1" i="0" baseline="0" dirty="0">
                <a:solidFill>
                  <a:schemeClr val="bg1"/>
                </a:solidFill>
                <a:effectLst/>
              </a:rPr>
              <a:t>Η ύπαρξη </a:t>
            </a:r>
            <a:r>
              <a:rPr lang="el-GR" sz="2400" b="1" i="0" baseline="0" dirty="0" err="1">
                <a:solidFill>
                  <a:schemeClr val="accent4"/>
                </a:solidFill>
                <a:effectLst/>
              </a:rPr>
              <a:t>λεωφορειολωρίδων</a:t>
            </a:r>
            <a:r>
              <a:rPr lang="el-GR" sz="2400" b="1" i="0" baseline="0" dirty="0">
                <a:solidFill>
                  <a:schemeClr val="bg1"/>
                </a:solidFill>
                <a:effectLst/>
              </a:rPr>
              <a:t> βελτιώνει και </a:t>
            </a:r>
            <a:r>
              <a:rPr lang="el-GR" sz="2400" b="1" i="0" baseline="0" dirty="0">
                <a:solidFill>
                  <a:schemeClr val="accent4"/>
                </a:solidFill>
                <a:effectLst/>
              </a:rPr>
              <a:t>διευκολύνει</a:t>
            </a:r>
            <a:r>
              <a:rPr lang="el-GR" sz="2400" b="1" i="0" baseline="0" dirty="0">
                <a:solidFill>
                  <a:schemeClr val="bg1"/>
                </a:solidFill>
                <a:effectLst/>
              </a:rPr>
              <a:t> τις μετακινήσεις με αστικά λεωφορεία:</a:t>
            </a:r>
            <a:endParaRPr lang="el-GR" sz="3200" b="1" dirty="0">
              <a:solidFill>
                <a:schemeClr val="bg1"/>
              </a:solidFill>
              <a:effectLst/>
            </a:endParaRPr>
          </a:p>
        </c:rich>
      </c:tx>
      <c:layout>
        <c:manualLayout>
          <c:xMode val="edge"/>
          <c:yMode val="edge"/>
          <c:x val="0.12580529722564285"/>
          <c:y val="2.2120247056399981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l-GR" sz="2400" b="1" i="0" u="none" strike="noStrike" kern="1200" spc="0" baseline="0" dirty="0">
              <a:solidFill>
                <a:schemeClr val="accent4"/>
              </a:solidFill>
              <a:effectLst/>
              <a:latin typeface="Century Gothic" panose="020B0502020202020204" pitchFamily="34" charset="0"/>
              <a:ea typeface="+mn-ea"/>
              <a:cs typeface="+mn-cs"/>
            </a:defRPr>
          </a:pPr>
          <a:endParaRPr lang="el-GR"/>
        </a:p>
      </c:txPr>
    </c:title>
    <c:autoTitleDeleted val="0"/>
    <c:plotArea>
      <c:layout>
        <c:manualLayout>
          <c:layoutTarget val="inner"/>
          <c:xMode val="edge"/>
          <c:yMode val="edge"/>
          <c:x val="0.11629349751759414"/>
          <c:y val="0.24490897842935477"/>
          <c:w val="0.86030324955632642"/>
          <c:h val="0.628722681359044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33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l" rtl="0">
                  <a:defRPr lang="en-US" sz="1600" b="1" i="0" u="none" strike="noStrike" kern="1200" baseline="0">
                    <a:solidFill>
                      <a:schemeClr val="bg1"/>
                    </a:solidFill>
                    <a:effectLst/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Διαφωνώ Απόλυτα</c:v>
                </c:pt>
                <c:pt idx="1">
                  <c:v>Μάλλον Διαφωνώ</c:v>
                </c:pt>
                <c:pt idx="2">
                  <c:v>Ουδέτερη Άποψη</c:v>
                </c:pt>
                <c:pt idx="3">
                  <c:v>Μάλλον Συμφωνώ</c:v>
                </c:pt>
                <c:pt idx="4">
                  <c:v>Συμφωνώ Απόλυτα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7.2</c:v>
                </c:pt>
                <c:pt idx="1">
                  <c:v>9.4</c:v>
                </c:pt>
                <c:pt idx="2">
                  <c:v>14.1</c:v>
                </c:pt>
                <c:pt idx="3">
                  <c:v>29.1</c:v>
                </c:pt>
                <c:pt idx="4">
                  <c:v>40.200000000000003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EB-4D18-B766-1C8F11E12C1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80388616"/>
        <c:axId val="480387304"/>
      </c:barChart>
      <c:catAx>
        <c:axId val="480388616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numFmt formatCode="General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t" anchorCtr="0"/>
          <a:lstStyle/>
          <a:p>
            <a:pPr algn="l" rtl="0">
              <a:defRPr lang="en-US" sz="1600" b="0" i="0" u="none" strike="noStrike" kern="1200" baseline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defRPr>
            </a:pPr>
            <a:endParaRPr lang="el-GR"/>
          </a:p>
        </c:txPr>
        <c:crossAx val="480387304"/>
        <c:crosses val="autoZero"/>
        <c:auto val="1"/>
        <c:lblAlgn val="ctr"/>
        <c:lblOffset val="100"/>
        <c:noMultiLvlLbl val="0"/>
      </c:catAx>
      <c:valAx>
        <c:axId val="480387304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algn="l" rtl="0">
                  <a:defRPr lang="el-GR" sz="1600" b="0" i="0" u="none" strike="noStrike" kern="1200" baseline="0">
                    <a:solidFill>
                      <a:schemeClr val="bg1"/>
                    </a:solidFill>
                    <a:effectLst/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el-GR" sz="1800" b="0" i="0" baseline="0" dirty="0">
                    <a:effectLst/>
                  </a:rPr>
                  <a:t>Απαντήσεις ερωτώμενων (%)</a:t>
                </a:r>
                <a:endParaRPr lang="el-GR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1.1957625167414568E-2"/>
              <c:y val="0.3483201042010893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l" rtl="0">
                <a:defRPr lang="el-GR" sz="1600" b="0" i="0" u="none" strike="noStrike" kern="1200" baseline="0">
                  <a:solidFill>
                    <a:schemeClr val="bg1"/>
                  </a:solidFill>
                  <a:effectLst/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l-GR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l" rtl="0">
              <a:defRPr lang="en-US" sz="1600" b="0" i="0" u="none" strike="noStrike" kern="1200" baseline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defRPr>
            </a:pPr>
            <a:endParaRPr lang="el-GR"/>
          </a:p>
        </c:txPr>
        <c:crossAx val="48038861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solidFill>
      <a:srgbClr val="CC0099">
        <a:alpha val="8000"/>
      </a:srgbClr>
    </a:solidFill>
    <a:ln>
      <a:noFill/>
    </a:ln>
    <a:effectLst/>
  </c:spPr>
  <c:txPr>
    <a:bodyPr/>
    <a:lstStyle/>
    <a:p>
      <a:pPr>
        <a:defRPr sz="800">
          <a:latin typeface="Calibri (Body)"/>
          <a:cs typeface="Times New Roman" panose="02020603050405020304" pitchFamily="18" charset="0"/>
        </a:defRPr>
      </a:pPr>
      <a:endParaRPr lang="el-GR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l-GR" sz="2400" b="1" i="0" u="none" strike="noStrike" kern="1200" spc="0" baseline="0" dirty="0">
                <a:solidFill>
                  <a:schemeClr val="accent4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l-GR" sz="2400" b="1" i="0" baseline="0" dirty="0">
                <a:solidFill>
                  <a:schemeClr val="bg1"/>
                </a:solidFill>
                <a:effectLst/>
              </a:rPr>
              <a:t>Χρησιμοποιώ την </a:t>
            </a:r>
            <a:r>
              <a:rPr lang="el-GR" sz="2400" b="1" i="0" baseline="0" dirty="0">
                <a:solidFill>
                  <a:schemeClr val="accent4"/>
                </a:solidFill>
                <a:effectLst/>
              </a:rPr>
              <a:t>ιστοσελίδα</a:t>
            </a:r>
            <a:r>
              <a:rPr lang="el-GR" sz="2400" b="1" i="0" baseline="0" dirty="0">
                <a:solidFill>
                  <a:schemeClr val="bg1"/>
                </a:solidFill>
                <a:effectLst/>
              </a:rPr>
              <a:t> του Ο</a:t>
            </a:r>
            <a:r>
              <a:rPr lang="en-US" sz="2400" b="1" i="0" baseline="0" dirty="0">
                <a:solidFill>
                  <a:schemeClr val="bg1"/>
                </a:solidFill>
                <a:effectLst/>
              </a:rPr>
              <a:t>.</a:t>
            </a:r>
            <a:r>
              <a:rPr lang="el-GR" sz="2400" b="1" i="0" baseline="0" dirty="0">
                <a:solidFill>
                  <a:schemeClr val="bg1"/>
                </a:solidFill>
                <a:effectLst/>
              </a:rPr>
              <a:t>Α</a:t>
            </a:r>
            <a:r>
              <a:rPr lang="en-US" sz="2400" b="1" i="0" baseline="0" dirty="0">
                <a:solidFill>
                  <a:schemeClr val="bg1"/>
                </a:solidFill>
                <a:effectLst/>
              </a:rPr>
              <a:t>.</a:t>
            </a:r>
            <a:r>
              <a:rPr lang="el-GR" sz="2400" b="1" i="0" baseline="0" dirty="0">
                <a:solidFill>
                  <a:schemeClr val="bg1"/>
                </a:solidFill>
                <a:effectLst/>
              </a:rPr>
              <a:t>Σ</a:t>
            </a:r>
            <a:r>
              <a:rPr lang="en-US" sz="2400" b="1" i="0" baseline="0" dirty="0">
                <a:solidFill>
                  <a:schemeClr val="bg1"/>
                </a:solidFill>
                <a:effectLst/>
              </a:rPr>
              <a:t>.</a:t>
            </a:r>
            <a:r>
              <a:rPr lang="el-GR" sz="2400" b="1" i="0" baseline="0" dirty="0">
                <a:solidFill>
                  <a:schemeClr val="bg1"/>
                </a:solidFill>
                <a:effectLst/>
              </a:rPr>
              <a:t>Θ</a:t>
            </a:r>
            <a:r>
              <a:rPr lang="en-US" sz="2400" b="1" i="0" baseline="0" dirty="0">
                <a:solidFill>
                  <a:schemeClr val="bg1"/>
                </a:solidFill>
                <a:effectLst/>
              </a:rPr>
              <a:t>.</a:t>
            </a:r>
            <a:r>
              <a:rPr lang="el-GR" sz="2400" b="1" i="0" baseline="0" dirty="0">
                <a:solidFill>
                  <a:schemeClr val="bg1"/>
                </a:solidFill>
                <a:effectLst/>
              </a:rPr>
              <a:t> καθώς και τις διαθέσιμες </a:t>
            </a:r>
            <a:r>
              <a:rPr lang="el-GR" sz="2400" b="1" i="0" baseline="0" dirty="0">
                <a:solidFill>
                  <a:schemeClr val="accent4"/>
                </a:solidFill>
                <a:effectLst/>
              </a:rPr>
              <a:t>εφαρμογές</a:t>
            </a:r>
            <a:r>
              <a:rPr lang="el-GR" sz="2400" b="1" i="0" baseline="0" dirty="0">
                <a:solidFill>
                  <a:schemeClr val="bg1"/>
                </a:solidFill>
                <a:effectLst/>
              </a:rPr>
              <a:t> του Οργανισμού για </a:t>
            </a:r>
            <a:r>
              <a:rPr lang="en-US" sz="2400" b="1" i="0" baseline="0" dirty="0">
                <a:solidFill>
                  <a:schemeClr val="bg1"/>
                </a:solidFill>
                <a:effectLst/>
              </a:rPr>
              <a:t>smartphones:</a:t>
            </a:r>
            <a:endParaRPr lang="el-GR" sz="3200" b="1" dirty="0">
              <a:solidFill>
                <a:schemeClr val="bg1"/>
              </a:solidFill>
              <a:effectLst/>
            </a:endParaRPr>
          </a:p>
        </c:rich>
      </c:tx>
      <c:layout>
        <c:manualLayout>
          <c:xMode val="edge"/>
          <c:yMode val="edge"/>
          <c:x val="0.12580529722564285"/>
          <c:y val="2.2120247056399981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l-GR" sz="2400" b="1" i="0" u="none" strike="noStrike" kern="1200" spc="0" baseline="0" dirty="0">
              <a:solidFill>
                <a:schemeClr val="accent4"/>
              </a:solidFill>
              <a:effectLst/>
              <a:latin typeface="Century Gothic" panose="020B0502020202020204" pitchFamily="34" charset="0"/>
              <a:ea typeface="+mn-ea"/>
              <a:cs typeface="+mn-cs"/>
            </a:defRPr>
          </a:pPr>
          <a:endParaRPr lang="el-GR"/>
        </a:p>
      </c:txPr>
    </c:title>
    <c:autoTitleDeleted val="0"/>
    <c:plotArea>
      <c:layout>
        <c:manualLayout>
          <c:layoutTarget val="inner"/>
          <c:xMode val="edge"/>
          <c:yMode val="edge"/>
          <c:x val="0.11629349751759414"/>
          <c:y val="0.24490897842935477"/>
          <c:w val="0.86030324955632642"/>
          <c:h val="0.628722681359044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33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l" rtl="0">
                  <a:defRPr lang="en-US" sz="1600" b="1" i="0" u="none" strike="noStrike" kern="1200" baseline="0">
                    <a:solidFill>
                      <a:schemeClr val="bg1"/>
                    </a:solidFill>
                    <a:effectLst/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Διαφωνώ Απόλυτα</c:v>
                </c:pt>
                <c:pt idx="1">
                  <c:v>Μάλλον Διαφωνώ</c:v>
                </c:pt>
                <c:pt idx="2">
                  <c:v>Ουδέτερη Άποψη</c:v>
                </c:pt>
                <c:pt idx="3">
                  <c:v>Μάλλον Συμφωνώ</c:v>
                </c:pt>
                <c:pt idx="4">
                  <c:v>Συμφωνώ Απόλυτα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7.7</c:v>
                </c:pt>
                <c:pt idx="1">
                  <c:v>3.5</c:v>
                </c:pt>
                <c:pt idx="2">
                  <c:v>11.4</c:v>
                </c:pt>
                <c:pt idx="3">
                  <c:v>23.5</c:v>
                </c:pt>
                <c:pt idx="4">
                  <c:v>54.1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C2-4545-B886-797353FBBBD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80388616"/>
        <c:axId val="480387304"/>
      </c:barChart>
      <c:catAx>
        <c:axId val="480388616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numFmt formatCode="General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t" anchorCtr="0"/>
          <a:lstStyle/>
          <a:p>
            <a:pPr algn="l" rtl="0">
              <a:defRPr lang="en-US" sz="1600" b="0" i="0" u="none" strike="noStrike" kern="1200" baseline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defRPr>
            </a:pPr>
            <a:endParaRPr lang="el-GR"/>
          </a:p>
        </c:txPr>
        <c:crossAx val="480387304"/>
        <c:crosses val="autoZero"/>
        <c:auto val="1"/>
        <c:lblAlgn val="ctr"/>
        <c:lblOffset val="100"/>
        <c:noMultiLvlLbl val="0"/>
      </c:catAx>
      <c:valAx>
        <c:axId val="480387304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algn="l" rtl="0">
                  <a:defRPr lang="el-GR" sz="1600" b="0" i="0" u="none" strike="noStrike" kern="1200" baseline="0">
                    <a:solidFill>
                      <a:schemeClr val="bg1"/>
                    </a:solidFill>
                    <a:effectLst/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el-GR" sz="1800" b="0" i="0" baseline="0" dirty="0">
                    <a:effectLst/>
                  </a:rPr>
                  <a:t>Απαντήσεις ερωτώμενων (%)</a:t>
                </a:r>
                <a:endParaRPr lang="el-GR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1.1957625167414568E-2"/>
              <c:y val="0.3483201042010893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l" rtl="0">
                <a:defRPr lang="el-GR" sz="1600" b="0" i="0" u="none" strike="noStrike" kern="1200" baseline="0">
                  <a:solidFill>
                    <a:schemeClr val="bg1"/>
                  </a:solidFill>
                  <a:effectLst/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l-GR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l" rtl="0">
              <a:defRPr lang="en-US" sz="1600" b="0" i="0" u="none" strike="noStrike" kern="1200" baseline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defRPr>
            </a:pPr>
            <a:endParaRPr lang="el-GR"/>
          </a:p>
        </c:txPr>
        <c:crossAx val="48038861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solidFill>
      <a:srgbClr val="CC0099">
        <a:alpha val="8000"/>
      </a:srgbClr>
    </a:solidFill>
    <a:ln>
      <a:noFill/>
    </a:ln>
    <a:effectLst/>
  </c:spPr>
  <c:txPr>
    <a:bodyPr/>
    <a:lstStyle/>
    <a:p>
      <a:pPr>
        <a:defRPr sz="800">
          <a:latin typeface="Calibri (Body)"/>
          <a:cs typeface="Times New Roman" panose="02020603050405020304" pitchFamily="18" charset="0"/>
        </a:defRPr>
      </a:pPr>
      <a:endParaRPr lang="el-GR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l-GR" sz="2400" b="1" i="0" u="none" strike="noStrike" kern="1200" spc="0" baseline="0" dirty="0">
                <a:solidFill>
                  <a:schemeClr val="accent4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l-GR" sz="2400" b="1" i="0" baseline="0" dirty="0">
                <a:solidFill>
                  <a:schemeClr val="bg1"/>
                </a:solidFill>
                <a:effectLst/>
              </a:rPr>
              <a:t>Θεωρώ χρήσιμη τη δυνατότητα </a:t>
            </a:r>
            <a:r>
              <a:rPr lang="el-GR" sz="2400" b="1" i="0" baseline="0" dirty="0">
                <a:solidFill>
                  <a:schemeClr val="accent4"/>
                </a:solidFill>
                <a:effectLst/>
              </a:rPr>
              <a:t>αγοράς εισιτηρίου μέσω </a:t>
            </a:r>
            <a:r>
              <a:rPr lang="en-US" sz="2400" b="1" i="0" baseline="0" dirty="0">
                <a:solidFill>
                  <a:schemeClr val="accent4"/>
                </a:solidFill>
                <a:effectLst/>
              </a:rPr>
              <a:t>smartphone</a:t>
            </a:r>
            <a:r>
              <a:rPr lang="en-US" sz="2400" b="1" i="0" baseline="0" dirty="0">
                <a:solidFill>
                  <a:schemeClr val="bg1"/>
                </a:solidFill>
                <a:effectLst/>
              </a:rPr>
              <a:t> </a:t>
            </a:r>
            <a:r>
              <a:rPr lang="el-GR" sz="2400" b="1" i="0" baseline="0" dirty="0">
                <a:solidFill>
                  <a:schemeClr val="bg1"/>
                </a:solidFill>
                <a:effectLst/>
              </a:rPr>
              <a:t>εντός των οχημάτων του Ο</a:t>
            </a:r>
            <a:r>
              <a:rPr lang="en-US" sz="2400" b="1" i="0" baseline="0" dirty="0">
                <a:solidFill>
                  <a:schemeClr val="bg1"/>
                </a:solidFill>
                <a:effectLst/>
              </a:rPr>
              <a:t>.</a:t>
            </a:r>
            <a:r>
              <a:rPr lang="el-GR" sz="2400" b="1" i="0" baseline="0" dirty="0">
                <a:solidFill>
                  <a:schemeClr val="bg1"/>
                </a:solidFill>
                <a:effectLst/>
              </a:rPr>
              <a:t>Α</a:t>
            </a:r>
            <a:r>
              <a:rPr lang="en-US" sz="2400" b="1" i="0" baseline="0" dirty="0">
                <a:solidFill>
                  <a:schemeClr val="bg1"/>
                </a:solidFill>
                <a:effectLst/>
              </a:rPr>
              <a:t>.</a:t>
            </a:r>
            <a:r>
              <a:rPr lang="el-GR" sz="2400" b="1" i="0" baseline="0" dirty="0">
                <a:solidFill>
                  <a:schemeClr val="bg1"/>
                </a:solidFill>
                <a:effectLst/>
              </a:rPr>
              <a:t>Σ</a:t>
            </a:r>
            <a:r>
              <a:rPr lang="en-US" sz="2400" b="1" i="0" baseline="0" dirty="0">
                <a:solidFill>
                  <a:schemeClr val="bg1"/>
                </a:solidFill>
                <a:effectLst/>
              </a:rPr>
              <a:t>.</a:t>
            </a:r>
            <a:r>
              <a:rPr lang="el-GR" sz="2400" b="1" i="0" baseline="0" dirty="0">
                <a:solidFill>
                  <a:schemeClr val="bg1"/>
                </a:solidFill>
                <a:effectLst/>
              </a:rPr>
              <a:t>Θ</a:t>
            </a:r>
            <a:r>
              <a:rPr lang="en-US" sz="2400" b="1" i="0" baseline="0" dirty="0">
                <a:solidFill>
                  <a:schemeClr val="bg1"/>
                </a:solidFill>
                <a:effectLst/>
              </a:rPr>
              <a:t>.</a:t>
            </a:r>
            <a:r>
              <a:rPr lang="el-GR" sz="2400" b="1" i="0" baseline="0" dirty="0">
                <a:solidFill>
                  <a:schemeClr val="bg1"/>
                </a:solidFill>
                <a:effectLst/>
              </a:rPr>
              <a:t>:</a:t>
            </a:r>
            <a:endParaRPr lang="el-GR" sz="3200" b="1" dirty="0">
              <a:solidFill>
                <a:schemeClr val="bg1"/>
              </a:solidFill>
              <a:effectLst/>
            </a:endParaRPr>
          </a:p>
        </c:rich>
      </c:tx>
      <c:layout>
        <c:manualLayout>
          <c:xMode val="edge"/>
          <c:yMode val="edge"/>
          <c:x val="0.12580529722564285"/>
          <c:y val="2.2120247056399981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l-GR" sz="2400" b="1" i="0" u="none" strike="noStrike" kern="1200" spc="0" baseline="0" dirty="0">
              <a:solidFill>
                <a:schemeClr val="accent4"/>
              </a:solidFill>
              <a:effectLst/>
              <a:latin typeface="Century Gothic" panose="020B0502020202020204" pitchFamily="34" charset="0"/>
              <a:ea typeface="+mn-ea"/>
              <a:cs typeface="+mn-cs"/>
            </a:defRPr>
          </a:pPr>
          <a:endParaRPr lang="el-GR"/>
        </a:p>
      </c:txPr>
    </c:title>
    <c:autoTitleDeleted val="0"/>
    <c:plotArea>
      <c:layout>
        <c:manualLayout>
          <c:layoutTarget val="inner"/>
          <c:xMode val="edge"/>
          <c:yMode val="edge"/>
          <c:x val="0.11629349751759414"/>
          <c:y val="0.24490897842935477"/>
          <c:w val="0.86030324955632642"/>
          <c:h val="0.628722681359044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33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l" rtl="0">
                  <a:defRPr lang="en-US" sz="1600" b="1" i="0" u="none" strike="noStrike" kern="1200" baseline="0">
                    <a:solidFill>
                      <a:schemeClr val="bg1"/>
                    </a:solidFill>
                    <a:effectLst/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Διαφωνώ Απόλυτα</c:v>
                </c:pt>
                <c:pt idx="1">
                  <c:v>Μάλλον Διαφωνώ</c:v>
                </c:pt>
                <c:pt idx="2">
                  <c:v>Ουδέτερη Άποψη</c:v>
                </c:pt>
                <c:pt idx="3">
                  <c:v>Μάλλον Συμφωνώ</c:v>
                </c:pt>
                <c:pt idx="4">
                  <c:v>Συμφωνώ Απόλυτα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3.2</c:v>
                </c:pt>
                <c:pt idx="1">
                  <c:v>5.2</c:v>
                </c:pt>
                <c:pt idx="2">
                  <c:v>21.5</c:v>
                </c:pt>
                <c:pt idx="3">
                  <c:v>24.7</c:v>
                </c:pt>
                <c:pt idx="4">
                  <c:v>45.4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CC-481B-AED3-32DC9C3A459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80388616"/>
        <c:axId val="480387304"/>
      </c:barChart>
      <c:catAx>
        <c:axId val="480388616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numFmt formatCode="General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t" anchorCtr="0"/>
          <a:lstStyle/>
          <a:p>
            <a:pPr algn="l" rtl="0">
              <a:defRPr lang="en-US" sz="1600" b="0" i="0" u="none" strike="noStrike" kern="1200" baseline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defRPr>
            </a:pPr>
            <a:endParaRPr lang="el-GR"/>
          </a:p>
        </c:txPr>
        <c:crossAx val="480387304"/>
        <c:crosses val="autoZero"/>
        <c:auto val="1"/>
        <c:lblAlgn val="ctr"/>
        <c:lblOffset val="100"/>
        <c:noMultiLvlLbl val="0"/>
      </c:catAx>
      <c:valAx>
        <c:axId val="480387304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algn="l" rtl="0">
                  <a:defRPr lang="el-GR" sz="1600" b="0" i="0" u="none" strike="noStrike" kern="1200" baseline="0">
                    <a:solidFill>
                      <a:schemeClr val="bg1"/>
                    </a:solidFill>
                    <a:effectLst/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el-GR" sz="1800" b="0" i="0" baseline="0" dirty="0">
                    <a:effectLst/>
                  </a:rPr>
                  <a:t>Απαντήσεις ερωτώμενων (%)</a:t>
                </a:r>
                <a:endParaRPr lang="el-GR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1.1957625167414568E-2"/>
              <c:y val="0.3483201042010893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l" rtl="0">
                <a:defRPr lang="el-GR" sz="1600" b="0" i="0" u="none" strike="noStrike" kern="1200" baseline="0">
                  <a:solidFill>
                    <a:schemeClr val="bg1"/>
                  </a:solidFill>
                  <a:effectLst/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l-GR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l" rtl="0">
              <a:defRPr lang="en-US" sz="1600" b="0" i="0" u="none" strike="noStrike" kern="1200" baseline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defRPr>
            </a:pPr>
            <a:endParaRPr lang="el-GR"/>
          </a:p>
        </c:txPr>
        <c:crossAx val="48038861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solidFill>
      <a:srgbClr val="CC0099">
        <a:alpha val="8000"/>
      </a:srgbClr>
    </a:solidFill>
    <a:ln>
      <a:noFill/>
    </a:ln>
    <a:effectLst/>
  </c:spPr>
  <c:txPr>
    <a:bodyPr/>
    <a:lstStyle/>
    <a:p>
      <a:pPr>
        <a:defRPr sz="800">
          <a:latin typeface="Calibri (Body)"/>
          <a:cs typeface="Times New Roman" panose="02020603050405020304" pitchFamily="18" charset="0"/>
        </a:defRPr>
      </a:pPr>
      <a:endParaRPr lang="el-G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C71F8C-B66F-4CB8-976F-DADBA86FEE25}" type="datetimeFigureOut">
              <a:rPr lang="el-GR" smtClean="0"/>
              <a:t>8/1/2021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88148F-D93B-429F-87DB-51892658B6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16765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88148F-D93B-429F-87DB-51892658B6E5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6637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88148F-D93B-429F-87DB-51892658B6E5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2633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88148F-D93B-429F-87DB-51892658B6E5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8159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88148F-D93B-429F-87DB-51892658B6E5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32453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52F7B-E562-4E37-A2EF-06266BDBA8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F0255A-18C8-4E6B-A094-6D67897A56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32F227-0D0E-409E-8F88-4BBF62DB3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28C50-9BD0-4540-BAAD-F6BA066DD3B9}" type="datetimeFigureOut">
              <a:rPr lang="el-GR" smtClean="0"/>
              <a:t>8/1/2021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711F7B-F418-463B-96B1-C29A79FED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08F857-3168-45A9-91B6-CB9F49DA4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FB179-D0D9-4595-9D33-FD886BCBC11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46468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28710-8653-49D1-8D36-646CFD4E7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370768-7F4D-4B92-AF70-2E9DD67209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CB2818-658C-4384-BCA1-23A110C94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28C50-9BD0-4540-BAAD-F6BA066DD3B9}" type="datetimeFigureOut">
              <a:rPr lang="el-GR" smtClean="0"/>
              <a:t>8/1/2021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05193-243E-40CA-8068-2F5215A4F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CDB72-26C4-4805-8FE1-CB8DB2756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FB179-D0D9-4595-9D33-FD886BCBC11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261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3BA3E1-B6E0-4254-819D-6F061211A5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BA3188-C41A-4412-8F2A-A633BCECE8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E8BA2D-3F70-4E56-9A8D-849BF75E2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28C50-9BD0-4540-BAAD-F6BA066DD3B9}" type="datetimeFigureOut">
              <a:rPr lang="el-GR" smtClean="0"/>
              <a:t>8/1/2021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704673-143D-4060-B8B2-822F0834F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7A2BBA-E2A7-48E4-AD8F-87FE0D64C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FB179-D0D9-4595-9D33-FD886BCBC11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3822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540D8-FC2B-416E-AAA0-3C4C8AC8A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31667-6077-4EE0-8B2A-077DA2CDE3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EC4096-4E6D-416F-AF81-B8B186E1D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28C50-9BD0-4540-BAAD-F6BA066DD3B9}" type="datetimeFigureOut">
              <a:rPr lang="el-GR" smtClean="0"/>
              <a:t>8/1/2021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042BDC-615F-489A-B0E8-7FDB4E269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6EDBF8-3DD9-49A1-BB01-E8EC0FAB6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FB179-D0D9-4595-9D33-FD886BCBC11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2900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9FC31-D960-4684-8D16-6084918B6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4280F1-B235-4D77-95FC-1ACAFB7036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E707D1-68DB-40A1-85D6-9518D1D16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28C50-9BD0-4540-BAAD-F6BA066DD3B9}" type="datetimeFigureOut">
              <a:rPr lang="el-GR" smtClean="0"/>
              <a:t>8/1/2021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935465-560B-4C1A-B90A-403D723BD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FB5963-9C00-499B-8B30-6E1761337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FB179-D0D9-4595-9D33-FD886BCBC11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6826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819C2-B451-46D2-8EB5-997A8B2F2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2BDFD-1152-40D7-B854-4B6C7A0A0D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743702-5D0B-463D-B511-F29CE6338C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06816F-6DD3-4EE9-A4A0-068F4D658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28C50-9BD0-4540-BAAD-F6BA066DD3B9}" type="datetimeFigureOut">
              <a:rPr lang="el-GR" smtClean="0"/>
              <a:t>8/1/2021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5952EA-D032-4B97-AF67-AC2E3006E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676633-8751-40AE-AD27-A2759AF30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FB179-D0D9-4595-9D33-FD886BCBC11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5293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2E8CB-F6C3-4963-BBF9-5963CDEFC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D8908B-D355-4E6C-B2E5-D6CCCB2E54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00E108-BA5C-4768-A36D-D6C77BFD47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9498A9-5FE6-4D16-878B-E36C28DA81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2B7E38-6728-4237-A8DF-DDCFD043A3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21BD26-938D-4710-8020-8BA38F4A9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28C50-9BD0-4540-BAAD-F6BA066DD3B9}" type="datetimeFigureOut">
              <a:rPr lang="el-GR" smtClean="0"/>
              <a:t>8/1/2021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BBFCB7-4953-4325-A49C-81EE34AA6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2A4841-BDCF-4252-BE5D-92460C34C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FB179-D0D9-4595-9D33-FD886BCBC11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8624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F89FF-7FAF-4117-9F08-82054DB04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76CCF2-3926-4212-86B3-08B10A2CE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28C50-9BD0-4540-BAAD-F6BA066DD3B9}" type="datetimeFigureOut">
              <a:rPr lang="el-GR" smtClean="0"/>
              <a:t>8/1/2021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8C00C7-A98C-49B8-B569-6274098EA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2AF8CA-313A-472A-9545-46122344C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FB179-D0D9-4595-9D33-FD886BCBC11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7059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E555B5-8F63-4702-B6EC-805F26D1E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28C50-9BD0-4540-BAAD-F6BA066DD3B9}" type="datetimeFigureOut">
              <a:rPr lang="el-GR" smtClean="0"/>
              <a:t>8/1/2021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94318A-529B-40A5-A430-72B6F3E8C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870753-38E1-4618-B150-92EA63789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FB179-D0D9-4595-9D33-FD886BCBC11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5691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15F47-234F-438A-9BAF-A861BF3FC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60D80-A8AA-42AA-9395-15778D17E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C0F0B5-8611-417A-9EC7-2D13118338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67E239-AD0A-4AFE-9BD5-5067DDAA5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28C50-9BD0-4540-BAAD-F6BA066DD3B9}" type="datetimeFigureOut">
              <a:rPr lang="el-GR" smtClean="0"/>
              <a:t>8/1/2021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B64834-F685-4CD7-96ED-CE7D560B9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35C158-2B2E-474D-AD2C-3F61216E3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FB179-D0D9-4595-9D33-FD886BCBC11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64092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FDBA1-DFFB-4C22-A8AE-CB4571025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561C10-E2F7-40A5-8FD5-AE1112C7BE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254DAE-09FF-4EF6-94B5-BD281D6E48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5197F2-DCDB-40ED-9BDF-3889D43B3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28C50-9BD0-4540-BAAD-F6BA066DD3B9}" type="datetimeFigureOut">
              <a:rPr lang="el-GR" smtClean="0"/>
              <a:t>8/1/2021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89291A-5888-410A-94FC-E4284B74F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B4FF1F-C08C-429D-B30E-FB23EF5DD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FB179-D0D9-4595-9D33-FD886BCBC11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1035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46141F-A304-49EB-84C6-7AA8ECF77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B4227E-F38A-4232-BEB5-853F95D1D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0A380-0FB3-4D34-BD56-2F03D9AD02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28C50-9BD0-4540-BAAD-F6BA066DD3B9}" type="datetimeFigureOut">
              <a:rPr lang="el-GR" smtClean="0"/>
              <a:t>8/1/2021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2128E9-DF07-4461-8B50-FF42916105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30B15F-F536-49A7-A9E9-83D60C8CE0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FB179-D0D9-4595-9D33-FD886BCBC11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8700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microsoft.com/office/2007/relationships/hdphoto" Target="../media/hdphoto1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8.wdp"/><Relationship Id="rId3" Type="http://schemas.openxmlformats.org/officeDocument/2006/relationships/image" Target="../media/image34.png"/><Relationship Id="rId7" Type="http://schemas.openxmlformats.org/officeDocument/2006/relationships/image" Target="../media/image4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7.wdp"/><Relationship Id="rId5" Type="http://schemas.openxmlformats.org/officeDocument/2006/relationships/image" Target="../media/image42.png"/><Relationship Id="rId4" Type="http://schemas.microsoft.com/office/2007/relationships/hdphoto" Target="../media/hdphoto20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29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32.wdp"/><Relationship Id="rId3" Type="http://schemas.openxmlformats.org/officeDocument/2006/relationships/image" Target="../media/image45.png"/><Relationship Id="rId7" Type="http://schemas.openxmlformats.org/officeDocument/2006/relationships/image" Target="../media/image4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31.wdp"/><Relationship Id="rId5" Type="http://schemas.openxmlformats.org/officeDocument/2006/relationships/image" Target="../media/image46.png"/><Relationship Id="rId4" Type="http://schemas.microsoft.com/office/2007/relationships/hdphoto" Target="../media/hdphoto30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microsoft.com/office/2007/relationships/hdphoto" Target="../media/hdphoto31.wdp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32.wdp"/><Relationship Id="rId5" Type="http://schemas.openxmlformats.org/officeDocument/2006/relationships/image" Target="../media/image47.png"/><Relationship Id="rId4" Type="http://schemas.microsoft.com/office/2007/relationships/hdphoto" Target="../media/hdphoto3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34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microsoft.com/office/2007/relationships/hdphoto" Target="../media/hdphoto35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36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13" Type="http://schemas.openxmlformats.org/officeDocument/2006/relationships/chart" Target="../charts/chart12.xml"/><Relationship Id="rId18" Type="http://schemas.openxmlformats.org/officeDocument/2006/relationships/chart" Target="../charts/chart17.xml"/><Relationship Id="rId3" Type="http://schemas.openxmlformats.org/officeDocument/2006/relationships/chart" Target="../charts/chart3.xml"/><Relationship Id="rId7" Type="http://schemas.openxmlformats.org/officeDocument/2006/relationships/chart" Target="../charts/chart6.xml"/><Relationship Id="rId12" Type="http://schemas.openxmlformats.org/officeDocument/2006/relationships/chart" Target="../charts/chart11.xml"/><Relationship Id="rId17" Type="http://schemas.openxmlformats.org/officeDocument/2006/relationships/chart" Target="../charts/chart16.xml"/><Relationship Id="rId2" Type="http://schemas.openxmlformats.org/officeDocument/2006/relationships/image" Target="../media/image1.jpg"/><Relationship Id="rId16" Type="http://schemas.openxmlformats.org/officeDocument/2006/relationships/chart" Target="../charts/chart15.xml"/><Relationship Id="rId20" Type="http://schemas.openxmlformats.org/officeDocument/2006/relationships/chart" Target="../charts/chart19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5.xml"/><Relationship Id="rId11" Type="http://schemas.openxmlformats.org/officeDocument/2006/relationships/chart" Target="../charts/chart10.xml"/><Relationship Id="rId5" Type="http://schemas.openxmlformats.org/officeDocument/2006/relationships/chart" Target="../charts/chart4.xml"/><Relationship Id="rId15" Type="http://schemas.openxmlformats.org/officeDocument/2006/relationships/chart" Target="../charts/chart14.xml"/><Relationship Id="rId10" Type="http://schemas.openxmlformats.org/officeDocument/2006/relationships/chart" Target="../charts/chart9.xml"/><Relationship Id="rId19" Type="http://schemas.openxmlformats.org/officeDocument/2006/relationships/chart" Target="../charts/chart18.xml"/><Relationship Id="rId4" Type="http://schemas.openxmlformats.org/officeDocument/2006/relationships/image" Target="../media/image9.png"/><Relationship Id="rId9" Type="http://schemas.openxmlformats.org/officeDocument/2006/relationships/chart" Target="../charts/chart8.xml"/><Relationship Id="rId14" Type="http://schemas.openxmlformats.org/officeDocument/2006/relationships/chart" Target="../charts/chart1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microsoft.com/office/2007/relationships/hdphoto" Target="../media/hdphoto20.wdp"/><Relationship Id="rId12" Type="http://schemas.microsoft.com/office/2007/relationships/hdphoto" Target="../media/hdphoto38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image" Target="../media/image58.png"/><Relationship Id="rId5" Type="http://schemas.microsoft.com/office/2007/relationships/hdphoto" Target="../media/hdphoto37.wdp"/><Relationship Id="rId10" Type="http://schemas.openxmlformats.org/officeDocument/2006/relationships/image" Target="../media/image5.png"/><Relationship Id="rId4" Type="http://schemas.openxmlformats.org/officeDocument/2006/relationships/image" Target="../media/image57.png"/><Relationship Id="rId9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62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svg"/><Relationship Id="rId4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chart" Target="../charts/chart2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2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microsoft.com/office/2007/relationships/hdphoto" Target="../media/hdphoto39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63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15.png"/><Relationship Id="rId10" Type="http://schemas.microsoft.com/office/2007/relationships/hdphoto" Target="../media/hdphoto8.wdp"/><Relationship Id="rId4" Type="http://schemas.microsoft.com/office/2007/relationships/hdphoto" Target="../media/hdphoto5.wdp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0.wdp"/><Relationship Id="rId5" Type="http://schemas.openxmlformats.org/officeDocument/2006/relationships/image" Target="../media/image19.png"/><Relationship Id="rId4" Type="http://schemas.microsoft.com/office/2007/relationships/hdphoto" Target="../media/hdphoto9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3.wdp"/><Relationship Id="rId5" Type="http://schemas.openxmlformats.org/officeDocument/2006/relationships/image" Target="../media/image26.png"/><Relationship Id="rId10" Type="http://schemas.microsoft.com/office/2007/relationships/hdphoto" Target="../media/hdphoto15.wdp"/><Relationship Id="rId4" Type="http://schemas.microsoft.com/office/2007/relationships/hdphoto" Target="../media/hdphoto12.wdp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microsoft.com/office/2007/relationships/hdphoto" Target="../media/hdphoto17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microsoft.com/office/2007/relationships/hdphoto" Target="../media/hdphoto16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0.wdp"/><Relationship Id="rId13" Type="http://schemas.openxmlformats.org/officeDocument/2006/relationships/image" Target="../media/image9.png"/><Relationship Id="rId18" Type="http://schemas.openxmlformats.org/officeDocument/2006/relationships/image" Target="../media/image39.png"/><Relationship Id="rId3" Type="http://schemas.openxmlformats.org/officeDocument/2006/relationships/image" Target="../media/image32.png"/><Relationship Id="rId21" Type="http://schemas.microsoft.com/office/2007/relationships/hdphoto" Target="../media/hdphoto26.wdp"/><Relationship Id="rId7" Type="http://schemas.openxmlformats.org/officeDocument/2006/relationships/image" Target="../media/image34.png"/><Relationship Id="rId12" Type="http://schemas.microsoft.com/office/2007/relationships/hdphoto" Target="../media/hdphoto22.wdp"/><Relationship Id="rId17" Type="http://schemas.microsoft.com/office/2007/relationships/hdphoto" Target="../media/hdphoto24.wdp"/><Relationship Id="rId2" Type="http://schemas.openxmlformats.org/officeDocument/2006/relationships/image" Target="../media/image1.jpg"/><Relationship Id="rId16" Type="http://schemas.openxmlformats.org/officeDocument/2006/relationships/image" Target="../media/image38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9.wdp"/><Relationship Id="rId11" Type="http://schemas.openxmlformats.org/officeDocument/2006/relationships/image" Target="../media/image36.png"/><Relationship Id="rId5" Type="http://schemas.openxmlformats.org/officeDocument/2006/relationships/image" Target="../media/image33.png"/><Relationship Id="rId15" Type="http://schemas.microsoft.com/office/2007/relationships/hdphoto" Target="../media/hdphoto23.wdp"/><Relationship Id="rId10" Type="http://schemas.microsoft.com/office/2007/relationships/hdphoto" Target="../media/hdphoto21.wdp"/><Relationship Id="rId19" Type="http://schemas.microsoft.com/office/2007/relationships/hdphoto" Target="../media/hdphoto25.wdp"/><Relationship Id="rId4" Type="http://schemas.microsoft.com/office/2007/relationships/hdphoto" Target="../media/hdphoto18.wdp"/><Relationship Id="rId9" Type="http://schemas.openxmlformats.org/officeDocument/2006/relationships/image" Target="../media/image35.png"/><Relationship Id="rId1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E3E98EF-00A7-4B31-8045-659FDAF973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CD0DA46-BB3A-412D-B219-7BFA73EB80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06" r="91862" b="65596"/>
          <a:stretch/>
        </p:blipFill>
        <p:spPr>
          <a:xfrm>
            <a:off x="133173" y="5776396"/>
            <a:ext cx="418576" cy="67650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EFAB150-3289-48E6-B858-50973DF130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51" b="65521"/>
          <a:stretch/>
        </p:blipFill>
        <p:spPr>
          <a:xfrm>
            <a:off x="1" y="6338474"/>
            <a:ext cx="12192000" cy="12144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0B3A7EA-BD13-40B6-A51D-57DB85560D0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3" t="26315" r="65440" b="64863"/>
          <a:stretch/>
        </p:blipFill>
        <p:spPr>
          <a:xfrm>
            <a:off x="1726265" y="5713348"/>
            <a:ext cx="1426128" cy="80666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52697ED-19E8-4659-BA82-96C33FFC56E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83" t="27706" r="43748" b="64862"/>
          <a:stretch/>
        </p:blipFill>
        <p:spPr>
          <a:xfrm>
            <a:off x="4486200" y="5840506"/>
            <a:ext cx="620786" cy="67950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A6D7B32-DDBA-4F9E-AFB2-FD911D1EC79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0" t="30782" r="90176" b="66447"/>
          <a:stretch/>
        </p:blipFill>
        <p:spPr>
          <a:xfrm>
            <a:off x="1651527" y="6121670"/>
            <a:ext cx="228600" cy="253415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9430F6E0-9B70-418F-85F2-A588AA5744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06" r="91862" b="65596"/>
          <a:stretch/>
        </p:blipFill>
        <p:spPr>
          <a:xfrm>
            <a:off x="5207101" y="5776396"/>
            <a:ext cx="418576" cy="676507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89749A6D-BECC-4FE5-BCBD-8ABF13D927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06" r="91862" b="65596"/>
          <a:stretch/>
        </p:blipFill>
        <p:spPr>
          <a:xfrm>
            <a:off x="10280442" y="5783416"/>
            <a:ext cx="418576" cy="676507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E3B8221D-CC75-4489-B091-797ED1AF86B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27" t="29167" r="30803" b="66642"/>
          <a:stretch/>
        </p:blipFill>
        <p:spPr>
          <a:xfrm>
            <a:off x="6188507" y="5975731"/>
            <a:ext cx="286474" cy="383254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749E1F40-B066-4075-A5BB-FC4804E625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06" r="91862" b="65596"/>
          <a:stretch/>
        </p:blipFill>
        <p:spPr>
          <a:xfrm>
            <a:off x="3328557" y="5776396"/>
            <a:ext cx="418576" cy="676507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2FF15416-8EB3-419F-BE4D-16A2FAFD75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06" r="91862" b="65596"/>
          <a:stretch/>
        </p:blipFill>
        <p:spPr>
          <a:xfrm>
            <a:off x="3966159" y="5776396"/>
            <a:ext cx="418576" cy="676507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AD334134-B5F4-45BE-8214-55CA23BA86A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83" t="27706" r="43748" b="64862"/>
          <a:stretch/>
        </p:blipFill>
        <p:spPr>
          <a:xfrm>
            <a:off x="620694" y="5840506"/>
            <a:ext cx="620786" cy="679509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171A7823-61EA-4571-89DC-792E4A76BAE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20" t="27706" r="2647" b="66448"/>
          <a:stretch/>
        </p:blipFill>
        <p:spPr>
          <a:xfrm>
            <a:off x="7250594" y="5840507"/>
            <a:ext cx="1333850" cy="534578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3D5F5AEB-47A7-43FE-A103-BB799F6B9E0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12" t="30535" r="27090" b="67025"/>
          <a:stretch/>
        </p:blipFill>
        <p:spPr>
          <a:xfrm>
            <a:off x="7142160" y="6099218"/>
            <a:ext cx="185058" cy="223157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8097B241-D298-4FCD-A9B1-CE30447D01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06" r="91862" b="65596"/>
          <a:stretch/>
        </p:blipFill>
        <p:spPr>
          <a:xfrm>
            <a:off x="8638672" y="5783416"/>
            <a:ext cx="418576" cy="676507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804DF73A-9215-40AB-B299-5D4A99F590A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83" t="27706" r="43748" b="64862"/>
          <a:stretch/>
        </p:blipFill>
        <p:spPr>
          <a:xfrm>
            <a:off x="9634113" y="5840506"/>
            <a:ext cx="620786" cy="679509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9EF7F8E0-B292-4F3D-AD4B-7FB28309976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27" t="29167" r="30803" b="66642"/>
          <a:stretch/>
        </p:blipFill>
        <p:spPr>
          <a:xfrm>
            <a:off x="1296421" y="5975731"/>
            <a:ext cx="286474" cy="383254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F5C015D5-1252-4EB2-AD79-38E45C8E90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06" r="91862" b="65596"/>
          <a:stretch/>
        </p:blipFill>
        <p:spPr>
          <a:xfrm>
            <a:off x="6668869" y="5776396"/>
            <a:ext cx="418576" cy="676507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859067AB-3829-4117-9177-83D8FD24B9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06" r="91862" b="65596"/>
          <a:stretch/>
        </p:blipFill>
        <p:spPr>
          <a:xfrm>
            <a:off x="5774162" y="5776396"/>
            <a:ext cx="418576" cy="676507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0242D3AE-FD62-4FF1-9460-92B646DF50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06" r="91862" b="65596"/>
          <a:stretch/>
        </p:blipFill>
        <p:spPr>
          <a:xfrm>
            <a:off x="9122799" y="5783416"/>
            <a:ext cx="418576" cy="676507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1B2D9E4E-795A-4A81-8E0E-1C36E9A3B57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20" t="27706" r="2647" b="66448"/>
          <a:stretch/>
        </p:blipFill>
        <p:spPr>
          <a:xfrm>
            <a:off x="10792884" y="5840507"/>
            <a:ext cx="1333850" cy="534578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57F5E719-54D4-42EF-86A2-78F2F8C9494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12" t="30535" r="27090" b="67025"/>
          <a:stretch/>
        </p:blipFill>
        <p:spPr>
          <a:xfrm>
            <a:off x="10684450" y="6099218"/>
            <a:ext cx="185058" cy="223157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A1BDB73B-1B1D-4023-83A9-3B2E0A99036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53" b="63247"/>
          <a:stretch/>
        </p:blipFill>
        <p:spPr>
          <a:xfrm>
            <a:off x="0" y="6378912"/>
            <a:ext cx="12192000" cy="292565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C85BE581-E879-41C0-9CFD-A605E24CA92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53" b="63247"/>
          <a:stretch/>
        </p:blipFill>
        <p:spPr>
          <a:xfrm>
            <a:off x="0" y="1593248"/>
            <a:ext cx="12192000" cy="292565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71CC01F3-5192-4235-83A4-DD5C59DEECC2}"/>
              </a:ext>
            </a:extLst>
          </p:cNvPr>
          <p:cNvPicPr/>
          <p:nvPr/>
        </p:nvPicPr>
        <p:blipFill rotWithShape="1">
          <a:blip r:embed="rId11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hotocopy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9923"/>
          <a:stretch/>
        </p:blipFill>
        <p:spPr bwMode="auto">
          <a:xfrm>
            <a:off x="4541720" y="284062"/>
            <a:ext cx="967314" cy="1003073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TextBox 124">
            <a:extLst>
              <a:ext uri="{FF2B5EF4-FFF2-40B4-BE49-F238E27FC236}">
                <a16:creationId xmlns:a16="http://schemas.microsoft.com/office/drawing/2014/main" id="{DC75A929-9A83-4BF9-AFDD-13D3BBE0D86D}"/>
              </a:ext>
            </a:extLst>
          </p:cNvPr>
          <p:cNvSpPr txBox="1"/>
          <p:nvPr/>
        </p:nvSpPr>
        <p:spPr>
          <a:xfrm>
            <a:off x="1948982" y="2178332"/>
            <a:ext cx="82940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ΚΑΤΑΓΡΑΦΗ ΚΑΙ ΑΞΙΟΛΟΓΗΣΗ</a:t>
            </a:r>
            <a:endParaRPr lang="en-US" sz="2400" b="1" dirty="0">
              <a:solidFill>
                <a:schemeClr val="bg1"/>
              </a:solidFill>
              <a:latin typeface="Century Gothic" panose="020B0502020202020204" pitchFamily="34" charset="0"/>
              <a:ea typeface="Roboto Medium" panose="02000000000000000000" pitchFamily="2" charset="0"/>
              <a:cs typeface="Calibri" panose="020F0502020204030204" pitchFamily="34" charset="0"/>
            </a:endParaRPr>
          </a:p>
          <a:p>
            <a:pPr algn="ctr"/>
            <a:r>
              <a:rPr lang="el-GR" sz="24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ΤΗΣ ΑΝΤΙΛΑΜΒΑΝΟΜΕΝΗΣ ΑΠΟ ΤΟΥΣ ΧΡΗΣΤΕΣ ΠΟΙΟΤΗΤΑΣ ΥΠΗΡΕΣΙΩΝ ΤΩΝ ΑΣΤΙΚΩΝ ΣΥΓΚΟΙΝΩΝΙΩΝ ΘΕΣΣΑΛΟΝΙΚΗΣ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CB490D-0801-4C2D-B173-7C54E56B8BFD}"/>
              </a:ext>
            </a:extLst>
          </p:cNvPr>
          <p:cNvSpPr txBox="1"/>
          <p:nvPr/>
        </p:nvSpPr>
        <p:spPr>
          <a:xfrm>
            <a:off x="2627193" y="4629837"/>
            <a:ext cx="3041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Επιβλέπουσα καθηγήτρια</a:t>
            </a:r>
            <a:r>
              <a:rPr lang="en-US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:</a:t>
            </a:r>
          </a:p>
          <a:p>
            <a:pPr algn="r"/>
            <a:r>
              <a:rPr lang="el-GR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Φοιτη</a:t>
            </a:r>
            <a:r>
              <a:rPr lang="el-GR" dirty="0">
                <a:solidFill>
                  <a:schemeClr val="bg1"/>
                </a:solidFill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τές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:</a:t>
            </a:r>
            <a:endParaRPr lang="el-GR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Roboto Medium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A063789-F1FD-499A-BF76-8410B5E0EDA8}"/>
              </a:ext>
            </a:extLst>
          </p:cNvPr>
          <p:cNvSpPr txBox="1"/>
          <p:nvPr/>
        </p:nvSpPr>
        <p:spPr>
          <a:xfrm>
            <a:off x="5887610" y="4629837"/>
            <a:ext cx="4981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Δρ. </a:t>
            </a:r>
            <a:r>
              <a:rPr lang="el-GR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Ελένη </a:t>
            </a:r>
            <a:r>
              <a:rPr lang="el-GR" dirty="0" err="1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Μισοκεφάλου</a:t>
            </a:r>
            <a:endParaRPr lang="el-GR" dirty="0">
              <a:solidFill>
                <a:schemeClr val="bg1"/>
              </a:solidFill>
              <a:latin typeface="Century Gothic" panose="020B0502020202020204" pitchFamily="34" charset="0"/>
              <a:ea typeface="Roboto Medium" panose="02000000000000000000" pitchFamily="2" charset="0"/>
              <a:cs typeface="Calibri" panose="020F0502020204030204" pitchFamily="34" charset="0"/>
            </a:endParaRPr>
          </a:p>
          <a:p>
            <a:r>
              <a:rPr lang="el-GR" dirty="0">
                <a:solidFill>
                  <a:schemeClr val="bg1"/>
                </a:solidFill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Θωμάς </a:t>
            </a:r>
            <a:r>
              <a:rPr lang="el-GR" dirty="0" err="1">
                <a:solidFill>
                  <a:schemeClr val="bg1"/>
                </a:solidFill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Χόχορας</a:t>
            </a:r>
            <a:r>
              <a:rPr lang="el-GR" dirty="0">
                <a:solidFill>
                  <a:schemeClr val="bg1"/>
                </a:solidFill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 &amp; </a:t>
            </a:r>
            <a:r>
              <a:rPr lang="el-GR" dirty="0" err="1">
                <a:solidFill>
                  <a:schemeClr val="bg1"/>
                </a:solidFill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Άλεξ</a:t>
            </a:r>
            <a:r>
              <a:rPr lang="el-GR" dirty="0">
                <a:solidFill>
                  <a:schemeClr val="bg1"/>
                </a:solidFill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 Γκιάτας</a:t>
            </a:r>
            <a:endParaRPr lang="el-GR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Roboto Medium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8B374BB-9118-4857-B187-8A50B2572652}"/>
              </a:ext>
            </a:extLst>
          </p:cNvPr>
          <p:cNvSpPr txBox="1"/>
          <p:nvPr/>
        </p:nvSpPr>
        <p:spPr>
          <a:xfrm>
            <a:off x="-1" y="6580809"/>
            <a:ext cx="45533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Αλεξάνδρεια Πανεπιστημιούπολη, Θεσσαλονίκη, Δεκέμβριος 2020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3797F30-956A-41B6-89D9-B004C09993EE}"/>
              </a:ext>
            </a:extLst>
          </p:cNvPr>
          <p:cNvSpPr txBox="1"/>
          <p:nvPr/>
        </p:nvSpPr>
        <p:spPr>
          <a:xfrm>
            <a:off x="3200242" y="1222387"/>
            <a:ext cx="579151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l-GR" sz="11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Roboto Light" panose="02000000000000000000" pitchFamily="2" charset="0"/>
                <a:cs typeface="Times New Roman" panose="02020603050405020304" pitchFamily="18" charset="0"/>
              </a:rPr>
              <a:t>ΣΧΟΛΗ ΜΗΧΑΝΙΚΩΝ -</a:t>
            </a:r>
            <a:r>
              <a:rPr lang="en-US" sz="11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Roboto Ligh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l-GR" sz="11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Roboto Light" panose="02000000000000000000" pitchFamily="2" charset="0"/>
                <a:cs typeface="Times New Roman" panose="02020603050405020304" pitchFamily="18" charset="0"/>
              </a:rPr>
              <a:t>ΤΜΗΜΑ ΠΟΛΙΤΙΚΩΝ ΜΗΧΑΝΙΚΩΝ Τ.Ε.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731FD5-9AAA-4F51-AF1A-A537329D93F7}"/>
              </a:ext>
            </a:extLst>
          </p:cNvPr>
          <p:cNvSpPr txBox="1"/>
          <p:nvPr/>
        </p:nvSpPr>
        <p:spPr>
          <a:xfrm>
            <a:off x="5509034" y="318885"/>
            <a:ext cx="39021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l-GR" dirty="0">
                <a:solidFill>
                  <a:schemeClr val="bg1"/>
                </a:solidFill>
                <a:latin typeface="Century" panose="02040604050505020304" pitchFamily="18" charset="0"/>
                <a:ea typeface="Roboto Light" panose="02000000000000000000" pitchFamily="2" charset="0"/>
                <a:cs typeface="Times New Roman" panose="02020603050405020304" pitchFamily="18" charset="0"/>
              </a:rPr>
              <a:t>ΔΙΕΘΝΕΣ</a:t>
            </a:r>
            <a:br>
              <a:rPr lang="el-GR" dirty="0">
                <a:solidFill>
                  <a:schemeClr val="bg1"/>
                </a:solidFill>
                <a:latin typeface="Century" panose="02040604050505020304" pitchFamily="18" charset="0"/>
                <a:ea typeface="Roboto Light" panose="02000000000000000000" pitchFamily="2" charset="0"/>
                <a:cs typeface="Times New Roman" panose="02020603050405020304" pitchFamily="18" charset="0"/>
              </a:rPr>
            </a:br>
            <a:r>
              <a:rPr lang="el-GR" dirty="0">
                <a:solidFill>
                  <a:schemeClr val="bg1"/>
                </a:solidFill>
                <a:latin typeface="Century" panose="02040604050505020304" pitchFamily="18" charset="0"/>
                <a:ea typeface="Roboto Light" panose="02000000000000000000" pitchFamily="2" charset="0"/>
                <a:cs typeface="Times New Roman" panose="02020603050405020304" pitchFamily="18" charset="0"/>
              </a:rPr>
              <a:t>ΠΑΝΕΠΙΣΤΗΜΙΟ</a:t>
            </a:r>
            <a:br>
              <a:rPr lang="el-GR" dirty="0">
                <a:solidFill>
                  <a:schemeClr val="bg1"/>
                </a:solidFill>
                <a:latin typeface="Century" panose="02040604050505020304" pitchFamily="18" charset="0"/>
                <a:ea typeface="Roboto Light" panose="02000000000000000000" pitchFamily="2" charset="0"/>
                <a:cs typeface="Times New Roman" panose="02020603050405020304" pitchFamily="18" charset="0"/>
              </a:rPr>
            </a:br>
            <a:r>
              <a:rPr lang="el-GR" dirty="0">
                <a:solidFill>
                  <a:schemeClr val="bg1"/>
                </a:solidFill>
                <a:latin typeface="Century" panose="02040604050505020304" pitchFamily="18" charset="0"/>
                <a:ea typeface="Roboto Light" panose="02000000000000000000" pitchFamily="2" charset="0"/>
                <a:cs typeface="Times New Roman" panose="02020603050405020304" pitchFamily="18" charset="0"/>
              </a:rPr>
              <a:t>ΤΗΣ ΕΛΛΑΔΟΣ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95EAA7C-2F80-4C15-8151-67245D347287}"/>
              </a:ext>
            </a:extLst>
          </p:cNvPr>
          <p:cNvSpPr txBox="1"/>
          <p:nvPr/>
        </p:nvSpPr>
        <p:spPr>
          <a:xfrm>
            <a:off x="7327218" y="6580809"/>
            <a:ext cx="48939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>
                <a:solidFill>
                  <a:schemeClr val="bg1"/>
                </a:solidFill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Πτυχιακή Εργασία / Σχεδιασμός Μεταφορών και Συγκοινωνιακή Τεχνική</a:t>
            </a:r>
            <a:endParaRPr lang="el-GR" sz="11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Roboto Medium" panose="02000000000000000000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686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E3E98EF-00A7-4B31-8045-659FDAF973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2" y="0"/>
            <a:ext cx="12197712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A1ECA76-F1EA-4773-9FB7-93BC4E5DED42}"/>
              </a:ext>
            </a:extLst>
          </p:cNvPr>
          <p:cNvSpPr txBox="1"/>
          <p:nvPr/>
        </p:nvSpPr>
        <p:spPr>
          <a:xfrm>
            <a:off x="4448463" y="3075057"/>
            <a:ext cx="3295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>
                <a:solidFill>
                  <a:schemeClr val="bg1"/>
                </a:solidFill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Ο.Α.Σ.Θ.</a:t>
            </a:r>
            <a:endParaRPr lang="el-GR" sz="4000" b="1" dirty="0">
              <a:solidFill>
                <a:schemeClr val="accent4"/>
              </a:solidFill>
              <a:effectLst/>
              <a:latin typeface="Century Gothic" panose="020B0502020202020204" pitchFamily="34" charset="0"/>
              <a:ea typeface="Roboto Medium" panose="02000000000000000000" pitchFamily="2" charset="0"/>
              <a:cs typeface="Calibri" panose="020F0502020204030204" pitchFamily="34" charset="0"/>
            </a:endParaRPr>
          </a:p>
        </p:txBody>
      </p:sp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00CBE495-D13C-460A-B708-39371459FD4D}"/>
              </a:ext>
            </a:extLst>
          </p:cNvPr>
          <p:cNvCxnSpPr>
            <a:cxnSpLocks/>
          </p:cNvCxnSpPr>
          <p:nvPr/>
        </p:nvCxnSpPr>
        <p:spPr>
          <a:xfrm rot="5400000">
            <a:off x="2169986" y="1598291"/>
            <a:ext cx="2962276" cy="2927992"/>
          </a:xfrm>
          <a:prstGeom prst="curvedConnector3">
            <a:avLst>
              <a:gd name="adj1" fmla="val 36495"/>
            </a:avLst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4" name="Connector: Curved 43">
            <a:extLst>
              <a:ext uri="{FF2B5EF4-FFF2-40B4-BE49-F238E27FC236}">
                <a16:creationId xmlns:a16="http://schemas.microsoft.com/office/drawing/2014/main" id="{3F526E52-E3BE-4413-9462-7B515582988F}"/>
              </a:ext>
            </a:extLst>
          </p:cNvPr>
          <p:cNvCxnSpPr>
            <a:cxnSpLocks/>
          </p:cNvCxnSpPr>
          <p:nvPr/>
        </p:nvCxnSpPr>
        <p:spPr>
          <a:xfrm rot="16200000" flipH="1">
            <a:off x="7059740" y="1598291"/>
            <a:ext cx="2962276" cy="2927992"/>
          </a:xfrm>
          <a:prstGeom prst="curvedConnector3">
            <a:avLst>
              <a:gd name="adj1" fmla="val 36495"/>
            </a:avLst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49A8E38C-FE57-4196-80DE-46280838447A}"/>
              </a:ext>
            </a:extLst>
          </p:cNvPr>
          <p:cNvSpPr txBox="1"/>
          <p:nvPr/>
        </p:nvSpPr>
        <p:spPr>
          <a:xfrm>
            <a:off x="306257" y="5860822"/>
            <a:ext cx="3761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>
                <a:solidFill>
                  <a:schemeClr val="bg1"/>
                </a:solidFill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622 Οχήματα</a:t>
            </a:r>
            <a:endParaRPr lang="el-GR" sz="4000" b="1" dirty="0">
              <a:solidFill>
                <a:schemeClr val="accent4"/>
              </a:solidFill>
              <a:effectLst/>
              <a:latin typeface="Century Gothic" panose="020B0502020202020204" pitchFamily="34" charset="0"/>
              <a:ea typeface="Roboto Medium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3717DDB-B196-4D6A-8372-D94BACB1DFE5}"/>
              </a:ext>
            </a:extLst>
          </p:cNvPr>
          <p:cNvSpPr txBox="1"/>
          <p:nvPr/>
        </p:nvSpPr>
        <p:spPr>
          <a:xfrm>
            <a:off x="7928346" y="5860822"/>
            <a:ext cx="4120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>
                <a:solidFill>
                  <a:schemeClr val="bg1"/>
                </a:solidFill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2173 υπάλληλοι</a:t>
            </a:r>
            <a:endParaRPr lang="el-GR" sz="4000" b="1" dirty="0">
              <a:solidFill>
                <a:schemeClr val="accent4"/>
              </a:solidFill>
              <a:effectLst/>
              <a:latin typeface="Century Gothic" panose="020B0502020202020204" pitchFamily="34" charset="0"/>
              <a:ea typeface="Roboto Medium" panose="02000000000000000000" pitchFamily="2" charset="0"/>
              <a:cs typeface="Calibri" panose="020F0502020204030204" pitchFamily="34" charset="0"/>
            </a:endParaRP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21354DDC-08A8-40D8-A9A2-D561F40C3548}"/>
              </a:ext>
            </a:extLst>
          </p:cNvPr>
          <p:cNvCxnSpPr>
            <a:cxnSpLocks/>
          </p:cNvCxnSpPr>
          <p:nvPr/>
        </p:nvCxnSpPr>
        <p:spPr>
          <a:xfrm>
            <a:off x="6096000" y="1581149"/>
            <a:ext cx="0" cy="2954741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1E6787F6-5392-48B8-919C-D8493B6E4230}"/>
              </a:ext>
            </a:extLst>
          </p:cNvPr>
          <p:cNvSpPr txBox="1"/>
          <p:nvPr/>
        </p:nvSpPr>
        <p:spPr>
          <a:xfrm>
            <a:off x="4442751" y="5860822"/>
            <a:ext cx="3295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>
                <a:solidFill>
                  <a:schemeClr val="bg1"/>
                </a:solidFill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73 Γραμμές</a:t>
            </a:r>
            <a:endParaRPr lang="el-GR" sz="4000" b="1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Roboto Medium" panose="02000000000000000000" pitchFamily="2" charset="0"/>
              <a:cs typeface="Calibri" panose="020F050202020403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1BF3736-C481-4D08-9940-C83F42E943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45" t="29402" r="14486" b="44839"/>
          <a:stretch/>
        </p:blipFill>
        <p:spPr>
          <a:xfrm>
            <a:off x="866577" y="4908071"/>
            <a:ext cx="2628597" cy="9527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621AF80-303B-40DE-976F-6F012618954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biLevel thresh="5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75" r="7070" b="14540"/>
          <a:stretch/>
        </p:blipFill>
        <p:spPr>
          <a:xfrm>
            <a:off x="9427337" y="4705680"/>
            <a:ext cx="1155073" cy="11551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0FDED0-49F9-470D-9979-6BA342062F0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biLevel thresh="5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41" r="23281" b="17576"/>
          <a:stretch/>
        </p:blipFill>
        <p:spPr>
          <a:xfrm rot="5400000">
            <a:off x="5448512" y="4272928"/>
            <a:ext cx="1306076" cy="186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208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3076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35556 " pathEditMode="relative" rAng="0" ptsTypes="AA">
                                      <p:cBhvr>
                                        <p:cTn id="6" dur="6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5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7" grpId="0"/>
      <p:bldP spid="50" grpId="0"/>
      <p:bldP spid="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ackground">
            <a:extLst>
              <a:ext uri="{FF2B5EF4-FFF2-40B4-BE49-F238E27FC236}">
                <a16:creationId xmlns:a16="http://schemas.microsoft.com/office/drawing/2014/main" id="{5E3E98EF-00A7-4B31-8045-659FDAF973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508482C-BD09-4B7A-B477-685EA8B02F4C}"/>
              </a:ext>
            </a:extLst>
          </p:cNvPr>
          <p:cNvGrpSpPr/>
          <p:nvPr/>
        </p:nvGrpSpPr>
        <p:grpSpPr>
          <a:xfrm>
            <a:off x="4607213" y="1453012"/>
            <a:ext cx="3295074" cy="1323439"/>
            <a:chOff x="4607213" y="2701554"/>
            <a:chExt cx="3295074" cy="132343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4B4CC36-22DF-4EAA-A3E2-D7EC4BF73E94}"/>
                </a:ext>
              </a:extLst>
            </p:cNvPr>
            <p:cNvSpPr txBox="1"/>
            <p:nvPr/>
          </p:nvSpPr>
          <p:spPr>
            <a:xfrm>
              <a:off x="4607213" y="3172169"/>
              <a:ext cx="32950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4000" b="1" dirty="0">
                  <a:solidFill>
                    <a:schemeClr val="bg1"/>
                  </a:solidFill>
                  <a:latin typeface="Century Gothic" panose="020B0502020202020204" pitchFamily="34" charset="0"/>
                  <a:ea typeface="Roboto Medium" panose="02000000000000000000" pitchFamily="2" charset="0"/>
                  <a:cs typeface="Calibri" panose="020F0502020204030204" pitchFamily="34" charset="0"/>
                </a:rPr>
                <a:t>Κέρδος</a:t>
              </a:r>
              <a:endParaRPr lang="el-GR" sz="4000" b="1" dirty="0">
                <a:solidFill>
                  <a:schemeClr val="accent4"/>
                </a:solidFill>
                <a:effectLst/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D8AAC0B-60E8-49B7-B2D1-D7471ECA0996}"/>
                </a:ext>
              </a:extLst>
            </p:cNvPr>
            <p:cNvSpPr txBox="1"/>
            <p:nvPr/>
          </p:nvSpPr>
          <p:spPr>
            <a:xfrm>
              <a:off x="7143443" y="2701554"/>
              <a:ext cx="24087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>
                  <a:solidFill>
                    <a:schemeClr val="accent4"/>
                  </a:solidFill>
                  <a:latin typeface="Century Gothic" panose="020B0502020202020204" pitchFamily="34" charset="0"/>
                  <a:ea typeface="Roboto Medium" panose="02000000000000000000" pitchFamily="2" charset="0"/>
                  <a:cs typeface="Calibri" panose="020F0502020204030204" pitchFamily="34" charset="0"/>
                </a:rPr>
                <a:t>.</a:t>
              </a:r>
              <a:endParaRPr lang="el-GR" sz="8000" b="1" dirty="0">
                <a:solidFill>
                  <a:schemeClr val="accent4"/>
                </a:solidFill>
                <a:effectLst/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7028B5C5-D0BF-4C4A-BE63-DFD22AA00D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21" t="14597" r="16859" b="54867"/>
          <a:stretch/>
        </p:blipFill>
        <p:spPr>
          <a:xfrm>
            <a:off x="5055379" y="2991531"/>
            <a:ext cx="2328939" cy="104706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0F87BB6-18FF-477E-9217-41C3F826EAF6}"/>
              </a:ext>
            </a:extLst>
          </p:cNvPr>
          <p:cNvSpPr/>
          <p:nvPr/>
        </p:nvSpPr>
        <p:spPr>
          <a:xfrm>
            <a:off x="5905500" y="3699417"/>
            <a:ext cx="1478818" cy="434433"/>
          </a:xfrm>
          <a:prstGeom prst="rect">
            <a:avLst/>
          </a:prstGeom>
          <a:solidFill>
            <a:srgbClr val="307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053122-23EB-4224-88CB-A344ED44B1AE}"/>
              </a:ext>
            </a:extLst>
          </p:cNvPr>
          <p:cNvSpPr/>
          <p:nvPr/>
        </p:nvSpPr>
        <p:spPr>
          <a:xfrm>
            <a:off x="6708987" y="3515065"/>
            <a:ext cx="675331" cy="404318"/>
          </a:xfrm>
          <a:prstGeom prst="rect">
            <a:avLst/>
          </a:prstGeom>
          <a:solidFill>
            <a:srgbClr val="307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A8F9A0-78E3-4D89-B832-8D7F234963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21" t="50000" r="61098" b="29356"/>
          <a:stretch/>
        </p:blipFill>
        <p:spPr>
          <a:xfrm>
            <a:off x="5055379" y="4205507"/>
            <a:ext cx="812021" cy="7078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FFCFF0-230F-4CBA-975E-3327D8F1D7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624" t="42632" r="38320" b="29356"/>
          <a:stretch/>
        </p:blipFill>
        <p:spPr>
          <a:xfrm>
            <a:off x="5857875" y="3952875"/>
            <a:ext cx="790575" cy="9605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F3E6D70-E432-4475-A4F4-C63A0109C7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402" t="31985" r="14824" b="29356"/>
          <a:stretch/>
        </p:blipFill>
        <p:spPr>
          <a:xfrm>
            <a:off x="6638925" y="3587750"/>
            <a:ext cx="815196" cy="1325641"/>
          </a:xfrm>
          <a:prstGeom prst="rect">
            <a:avLst/>
          </a:prstGeom>
        </p:spPr>
      </p:pic>
      <p:sp>
        <p:nvSpPr>
          <p:cNvPr id="12" name="Half Frame 11">
            <a:extLst>
              <a:ext uri="{FF2B5EF4-FFF2-40B4-BE49-F238E27FC236}">
                <a16:creationId xmlns:a16="http://schemas.microsoft.com/office/drawing/2014/main" id="{4B2F16DE-E50D-4C48-AF69-CF9F47CFFEFE}"/>
              </a:ext>
            </a:extLst>
          </p:cNvPr>
          <p:cNvSpPr/>
          <p:nvPr/>
        </p:nvSpPr>
        <p:spPr>
          <a:xfrm>
            <a:off x="0" y="0"/>
            <a:ext cx="680720" cy="1188720"/>
          </a:xfrm>
          <a:prstGeom prst="halfFram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23" name="Half Frame 22">
            <a:extLst>
              <a:ext uri="{FF2B5EF4-FFF2-40B4-BE49-F238E27FC236}">
                <a16:creationId xmlns:a16="http://schemas.microsoft.com/office/drawing/2014/main" id="{32A77612-5DE7-4B65-8DF5-ACBDACC69596}"/>
              </a:ext>
            </a:extLst>
          </p:cNvPr>
          <p:cNvSpPr/>
          <p:nvPr/>
        </p:nvSpPr>
        <p:spPr>
          <a:xfrm rot="10800000">
            <a:off x="11376804" y="5506720"/>
            <a:ext cx="815196" cy="1351280"/>
          </a:xfrm>
          <a:prstGeom prst="halfFram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8474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ackground">
            <a:extLst>
              <a:ext uri="{FF2B5EF4-FFF2-40B4-BE49-F238E27FC236}">
                <a16:creationId xmlns:a16="http://schemas.microsoft.com/office/drawing/2014/main" id="{5E3E98EF-00A7-4B31-8045-659FDAF973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508482C-BD09-4B7A-B477-685EA8B02F4C}"/>
              </a:ext>
            </a:extLst>
          </p:cNvPr>
          <p:cNvGrpSpPr/>
          <p:nvPr/>
        </p:nvGrpSpPr>
        <p:grpSpPr>
          <a:xfrm>
            <a:off x="4607213" y="2767280"/>
            <a:ext cx="3295074" cy="1323439"/>
            <a:chOff x="4607213" y="2701554"/>
            <a:chExt cx="3295074" cy="132343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4B4CC36-22DF-4EAA-A3E2-D7EC4BF73E94}"/>
                </a:ext>
              </a:extLst>
            </p:cNvPr>
            <p:cNvSpPr txBox="1"/>
            <p:nvPr/>
          </p:nvSpPr>
          <p:spPr>
            <a:xfrm>
              <a:off x="4607213" y="3172169"/>
              <a:ext cx="32950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4000" b="1" dirty="0">
                  <a:solidFill>
                    <a:schemeClr val="bg1"/>
                  </a:solidFill>
                  <a:latin typeface="Century Gothic" panose="020B0502020202020204" pitchFamily="34" charset="0"/>
                  <a:ea typeface="Roboto Medium" panose="02000000000000000000" pitchFamily="2" charset="0"/>
                  <a:cs typeface="Calibri" panose="020F0502020204030204" pitchFamily="34" charset="0"/>
                </a:rPr>
                <a:t>Ποιότητα</a:t>
              </a:r>
              <a:endParaRPr lang="el-GR" sz="4000" b="1" dirty="0">
                <a:solidFill>
                  <a:schemeClr val="accent4"/>
                </a:solidFill>
                <a:effectLst/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D8AAC0B-60E8-49B7-B2D1-D7471ECA0996}"/>
                </a:ext>
              </a:extLst>
            </p:cNvPr>
            <p:cNvSpPr txBox="1"/>
            <p:nvPr/>
          </p:nvSpPr>
          <p:spPr>
            <a:xfrm>
              <a:off x="7350477" y="2701554"/>
              <a:ext cx="24087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>
                  <a:solidFill>
                    <a:schemeClr val="accent4"/>
                  </a:solidFill>
                  <a:latin typeface="Century Gothic" panose="020B0502020202020204" pitchFamily="34" charset="0"/>
                  <a:ea typeface="Roboto Medium" panose="02000000000000000000" pitchFamily="2" charset="0"/>
                  <a:cs typeface="Calibri" panose="020F0502020204030204" pitchFamily="34" charset="0"/>
                </a:rPr>
                <a:t>.</a:t>
              </a:r>
              <a:endParaRPr lang="el-GR" sz="8000" b="1" dirty="0">
                <a:solidFill>
                  <a:schemeClr val="accent4"/>
                </a:solidFill>
                <a:effectLst/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3990F71-E96A-4AF6-8005-E43594938C36}"/>
              </a:ext>
            </a:extLst>
          </p:cNvPr>
          <p:cNvGrpSpPr/>
          <p:nvPr/>
        </p:nvGrpSpPr>
        <p:grpSpPr>
          <a:xfrm>
            <a:off x="5084948" y="1204072"/>
            <a:ext cx="550042" cy="3075654"/>
            <a:chOff x="5078598" y="3722976"/>
            <a:chExt cx="550042" cy="307565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D19717E-D11F-4497-BDF3-99F8BFF6BB5B}"/>
                </a:ext>
              </a:extLst>
            </p:cNvPr>
            <p:cNvSpPr txBox="1"/>
            <p:nvPr/>
          </p:nvSpPr>
          <p:spPr>
            <a:xfrm>
              <a:off x="5078598" y="3722976"/>
              <a:ext cx="5500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4000" b="1" dirty="0">
                  <a:solidFill>
                    <a:schemeClr val="bg1"/>
                  </a:solidFill>
                  <a:effectLst/>
                  <a:latin typeface="Century Gothic" panose="020B0502020202020204" pitchFamily="34" charset="0"/>
                  <a:ea typeface="Roboto Medium" panose="02000000000000000000" pitchFamily="2" charset="0"/>
                  <a:cs typeface="Calibri" panose="020F0502020204030204" pitchFamily="34" charset="0"/>
                </a:rPr>
                <a:t>λ</a:t>
              </a:r>
              <a:endParaRPr lang="el-GR" sz="4000" b="1" dirty="0">
                <a:solidFill>
                  <a:schemeClr val="accent4"/>
                </a:solidFill>
                <a:effectLst/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6E1C70A-FC24-4D30-80EF-EC87122C0DA8}"/>
                </a:ext>
              </a:extLst>
            </p:cNvPr>
            <p:cNvSpPr txBox="1"/>
            <p:nvPr/>
          </p:nvSpPr>
          <p:spPr>
            <a:xfrm>
              <a:off x="5078598" y="4224355"/>
              <a:ext cx="5500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4000" b="1" dirty="0">
                  <a:solidFill>
                    <a:schemeClr val="bg1"/>
                  </a:solidFill>
                  <a:effectLst/>
                  <a:latin typeface="Century Gothic" panose="020B0502020202020204" pitchFamily="34" charset="0"/>
                  <a:ea typeface="Roboto Medium" panose="02000000000000000000" pitchFamily="2" charset="0"/>
                  <a:cs typeface="Calibri" panose="020F0502020204030204" pitchFamily="34" charset="0"/>
                </a:rPr>
                <a:t>ά</a:t>
              </a:r>
              <a:endParaRPr lang="el-GR" sz="4000" b="1" dirty="0">
                <a:solidFill>
                  <a:schemeClr val="accent4"/>
                </a:solidFill>
                <a:effectLst/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B3D45D5-84F6-4B06-9841-317DF91E6AE1}"/>
                </a:ext>
              </a:extLst>
            </p:cNvPr>
            <p:cNvSpPr txBox="1"/>
            <p:nvPr/>
          </p:nvSpPr>
          <p:spPr>
            <a:xfrm>
              <a:off x="5078598" y="4578298"/>
              <a:ext cx="5500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4000" b="1" dirty="0">
                  <a:solidFill>
                    <a:schemeClr val="bg1"/>
                  </a:solidFill>
                  <a:effectLst/>
                  <a:latin typeface="Century Gothic" panose="020B0502020202020204" pitchFamily="34" charset="0"/>
                  <a:ea typeface="Roboto Medium" panose="02000000000000000000" pitchFamily="2" charset="0"/>
                  <a:cs typeface="Calibri" panose="020F0502020204030204" pitchFamily="34" charset="0"/>
                </a:rPr>
                <a:t>τ</a:t>
              </a:r>
              <a:endParaRPr lang="el-GR" sz="4000" b="1" dirty="0">
                <a:solidFill>
                  <a:schemeClr val="accent4"/>
                </a:solidFill>
                <a:effectLst/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AD544EF-5D29-45A3-BADC-7BB3C429A9E2}"/>
                </a:ext>
              </a:extLst>
            </p:cNvPr>
            <p:cNvSpPr txBox="1"/>
            <p:nvPr/>
          </p:nvSpPr>
          <p:spPr>
            <a:xfrm>
              <a:off x="5078598" y="4984754"/>
              <a:ext cx="5500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4000" b="1" dirty="0">
                  <a:solidFill>
                    <a:schemeClr val="bg1"/>
                  </a:solidFill>
                  <a:latin typeface="Century Gothic" panose="020B0502020202020204" pitchFamily="34" charset="0"/>
                  <a:ea typeface="Roboto Medium" panose="02000000000000000000" pitchFamily="2" charset="0"/>
                  <a:cs typeface="Calibri" panose="020F0502020204030204" pitchFamily="34" charset="0"/>
                </a:rPr>
                <a:t>ω</a:t>
              </a:r>
              <a:endParaRPr lang="el-GR" sz="4000" b="1" dirty="0">
                <a:solidFill>
                  <a:schemeClr val="accent4"/>
                </a:solidFill>
                <a:effectLst/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D6813D1-6808-4870-B0C2-9734A8AE9467}"/>
                </a:ext>
              </a:extLst>
            </p:cNvPr>
            <p:cNvSpPr txBox="1"/>
            <p:nvPr/>
          </p:nvSpPr>
          <p:spPr>
            <a:xfrm>
              <a:off x="5078598" y="5338697"/>
              <a:ext cx="5500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4000" b="1" dirty="0">
                  <a:solidFill>
                    <a:schemeClr val="bg1"/>
                  </a:solidFill>
                  <a:effectLst/>
                  <a:latin typeface="Century Gothic" panose="020B0502020202020204" pitchFamily="34" charset="0"/>
                  <a:ea typeface="Roboto Medium" panose="02000000000000000000" pitchFamily="2" charset="0"/>
                  <a:cs typeface="Calibri" panose="020F0502020204030204" pitchFamily="34" charset="0"/>
                </a:rPr>
                <a:t>ν</a:t>
              </a:r>
              <a:endParaRPr lang="el-GR" sz="4000" b="1" dirty="0">
                <a:solidFill>
                  <a:schemeClr val="accent4"/>
                </a:solidFill>
                <a:effectLst/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FDA5923-502A-447C-B449-688D8679799E}"/>
                </a:ext>
              </a:extLst>
            </p:cNvPr>
            <p:cNvSpPr txBox="1"/>
            <p:nvPr/>
          </p:nvSpPr>
          <p:spPr>
            <a:xfrm>
              <a:off x="5078598" y="5721161"/>
              <a:ext cx="5500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4000" b="1" dirty="0">
                  <a:solidFill>
                    <a:schemeClr val="bg1"/>
                  </a:solidFill>
                  <a:latin typeface="Century Gothic" panose="020B0502020202020204" pitchFamily="34" charset="0"/>
                  <a:ea typeface="Roboto Medium" panose="02000000000000000000" pitchFamily="2" charset="0"/>
                  <a:cs typeface="Calibri" panose="020F0502020204030204" pitchFamily="34" charset="0"/>
                </a:rPr>
                <a:t>α</a:t>
              </a:r>
              <a:endParaRPr lang="el-GR" sz="4000" b="1" dirty="0">
                <a:solidFill>
                  <a:schemeClr val="accent4"/>
                </a:solidFill>
                <a:effectLst/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D53F35E-3B64-4C62-BB49-E7F94E943A46}"/>
                </a:ext>
              </a:extLst>
            </p:cNvPr>
            <p:cNvSpPr txBox="1"/>
            <p:nvPr/>
          </p:nvSpPr>
          <p:spPr>
            <a:xfrm>
              <a:off x="5078598" y="6090744"/>
              <a:ext cx="5500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4000" b="1" dirty="0">
                  <a:solidFill>
                    <a:schemeClr val="bg1"/>
                  </a:solidFill>
                  <a:latin typeface="Century Gothic" panose="020B0502020202020204" pitchFamily="34" charset="0"/>
                  <a:ea typeface="Roboto Medium" panose="02000000000000000000" pitchFamily="2" charset="0"/>
                  <a:cs typeface="Calibri" panose="020F0502020204030204" pitchFamily="34" charset="0"/>
                </a:rPr>
                <a:t>ς</a:t>
              </a:r>
              <a:endParaRPr lang="el-GR" sz="4000" b="1" dirty="0">
                <a:solidFill>
                  <a:schemeClr val="accent4"/>
                </a:solidFill>
                <a:effectLst/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27A8FFEE-EBB9-4A25-AA8F-239626AC71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31" b="99699" l="10000" r="95200">
                        <a14:foregroundMark x1="47800" y1="10542" x2="53000" y2="9940"/>
                        <a14:foregroundMark x1="32800" y1="89759" x2="22600" y2="94277"/>
                        <a14:foregroundMark x1="22600" y1="94277" x2="36200" y2="93675"/>
                        <a14:foregroundMark x1="36200" y1="93675" x2="48800" y2="93675"/>
                        <a14:foregroundMark x1="48800" y1="93675" x2="37600" y2="93373"/>
                        <a14:foregroundMark x1="37600" y1="93373" x2="48200" y2="87048"/>
                        <a14:foregroundMark x1="48200" y1="87048" x2="37800" y2="93072"/>
                        <a14:foregroundMark x1="37800" y1="93072" x2="61200" y2="85843"/>
                        <a14:foregroundMark x1="61200" y1="85843" x2="72600" y2="87048"/>
                        <a14:foregroundMark x1="72600" y1="87048" x2="83400" y2="85843"/>
                        <a14:foregroundMark x1="83400" y1="85843" x2="85200" y2="68976"/>
                        <a14:foregroundMark x1="85200" y1="68976" x2="94612" y2="73795"/>
                        <a14:foregroundMark x1="94294" y1="77410" x2="90751" y2="90368"/>
                        <a14:foregroundMark x1="21200" y1="66867" x2="24400" y2="69880"/>
                        <a14:foregroundMark x1="55843" y1="8943" x2="56000" y2="9337"/>
                        <a14:backgroundMark x1="88600" y1="99699" x2="90800" y2="92470"/>
                        <a14:backgroundMark x1="95400" y1="75301" x2="96000" y2="73795"/>
                        <a14:backgroundMark x1="95400" y1="73795" x2="95400" y2="77410"/>
                        <a14:backgroundMark x1="95000" y1="74398" x2="95000" y2="74398"/>
                        <a14:backgroundMark x1="94800" y1="73795" x2="94800" y2="73795"/>
                        <a14:backgroundMark x1="91200" y1="90663" x2="88400" y2="99699"/>
                        <a14:backgroundMark x1="55600" y1="7530" x2="56400" y2="7831"/>
                        <a14:backgroundMark x1="56000" y1="8735" x2="56000" y2="8735"/>
                        <a14:backgroundMark x1="55800" y1="7831" x2="55800" y2="7831"/>
                        <a14:backgroundMark x1="55800" y1="7831" x2="55800" y2="7831"/>
                        <a14:backgroundMark x1="55800" y1="7831" x2="55800" y2="7831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452" y="4346571"/>
            <a:ext cx="3782273" cy="251142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7C521E7B-41CD-431D-A3E6-72933913197E}"/>
              </a:ext>
            </a:extLst>
          </p:cNvPr>
          <p:cNvSpPr txBox="1"/>
          <p:nvPr/>
        </p:nvSpPr>
        <p:spPr>
          <a:xfrm>
            <a:off x="3193987" y="3202257"/>
            <a:ext cx="3295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 err="1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Γιούρ</a:t>
            </a:r>
            <a:r>
              <a:rPr lang="el-GR" sz="4000" b="1" dirty="0" err="1">
                <a:solidFill>
                  <a:schemeClr val="bg1"/>
                </a:solidFill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αν</a:t>
            </a:r>
            <a:endParaRPr lang="el-GR" sz="4000" b="1" dirty="0">
              <a:solidFill>
                <a:schemeClr val="accent4"/>
              </a:solidFill>
              <a:effectLst/>
              <a:latin typeface="Century Gothic" panose="020B0502020202020204" pitchFamily="34" charset="0"/>
              <a:ea typeface="Roboto Medium" panose="02000000000000000000" pitchFamily="2" charset="0"/>
              <a:cs typeface="Calibri" panose="020F050202020403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9A6DA9F-73D8-454C-A383-BEA3F70A5E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985" b="98005" l="669" r="89967">
                        <a14:foregroundMark x1="21405" y1="52868" x2="16722" y2="76060"/>
                        <a14:foregroundMark x1="31438" y1="78055" x2="17391" y2="88030"/>
                        <a14:foregroundMark x1="17391" y1="88030" x2="7358" y2="89776"/>
                        <a14:foregroundMark x1="669" y1="48130" x2="6689" y2="89526"/>
                        <a14:foregroundMark x1="69565" y1="84788" x2="50836" y2="91272"/>
                        <a14:foregroundMark x1="50836" y1="91272" x2="20736" y2="94264"/>
                        <a14:foregroundMark x1="71572" y1="83791" x2="53512" y2="92519"/>
                        <a14:foregroundMark x1="53512" y1="92519" x2="22074" y2="96010"/>
                        <a14:foregroundMark x1="69565" y1="86783" x2="52508" y2="93766"/>
                        <a14:foregroundMark x1="52508" y1="93766" x2="28428" y2="98005"/>
                        <a14:foregroundMark x1="28428" y1="98005" x2="16722" y2="97506"/>
                        <a14:foregroundMark x1="50167" y1="79800" x2="40134" y2="92768"/>
                        <a14:foregroundMark x1="40134" y1="92768" x2="37793" y2="93516"/>
                        <a14:foregroundMark x1="60535" y1="82294" x2="30769" y2="91272"/>
                        <a14:foregroundMark x1="68896" y1="83292" x2="20736" y2="84539"/>
                        <a14:foregroundMark x1="20736" y1="84539" x2="51505" y2="75561"/>
                        <a14:foregroundMark x1="51505" y1="75561" x2="61204" y2="87282"/>
                        <a14:foregroundMark x1="61204" y1="87282" x2="42140" y2="90274"/>
                        <a14:foregroundMark x1="42140" y1="90274" x2="50836" y2="77057"/>
                        <a14:foregroundMark x1="50836" y1="77057" x2="33445" y2="78304"/>
                        <a14:foregroundMark x1="33445" y1="78304" x2="56856" y2="79551"/>
                        <a14:foregroundMark x1="56856" y1="79551" x2="21070" y2="79551"/>
                        <a14:foregroundMark x1="21070" y1="79551" x2="45151" y2="72569"/>
                        <a14:foregroundMark x1="45151" y1="72569" x2="60870" y2="77805"/>
                        <a14:foregroundMark x1="60870" y1="77805" x2="39799" y2="83541"/>
                        <a14:foregroundMark x1="39799" y1="83541" x2="58194" y2="90025"/>
                        <a14:foregroundMark x1="58194" y1="90025" x2="39465" y2="89027"/>
                        <a14:foregroundMark x1="39465" y1="89027" x2="53177" y2="81047"/>
                        <a14:foregroundMark x1="53177" y1="81047" x2="51171" y2="80798"/>
                        <a14:foregroundMark x1="47157" y1="54863" x2="19064" y2="49377"/>
                        <a14:foregroundMark x1="19064" y1="49377" x2="64214" y2="51870"/>
                        <a14:foregroundMark x1="64214" y1="51870" x2="42140" y2="54115"/>
                        <a14:foregroundMark x1="42140" y1="54115" x2="28094" y2="42145"/>
                        <a14:foregroundMark x1="28094" y1="42145" x2="39799" y2="48379"/>
                        <a14:foregroundMark x1="55518" y1="49626" x2="36455" y2="61845"/>
                        <a14:foregroundMark x1="56522" y1="51372" x2="42809" y2="61596"/>
                        <a14:foregroundMark x1="42809" y1="61596" x2="40803" y2="61596"/>
                        <a14:foregroundMark x1="49833" y1="54863" x2="58528" y2="66334"/>
                        <a14:foregroundMark x1="55184" y1="51122" x2="56856" y2="65087"/>
                        <a14:foregroundMark x1="56856" y1="65087" x2="56522" y2="65586"/>
                        <a14:foregroundMark x1="59532" y1="27681" x2="54181" y2="40648"/>
                        <a14:foregroundMark x1="59866" y1="23691" x2="42809" y2="42643"/>
                        <a14:foregroundMark x1="52508" y1="23940" x2="42475" y2="36160"/>
                        <a14:foregroundMark x1="42475" y1="36160" x2="42140" y2="36160"/>
                        <a14:foregroundMark x1="36588" y1="35162" x2="33445" y2="38404"/>
                        <a14:foregroundMark x1="53512" y1="17706" x2="36588" y2="35162"/>
                        <a14:foregroundMark x1="45485" y1="16708" x2="34448" y2="33915"/>
                        <a14:foregroundMark x1="47492" y1="15212" x2="36455" y2="27930"/>
                        <a14:foregroundMark x1="42140" y1="14963" x2="33110" y2="30424"/>
                        <a14:foregroundMark x1="39799" y1="14963" x2="33110" y2="27930"/>
                        <a14:foregroundMark x1="31921" y1="28928" x2="30435" y2="30175"/>
                        <a14:foregroundMark x1="32219" y1="28678" x2="31921" y2="28928"/>
                        <a14:foregroundMark x1="33110" y1="27930" x2="32219" y2="28678"/>
                        <a14:foregroundMark x1="32827" y1="24729" x2="30435" y2="28429"/>
                        <a14:foregroundMark x1="33970" y1="22962" x2="32878" y2="24651"/>
                        <a14:foregroundMark x1="35111" y1="21197" x2="34891" y2="21538"/>
                        <a14:foregroundMark x1="39465" y1="14464" x2="35111" y2="21197"/>
                        <a14:foregroundMark x1="30435" y1="28429" x2="30100" y2="28429"/>
                        <a14:foregroundMark x1="32381" y1="24117" x2="30769" y2="27182"/>
                        <a14:foregroundMark x1="33048" y1="22848" x2="32473" y2="23941"/>
                        <a14:foregroundMark x1="33917" y1="21197" x2="33808" y2="21404"/>
                        <a14:foregroundMark x1="36063" y1="17116" x2="33917" y2="21197"/>
                        <a14:foregroundMark x1="35750" y1="12805" x2="35345" y2="13345"/>
                        <a14:foregroundMark x1="35297" y1="13085" x2="35186" y2="13282"/>
                        <a14:foregroundMark x1="65656" y1="11376" x2="65886" y2="11471"/>
                        <a14:foregroundMark x1="66631" y1="14522" x2="67559" y2="15461"/>
                        <a14:foregroundMark x1="27101" y1="20204" x2="26921" y2="20557"/>
                        <a14:foregroundMark x1="34783" y1="11721" x2="31438" y2="20200"/>
                        <a14:foregroundMark x1="35452" y1="11721" x2="33110" y2="18953"/>
                        <a14:foregroundMark x1="29431" y1="24688" x2="30435" y2="25187"/>
                        <a14:foregroundMark x1="29097" y1="25686" x2="29097" y2="26683"/>
                        <a14:foregroundMark x1="29097" y1="25187" x2="29766" y2="28429"/>
                        <a14:foregroundMark x1="30100" y1="26434" x2="30769" y2="30673"/>
                        <a14:foregroundMark x1="32149" y1="17019" x2="32776" y2="14963"/>
                        <a14:foregroundMark x1="31104" y1="20449" x2="32108" y2="17154"/>
                        <a14:foregroundMark x1="32776" y1="13217" x2="35616" y2="10702"/>
                        <a14:foregroundMark x1="35964" y1="11059" x2="35786" y2="11222"/>
                        <a14:foregroundMark x1="35862" y1="10955" x2="34783" y2="12219"/>
                        <a14:foregroundMark x1="35457" y1="10540" x2="33779" y2="11970"/>
                        <a14:foregroundMark x1="35328" y1="10408" x2="33779" y2="12718"/>
                        <a14:backgroundMark x1="24055" y1="28642" x2="20401" y2="30175"/>
                        <a14:backgroundMark x1="18060" y1="29925" x2="17057" y2="32918"/>
                        <a14:backgroundMark x1="20401" y1="28928" x2="18060" y2="32918"/>
                        <a14:backgroundMark x1="20067" y1="28429" x2="17391" y2="32170"/>
                        <a14:backgroundMark x1="26421" y1="11471" x2="26421" y2="11471"/>
                        <a14:backgroundMark x1="26087" y1="10723" x2="26087" y2="10723"/>
                        <a14:backgroundMark x1="27425" y1="9975" x2="27425" y2="9975"/>
                        <a14:backgroundMark x1="28300" y1="13126" x2="27759" y2="13965"/>
                        <a14:backgroundMark x1="29431" y1="7731" x2="19398" y2="15212"/>
                        <a14:backgroundMark x1="27090" y1="8229" x2="17057" y2="14713"/>
                        <a14:backgroundMark x1="36789" y1="6733" x2="36151" y2="7126"/>
                        <a14:backgroundMark x1="37443" y1="6659" x2="36447" y2="7278"/>
                        <a14:backgroundMark x1="24749" y1="25436" x2="24749" y2="25436"/>
                        <a14:backgroundMark x1="24749" y1="25436" x2="24749" y2="25436"/>
                        <a14:backgroundMark x1="24080" y1="25187" x2="24080" y2="25187"/>
                        <a14:backgroundMark x1="23411" y1="25187" x2="23411" y2="25187"/>
                        <a14:backgroundMark x1="22408" y1="24688" x2="21405" y2="24688"/>
                        <a14:backgroundMark x1="22074" y1="25686" x2="22074" y2="25686"/>
                        <a14:backgroundMark x1="22074" y1="24938" x2="22074" y2="24938"/>
                        <a14:backgroundMark x1="22742" y1="24938" x2="22742" y2="24938"/>
                        <a14:backgroundMark x1="22074" y1="25187" x2="22074" y2="25187"/>
                        <a14:backgroundMark x1="26421" y1="20948" x2="22074" y2="26683"/>
                        <a14:backgroundMark x1="27425" y1="19451" x2="27425" y2="19451"/>
                        <a14:backgroundMark x1="27090" y1="20698" x2="27090" y2="20698"/>
                        <a14:backgroundMark x1="27640" y1="19389" x2="27425" y2="19950"/>
                        <a14:backgroundMark x1="27710" y1="19404" x2="27090" y2="20200"/>
                        <a14:backgroundMark x1="57525" y1="5736" x2="60535" y2="6234"/>
                        <a14:backgroundMark x1="59197" y1="6234" x2="64214" y2="7980"/>
                        <a14:backgroundMark x1="61538" y1="6983" x2="65886" y2="9975"/>
                        <a14:backgroundMark x1="65552" y1="11222" x2="50502" y2="6234"/>
                        <a14:backgroundMark x1="50502" y1="6983" x2="50836" y2="6983"/>
                        <a14:backgroundMark x1="51839" y1="6983" x2="46154" y2="6983"/>
                        <a14:backgroundMark x1="48161" y1="6733" x2="41137" y2="7481"/>
                        <a14:backgroundMark x1="41806" y1="6733" x2="37458" y2="7980"/>
                        <a14:backgroundMark x1="38462" y1="7731" x2="33445" y2="8479"/>
                        <a14:backgroundMark x1="21739" y1="34165" x2="21739" y2="34165"/>
                        <a14:backgroundMark x1="27425" y1="19451" x2="27759" y2="19701"/>
                        <a14:backgroundMark x1="27090" y1="21197" x2="27090" y2="21197"/>
                        <a14:backgroundMark x1="27425" y1="20698" x2="27425" y2="20698"/>
                        <a14:backgroundMark x1="30100" y1="22195" x2="30100" y2="22195"/>
                        <a14:backgroundMark x1="30435" y1="21197" x2="30435" y2="21197"/>
                        <a14:backgroundMark x1="29766" y1="21945" x2="29766" y2="21945"/>
                        <a14:backgroundMark x1="30100" y1="20948" x2="29766" y2="22444"/>
                        <a14:backgroundMark x1="30769" y1="20948" x2="30435" y2="20698"/>
                        <a14:backgroundMark x1="30435" y1="35162" x2="30435" y2="35162"/>
                        <a14:backgroundMark x1="30769" y1="34913" x2="30769" y2="34913"/>
                        <a14:backgroundMark x1="31104" y1="35162" x2="31104" y2="35162"/>
                        <a14:backgroundMark x1="30769" y1="34913" x2="30769" y2="3491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124293"/>
            <a:ext cx="2038350" cy="273370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6E1E9BD-1ACB-4C78-AC44-9D230DDCEC96}"/>
              </a:ext>
            </a:extLst>
          </p:cNvPr>
          <p:cNvSpPr txBox="1"/>
          <p:nvPr/>
        </p:nvSpPr>
        <p:spPr>
          <a:xfrm>
            <a:off x="4279539" y="2059394"/>
            <a:ext cx="3295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 err="1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Ντέμινγκ</a:t>
            </a:r>
            <a:endParaRPr lang="el-GR" sz="4000" b="1" dirty="0">
              <a:solidFill>
                <a:schemeClr val="accent4"/>
              </a:solidFill>
              <a:effectLst/>
              <a:latin typeface="Century Gothic" panose="020B0502020202020204" pitchFamily="34" charset="0"/>
              <a:ea typeface="Roboto Medium" panose="02000000000000000000" pitchFamily="2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A925C4-CBEC-4C5D-B366-70C065F309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212" b="97263" l="0" r="98347">
                        <a14:foregroundMark x1="65702" y1="27190" x2="57231" y2="34307"/>
                        <a14:foregroundMark x1="57231" y1="34307" x2="67975" y2="33029"/>
                        <a14:foregroundMark x1="67975" y1="33029" x2="61364" y2="32664"/>
                        <a14:foregroundMark x1="62810" y1="31569" x2="62397" y2="32117"/>
                        <a14:foregroundMark x1="64050" y1="31934" x2="63223" y2="35219"/>
                        <a14:foregroundMark x1="63223" y1="31204" x2="59711" y2="37956"/>
                        <a14:foregroundMark x1="37190" y1="10036" x2="52066" y2="8212"/>
                        <a14:foregroundMark x1="20661" y1="80474" x2="19421" y2="85401"/>
                        <a14:foregroundMark x1="25826" y1="78285" x2="15909" y2="88869"/>
                        <a14:foregroundMark x1="15909" y1="88869" x2="10537" y2="91606"/>
                        <a14:foregroundMark x1="27273" y1="80292" x2="29545" y2="96898"/>
                        <a14:foregroundMark x1="27066" y1="77920" x2="11570" y2="92701"/>
                        <a14:foregroundMark x1="19835" y1="77555" x2="0" y2="88869"/>
                        <a14:foregroundMark x1="73140" y1="78467" x2="93802" y2="97263"/>
                        <a14:foregroundMark x1="98140" y1="81387" x2="98347" y2="91058"/>
                        <a14:foregroundMark x1="98347" y1="91058" x2="98140" y2="91423"/>
                        <a14:foregroundMark x1="26653" y1="42518" x2="25826" y2="374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649" y="4553624"/>
            <a:ext cx="2038351" cy="230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9910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 L -8.33333E-7 -0.3622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ackground">
            <a:extLst>
              <a:ext uri="{FF2B5EF4-FFF2-40B4-BE49-F238E27FC236}">
                <a16:creationId xmlns:a16="http://schemas.microsoft.com/office/drawing/2014/main" id="{5E3E98EF-00A7-4B31-8045-659FDAF973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E48442B-6A18-430D-BC63-9112229C9CBD}"/>
              </a:ext>
            </a:extLst>
          </p:cNvPr>
          <p:cNvSpPr/>
          <p:nvPr/>
        </p:nvSpPr>
        <p:spPr>
          <a:xfrm>
            <a:off x="-1339330" y="1941598"/>
            <a:ext cx="3292304" cy="32923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B4CC36-22DF-4EAA-A3E2-D7EC4BF73E94}"/>
              </a:ext>
            </a:extLst>
          </p:cNvPr>
          <p:cNvSpPr txBox="1"/>
          <p:nvPr/>
        </p:nvSpPr>
        <p:spPr>
          <a:xfrm>
            <a:off x="4567381" y="2594815"/>
            <a:ext cx="3374737" cy="1985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>
                <a:solidFill>
                  <a:schemeClr val="bg1"/>
                </a:solidFill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Διοίκηση</a:t>
            </a:r>
          </a:p>
          <a:p>
            <a:r>
              <a:rPr lang="el-GR" sz="40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Ολ</a:t>
            </a:r>
            <a:r>
              <a:rPr lang="el-GR" sz="4000" b="1" dirty="0">
                <a:solidFill>
                  <a:schemeClr val="bg1"/>
                </a:solidFill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ικής</a:t>
            </a:r>
          </a:p>
          <a:p>
            <a:r>
              <a:rPr lang="el-GR" sz="4000" b="1" dirty="0">
                <a:solidFill>
                  <a:schemeClr val="bg1"/>
                </a:solidFill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Ποιότητας</a:t>
            </a:r>
            <a:endParaRPr lang="el-GR" sz="4000" b="1" dirty="0">
              <a:solidFill>
                <a:schemeClr val="accent4"/>
              </a:solidFill>
              <a:effectLst/>
              <a:latin typeface="Century Gothic" panose="020B0502020202020204" pitchFamily="34" charset="0"/>
              <a:ea typeface="Roboto Medium" panose="02000000000000000000" pitchFamily="2" charset="0"/>
              <a:cs typeface="Calibri" panose="020F0502020204030204" pitchFamily="34" charset="0"/>
            </a:endParaRPr>
          </a:p>
        </p:txBody>
      </p:sp>
      <p:pic>
        <p:nvPicPr>
          <p:cNvPr id="13" name="Εικόνα 1">
            <a:extLst>
              <a:ext uri="{FF2B5EF4-FFF2-40B4-BE49-F238E27FC236}">
                <a16:creationId xmlns:a16="http://schemas.microsoft.com/office/drawing/2014/main" id="{4CA25BB8-8EC0-4A86-87A9-9479CCC1E7F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314" y="1691779"/>
            <a:ext cx="3531713" cy="3474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01183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-0.20742 1.85185E-6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ackground">
            <a:extLst>
              <a:ext uri="{FF2B5EF4-FFF2-40B4-BE49-F238E27FC236}">
                <a16:creationId xmlns:a16="http://schemas.microsoft.com/office/drawing/2014/main" id="{5E3E98EF-00A7-4B31-8045-659FDAF973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C3BB67-2E90-4F70-B2FA-831BA258762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586" y="3185651"/>
            <a:ext cx="4628896" cy="34689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B8C10D6-ABBB-4FD2-9891-FE0DE99B789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85" b="98005" l="669" r="89967">
                        <a14:foregroundMark x1="21405" y1="52868" x2="16722" y2="76060"/>
                        <a14:foregroundMark x1="31438" y1="78055" x2="17391" y2="88030"/>
                        <a14:foregroundMark x1="17391" y1="88030" x2="7358" y2="89776"/>
                        <a14:foregroundMark x1="669" y1="48130" x2="6689" y2="89526"/>
                        <a14:foregroundMark x1="69565" y1="84788" x2="50836" y2="91272"/>
                        <a14:foregroundMark x1="50836" y1="91272" x2="20736" y2="94264"/>
                        <a14:foregroundMark x1="71572" y1="83791" x2="53512" y2="92519"/>
                        <a14:foregroundMark x1="53512" y1="92519" x2="22074" y2="96010"/>
                        <a14:foregroundMark x1="69565" y1="86783" x2="52508" y2="93766"/>
                        <a14:foregroundMark x1="52508" y1="93766" x2="28428" y2="98005"/>
                        <a14:foregroundMark x1="28428" y1="98005" x2="16722" y2="97506"/>
                        <a14:foregroundMark x1="50167" y1="79800" x2="40134" y2="92768"/>
                        <a14:foregroundMark x1="40134" y1="92768" x2="37793" y2="93516"/>
                        <a14:foregroundMark x1="60535" y1="82294" x2="30769" y2="91272"/>
                        <a14:foregroundMark x1="68896" y1="83292" x2="20736" y2="84539"/>
                        <a14:foregroundMark x1="20736" y1="84539" x2="51505" y2="75561"/>
                        <a14:foregroundMark x1="51505" y1="75561" x2="61204" y2="87282"/>
                        <a14:foregroundMark x1="61204" y1="87282" x2="42140" y2="90274"/>
                        <a14:foregroundMark x1="42140" y1="90274" x2="50836" y2="77057"/>
                        <a14:foregroundMark x1="50836" y1="77057" x2="33445" y2="78304"/>
                        <a14:foregroundMark x1="33445" y1="78304" x2="56856" y2="79551"/>
                        <a14:foregroundMark x1="56856" y1="79551" x2="21070" y2="79551"/>
                        <a14:foregroundMark x1="21070" y1="79551" x2="45151" y2="72569"/>
                        <a14:foregroundMark x1="45151" y1="72569" x2="60870" y2="77805"/>
                        <a14:foregroundMark x1="60870" y1="77805" x2="39799" y2="83541"/>
                        <a14:foregroundMark x1="39799" y1="83541" x2="58194" y2="90025"/>
                        <a14:foregroundMark x1="58194" y1="90025" x2="39465" y2="89027"/>
                        <a14:foregroundMark x1="39465" y1="89027" x2="53177" y2="81047"/>
                        <a14:foregroundMark x1="53177" y1="81047" x2="51171" y2="80798"/>
                        <a14:foregroundMark x1="47157" y1="54863" x2="19064" y2="49377"/>
                        <a14:foregroundMark x1="19064" y1="49377" x2="64214" y2="51870"/>
                        <a14:foregroundMark x1="64214" y1="51870" x2="42140" y2="54115"/>
                        <a14:foregroundMark x1="42140" y1="54115" x2="28094" y2="42145"/>
                        <a14:foregroundMark x1="28094" y1="42145" x2="39799" y2="48379"/>
                        <a14:foregroundMark x1="55518" y1="49626" x2="36455" y2="61845"/>
                        <a14:foregroundMark x1="56522" y1="51372" x2="42809" y2="61596"/>
                        <a14:foregroundMark x1="42809" y1="61596" x2="40803" y2="61596"/>
                        <a14:foregroundMark x1="49833" y1="54863" x2="58528" y2="66334"/>
                        <a14:foregroundMark x1="55184" y1="51122" x2="56856" y2="65087"/>
                        <a14:foregroundMark x1="56856" y1="65087" x2="56522" y2="65586"/>
                        <a14:foregroundMark x1="59532" y1="27681" x2="54181" y2="40648"/>
                        <a14:foregroundMark x1="59866" y1="23691" x2="42809" y2="42643"/>
                        <a14:foregroundMark x1="52508" y1="23940" x2="42475" y2="36160"/>
                        <a14:foregroundMark x1="42475" y1="36160" x2="42140" y2="36160"/>
                        <a14:foregroundMark x1="36588" y1="35162" x2="33445" y2="38404"/>
                        <a14:foregroundMark x1="53512" y1="17706" x2="36588" y2="35162"/>
                        <a14:foregroundMark x1="45485" y1="16708" x2="34448" y2="33915"/>
                        <a14:foregroundMark x1="47492" y1="15212" x2="36455" y2="27930"/>
                        <a14:foregroundMark x1="42140" y1="14963" x2="33110" y2="30424"/>
                        <a14:foregroundMark x1="39799" y1="14963" x2="33110" y2="27930"/>
                        <a14:foregroundMark x1="31921" y1="28928" x2="30435" y2="30175"/>
                        <a14:foregroundMark x1="32219" y1="28678" x2="31921" y2="28928"/>
                        <a14:foregroundMark x1="33110" y1="27930" x2="32219" y2="28678"/>
                        <a14:foregroundMark x1="32827" y1="24729" x2="30435" y2="28429"/>
                        <a14:foregroundMark x1="33970" y1="22962" x2="32878" y2="24651"/>
                        <a14:foregroundMark x1="35111" y1="21197" x2="34891" y2="21538"/>
                        <a14:foregroundMark x1="39465" y1="14464" x2="35111" y2="21197"/>
                        <a14:foregroundMark x1="30435" y1="28429" x2="30100" y2="28429"/>
                        <a14:foregroundMark x1="32381" y1="24117" x2="30769" y2="27182"/>
                        <a14:foregroundMark x1="33048" y1="22848" x2="32473" y2="23941"/>
                        <a14:foregroundMark x1="33917" y1="21197" x2="33808" y2="21404"/>
                        <a14:foregroundMark x1="36063" y1="17116" x2="33917" y2="21197"/>
                        <a14:foregroundMark x1="35750" y1="12805" x2="35345" y2="13345"/>
                        <a14:foregroundMark x1="35297" y1="13085" x2="35186" y2="13282"/>
                        <a14:foregroundMark x1="65656" y1="11376" x2="65886" y2="11471"/>
                        <a14:foregroundMark x1="66631" y1="14522" x2="67559" y2="15461"/>
                        <a14:foregroundMark x1="27101" y1="20204" x2="26921" y2="20557"/>
                        <a14:foregroundMark x1="34783" y1="11721" x2="31438" y2="20200"/>
                        <a14:foregroundMark x1="35452" y1="11721" x2="33110" y2="18953"/>
                        <a14:foregroundMark x1="29431" y1="24688" x2="30435" y2="25187"/>
                        <a14:foregroundMark x1="29097" y1="25686" x2="29097" y2="26683"/>
                        <a14:foregroundMark x1="29097" y1="25187" x2="29766" y2="28429"/>
                        <a14:foregroundMark x1="30100" y1="26434" x2="30769" y2="30673"/>
                        <a14:foregroundMark x1="32149" y1="17019" x2="32776" y2="14963"/>
                        <a14:foregroundMark x1="31104" y1="20449" x2="32108" y2="17154"/>
                        <a14:foregroundMark x1="32776" y1="13217" x2="35616" y2="10702"/>
                        <a14:foregroundMark x1="35964" y1="11059" x2="35786" y2="11222"/>
                        <a14:foregroundMark x1="35862" y1="10955" x2="34783" y2="12219"/>
                        <a14:foregroundMark x1="35457" y1="10540" x2="33779" y2="11970"/>
                        <a14:foregroundMark x1="35328" y1="10408" x2="33779" y2="12718"/>
                        <a14:backgroundMark x1="24055" y1="28642" x2="20401" y2="30175"/>
                        <a14:backgroundMark x1="18060" y1="29925" x2="17057" y2="32918"/>
                        <a14:backgroundMark x1="20401" y1="28928" x2="18060" y2="32918"/>
                        <a14:backgroundMark x1="20067" y1="28429" x2="17391" y2="32170"/>
                        <a14:backgroundMark x1="26421" y1="11471" x2="26421" y2="11471"/>
                        <a14:backgroundMark x1="26087" y1="10723" x2="26087" y2="10723"/>
                        <a14:backgroundMark x1="27425" y1="9975" x2="27425" y2="9975"/>
                        <a14:backgroundMark x1="28300" y1="13126" x2="27759" y2="13965"/>
                        <a14:backgroundMark x1="29431" y1="7731" x2="19398" y2="15212"/>
                        <a14:backgroundMark x1="27090" y1="8229" x2="17057" y2="14713"/>
                        <a14:backgroundMark x1="36789" y1="6733" x2="36151" y2="7126"/>
                        <a14:backgroundMark x1="37443" y1="6659" x2="36447" y2="7278"/>
                        <a14:backgroundMark x1="24749" y1="25436" x2="24749" y2="25436"/>
                        <a14:backgroundMark x1="24749" y1="25436" x2="24749" y2="25436"/>
                        <a14:backgroundMark x1="24080" y1="25187" x2="24080" y2="25187"/>
                        <a14:backgroundMark x1="23411" y1="25187" x2="23411" y2="25187"/>
                        <a14:backgroundMark x1="22408" y1="24688" x2="21405" y2="24688"/>
                        <a14:backgroundMark x1="22074" y1="25686" x2="22074" y2="25686"/>
                        <a14:backgroundMark x1="22074" y1="24938" x2="22074" y2="24938"/>
                        <a14:backgroundMark x1="22742" y1="24938" x2="22742" y2="24938"/>
                        <a14:backgroundMark x1="22074" y1="25187" x2="22074" y2="25187"/>
                        <a14:backgroundMark x1="26421" y1="20948" x2="22074" y2="26683"/>
                        <a14:backgroundMark x1="27425" y1="19451" x2="27425" y2="19451"/>
                        <a14:backgroundMark x1="27090" y1="20698" x2="27090" y2="20698"/>
                        <a14:backgroundMark x1="27640" y1="19389" x2="27425" y2="19950"/>
                        <a14:backgroundMark x1="27710" y1="19404" x2="27090" y2="20200"/>
                        <a14:backgroundMark x1="57525" y1="5736" x2="60535" y2="6234"/>
                        <a14:backgroundMark x1="59197" y1="6234" x2="64214" y2="7980"/>
                        <a14:backgroundMark x1="61538" y1="6983" x2="65886" y2="9975"/>
                        <a14:backgroundMark x1="65552" y1="11222" x2="50502" y2="6234"/>
                        <a14:backgroundMark x1="50502" y1="6983" x2="50836" y2="6983"/>
                        <a14:backgroundMark x1="51839" y1="6983" x2="46154" y2="6983"/>
                        <a14:backgroundMark x1="48161" y1="6733" x2="41137" y2="7481"/>
                        <a14:backgroundMark x1="41806" y1="6733" x2="37458" y2="7980"/>
                        <a14:backgroundMark x1="38462" y1="7731" x2="33445" y2="8479"/>
                        <a14:backgroundMark x1="21739" y1="34165" x2="21739" y2="34165"/>
                        <a14:backgroundMark x1="27425" y1="19451" x2="27759" y2="19701"/>
                        <a14:backgroundMark x1="27090" y1="21197" x2="27090" y2="21197"/>
                        <a14:backgroundMark x1="27425" y1="20698" x2="27425" y2="20698"/>
                        <a14:backgroundMark x1="30100" y1="22195" x2="30100" y2="22195"/>
                        <a14:backgroundMark x1="30435" y1="21197" x2="30435" y2="21197"/>
                        <a14:backgroundMark x1="29766" y1="21945" x2="29766" y2="21945"/>
                        <a14:backgroundMark x1="30100" y1="20948" x2="29766" y2="22444"/>
                        <a14:backgroundMark x1="30769" y1="20948" x2="30435" y2="20698"/>
                        <a14:backgroundMark x1="30435" y1="35162" x2="30435" y2="35162"/>
                        <a14:backgroundMark x1="30769" y1="34913" x2="30769" y2="34913"/>
                        <a14:backgroundMark x1="31104" y1="35162" x2="31104" y2="35162"/>
                        <a14:backgroundMark x1="30769" y1="34913" x2="30769" y2="3491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881582"/>
            <a:ext cx="2219325" cy="2976419"/>
          </a:xfrm>
          <a:prstGeom prst="rect">
            <a:avLst/>
          </a:prstGeom>
        </p:spPr>
      </p:pic>
      <p:sp>
        <p:nvSpPr>
          <p:cNvPr id="10" name="Half Frame 9">
            <a:extLst>
              <a:ext uri="{FF2B5EF4-FFF2-40B4-BE49-F238E27FC236}">
                <a16:creationId xmlns:a16="http://schemas.microsoft.com/office/drawing/2014/main" id="{1C2B016D-D67A-4F4A-B975-8C57E85E395E}"/>
              </a:ext>
            </a:extLst>
          </p:cNvPr>
          <p:cNvSpPr/>
          <p:nvPr/>
        </p:nvSpPr>
        <p:spPr>
          <a:xfrm>
            <a:off x="0" y="-1"/>
            <a:ext cx="521110" cy="540775"/>
          </a:xfrm>
          <a:prstGeom prst="halfFram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0194A6EB-8679-4496-8236-C879B265FB8B}"/>
              </a:ext>
            </a:extLst>
          </p:cNvPr>
          <p:cNvSpPr/>
          <p:nvPr/>
        </p:nvSpPr>
        <p:spPr>
          <a:xfrm rot="5400000">
            <a:off x="11661059" y="-14751"/>
            <a:ext cx="521110" cy="540775"/>
          </a:xfrm>
          <a:prstGeom prst="halfFram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AE55E4-CC45-4A74-9F47-C66AAEE116F6}"/>
              </a:ext>
            </a:extLst>
          </p:cNvPr>
          <p:cNvSpPr txBox="1"/>
          <p:nvPr/>
        </p:nvSpPr>
        <p:spPr>
          <a:xfrm>
            <a:off x="4567381" y="3103147"/>
            <a:ext cx="33747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Juran</a:t>
            </a:r>
            <a:endParaRPr lang="el-GR" sz="4000" b="1" dirty="0">
              <a:solidFill>
                <a:schemeClr val="accent4"/>
              </a:solidFill>
              <a:effectLst/>
              <a:latin typeface="Century Gothic" panose="020B0502020202020204" pitchFamily="34" charset="0"/>
              <a:ea typeface="Roboto Medium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3ECB1A-102D-450C-8CB7-88869065E82F}"/>
              </a:ext>
            </a:extLst>
          </p:cNvPr>
          <p:cNvSpPr txBox="1"/>
          <p:nvPr/>
        </p:nvSpPr>
        <p:spPr>
          <a:xfrm>
            <a:off x="4567381" y="3103147"/>
            <a:ext cx="33747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>
                <a:solidFill>
                  <a:schemeClr val="bg1"/>
                </a:solidFill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Αρχή </a:t>
            </a:r>
            <a:r>
              <a:rPr lang="el-GR" sz="4000" b="1" dirty="0">
                <a:solidFill>
                  <a:schemeClr val="accent4"/>
                </a:solidFill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80/20</a:t>
            </a:r>
            <a:endParaRPr lang="el-GR" sz="4000" b="1" dirty="0">
              <a:solidFill>
                <a:schemeClr val="accent4"/>
              </a:solidFill>
              <a:effectLst/>
              <a:latin typeface="Century Gothic" panose="020B0502020202020204" pitchFamily="34" charset="0"/>
              <a:ea typeface="Roboto Medium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C6F011-1E1E-4D97-A654-F2DC1CAF9AD0}"/>
              </a:ext>
            </a:extLst>
          </p:cNvPr>
          <p:cNvSpPr txBox="1"/>
          <p:nvPr/>
        </p:nvSpPr>
        <p:spPr>
          <a:xfrm>
            <a:off x="4148336" y="3109132"/>
            <a:ext cx="4212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>
                <a:solidFill>
                  <a:schemeClr val="bg1"/>
                </a:solidFill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Κόστη/Ποιότητα</a:t>
            </a:r>
            <a:endParaRPr lang="el-GR" sz="4000" b="1" dirty="0">
              <a:solidFill>
                <a:schemeClr val="accent4"/>
              </a:solidFill>
              <a:effectLst/>
              <a:latin typeface="Century Gothic" panose="020B0502020202020204" pitchFamily="34" charset="0"/>
              <a:ea typeface="Roboto Medium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A9AE60-D516-4692-BEA0-5DC4C6570312}"/>
              </a:ext>
            </a:extLst>
          </p:cNvPr>
          <p:cNvSpPr txBox="1"/>
          <p:nvPr/>
        </p:nvSpPr>
        <p:spPr>
          <a:xfrm>
            <a:off x="4148336" y="3103147"/>
            <a:ext cx="4212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>
                <a:solidFill>
                  <a:schemeClr val="accent4"/>
                </a:solidFill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Τριλογία </a:t>
            </a:r>
            <a:r>
              <a:rPr lang="en-US" sz="4000" b="1" dirty="0" err="1">
                <a:solidFill>
                  <a:schemeClr val="bg1"/>
                </a:solidFill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Juran</a:t>
            </a:r>
            <a:endParaRPr lang="el-GR" sz="4000" b="1" dirty="0">
              <a:solidFill>
                <a:schemeClr val="accent4"/>
              </a:solidFill>
              <a:effectLst/>
              <a:latin typeface="Century Gothic" panose="020B0502020202020204" pitchFamily="34" charset="0"/>
              <a:ea typeface="Roboto Medium" panose="02000000000000000000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4185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3333E-6 L -8.33333E-7 -0.42523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3333E-6 L -8.33333E-7 -0.31783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L -8.33333E-7 -0.21389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3333E-6 L -8.33333E-7 -0.10417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4" grpId="0"/>
      <p:bldP spid="14" grpId="1"/>
      <p:bldP spid="15" grpId="0"/>
      <p:bldP spid="15" grpId="1"/>
      <p:bldP spid="16" grpId="0"/>
      <p:bldP spid="1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ackground">
            <a:extLst>
              <a:ext uri="{FF2B5EF4-FFF2-40B4-BE49-F238E27FC236}">
                <a16:creationId xmlns:a16="http://schemas.microsoft.com/office/drawing/2014/main" id="{5E3E98EF-00A7-4B31-8045-659FDAF973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Half Frame 9">
            <a:extLst>
              <a:ext uri="{FF2B5EF4-FFF2-40B4-BE49-F238E27FC236}">
                <a16:creationId xmlns:a16="http://schemas.microsoft.com/office/drawing/2014/main" id="{1C2B016D-D67A-4F4A-B975-8C57E85E395E}"/>
              </a:ext>
            </a:extLst>
          </p:cNvPr>
          <p:cNvSpPr/>
          <p:nvPr/>
        </p:nvSpPr>
        <p:spPr>
          <a:xfrm>
            <a:off x="0" y="-1"/>
            <a:ext cx="521110" cy="540775"/>
          </a:xfrm>
          <a:prstGeom prst="halfFram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0194A6EB-8679-4496-8236-C879B265FB8B}"/>
              </a:ext>
            </a:extLst>
          </p:cNvPr>
          <p:cNvSpPr/>
          <p:nvPr/>
        </p:nvSpPr>
        <p:spPr>
          <a:xfrm rot="5400000">
            <a:off x="11661059" y="-14751"/>
            <a:ext cx="521110" cy="540775"/>
          </a:xfrm>
          <a:prstGeom prst="halfFram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AE55E4-CC45-4A74-9F47-C66AAEE116F6}"/>
              </a:ext>
            </a:extLst>
          </p:cNvPr>
          <p:cNvSpPr txBox="1"/>
          <p:nvPr/>
        </p:nvSpPr>
        <p:spPr>
          <a:xfrm>
            <a:off x="4567381" y="3103147"/>
            <a:ext cx="33747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Deming</a:t>
            </a:r>
            <a:endParaRPr lang="el-GR" sz="4000" b="1" dirty="0">
              <a:solidFill>
                <a:schemeClr val="accent4"/>
              </a:solidFill>
              <a:effectLst/>
              <a:latin typeface="Century Gothic" panose="020B0502020202020204" pitchFamily="34" charset="0"/>
              <a:ea typeface="Roboto Medium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3ECB1A-102D-450C-8CB7-88869065E82F}"/>
              </a:ext>
            </a:extLst>
          </p:cNvPr>
          <p:cNvSpPr txBox="1"/>
          <p:nvPr/>
        </p:nvSpPr>
        <p:spPr>
          <a:xfrm>
            <a:off x="3975771" y="3103147"/>
            <a:ext cx="4557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>
                <a:solidFill>
                  <a:schemeClr val="bg1"/>
                </a:solidFill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Λίστα </a:t>
            </a:r>
            <a:r>
              <a:rPr lang="el-GR" sz="4000" b="1" dirty="0">
                <a:solidFill>
                  <a:schemeClr val="accent4"/>
                </a:solidFill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14 σημείων</a:t>
            </a:r>
            <a:endParaRPr lang="el-GR" sz="4000" b="1" dirty="0">
              <a:solidFill>
                <a:schemeClr val="accent4"/>
              </a:solidFill>
              <a:effectLst/>
              <a:latin typeface="Century Gothic" panose="020B0502020202020204" pitchFamily="34" charset="0"/>
              <a:ea typeface="Roboto Medium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C6F011-1E1E-4D97-A654-F2DC1CAF9AD0}"/>
              </a:ext>
            </a:extLst>
          </p:cNvPr>
          <p:cNvSpPr txBox="1"/>
          <p:nvPr/>
        </p:nvSpPr>
        <p:spPr>
          <a:xfrm>
            <a:off x="4148336" y="3109132"/>
            <a:ext cx="4212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>
                <a:solidFill>
                  <a:schemeClr val="bg1"/>
                </a:solidFill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Κύκλος </a:t>
            </a:r>
            <a:r>
              <a:rPr lang="en-US" sz="4000" b="1" dirty="0">
                <a:solidFill>
                  <a:schemeClr val="accent4"/>
                </a:solidFill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PDCA</a:t>
            </a:r>
            <a:endParaRPr lang="el-GR" sz="4000" b="1" dirty="0">
              <a:solidFill>
                <a:schemeClr val="accent4"/>
              </a:solidFill>
              <a:effectLst/>
              <a:latin typeface="Century Gothic" panose="020B0502020202020204" pitchFamily="34" charset="0"/>
              <a:ea typeface="Roboto Medium" panose="02000000000000000000" pitchFamily="2" charset="0"/>
              <a:cs typeface="Calibri" panose="020F050202020403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EC8ADDE-347B-4ECA-BB7C-52B31F5B6C11}"/>
              </a:ext>
            </a:extLst>
          </p:cNvPr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19" b="96277" l="3495" r="98925">
                        <a14:foregroundMark x1="7851" y1="61248" x2="8108" y2="62700"/>
                        <a14:foregroundMark x1="4032" y1="39628" x2="6152" y2="51627"/>
                        <a14:foregroundMark x1="8111" y1="64362" x2="7265" y2="61404"/>
                        <a14:foregroundMark x1="4926" y1="52062" x2="6183" y2="39628"/>
                        <a14:foregroundMark x1="6183" y1="39628" x2="3763" y2="48404"/>
                        <a14:foregroundMark x1="4570" y1="39628" x2="6452" y2="40691"/>
                        <a14:foregroundMark x1="5376" y1="38298" x2="5376" y2="38298"/>
                        <a14:foregroundMark x1="5645" y1="38032" x2="5645" y2="38032"/>
                        <a14:foregroundMark x1="4570" y1="37766" x2="6989" y2="37766"/>
                        <a14:foregroundMark x1="38710" y1="93883" x2="53495" y2="93351"/>
                        <a14:foregroundMark x1="53495" y1="93351" x2="39247" y2="93883"/>
                        <a14:foregroundMark x1="39247" y1="93883" x2="54032" y2="96277"/>
                        <a14:foregroundMark x1="54032" y1="96277" x2="56720" y2="93617"/>
                        <a14:foregroundMark x1="40054" y1="93351" x2="38978" y2="90426"/>
                        <a14:foregroundMark x1="58871" y1="94415" x2="60753" y2="94681"/>
                        <a14:foregroundMark x1="60215" y1="93085" x2="62903" y2="93351"/>
                        <a14:foregroundMark x1="62366" y1="94415" x2="62366" y2="94415"/>
                        <a14:foregroundMark x1="94221" y1="59840" x2="94624" y2="57979"/>
                        <a14:foregroundMark x1="93817" y1="61702" x2="94221" y2="59840"/>
                        <a14:foregroundMark x1="92742" y1="63564" x2="97043" y2="60372"/>
                        <a14:foregroundMark x1="98409" y1="47138" x2="98497" y2="46809"/>
                        <a14:foregroundMark x1="98170" y1="48031" x2="98327" y2="47444"/>
                        <a14:foregroundMark x1="97570" y1="50266" x2="97897" y2="49046"/>
                        <a14:foregroundMark x1="95430" y1="58245" x2="97570" y2="50266"/>
                        <a14:foregroundMark x1="96179" y1="46277" x2="96505" y2="41755"/>
                        <a14:foregroundMark x1="96141" y1="46809" x2="96179" y2="46277"/>
                        <a14:foregroundMark x1="95968" y1="49202" x2="96141" y2="46809"/>
                        <a14:foregroundMark x1="94624" y1="44947" x2="94086" y2="39628"/>
                        <a14:foregroundMark x1="36559" y1="6915" x2="46505" y2="5319"/>
                        <a14:foregroundMark x1="48387" y1="5585" x2="53763" y2="5319"/>
                        <a14:foregroundMark x1="54032" y1="5851" x2="59409" y2="6383"/>
                        <a14:foregroundMark x1="59677" y1="7447" x2="62634" y2="7979"/>
                        <a14:backgroundMark x1="9946" y1="65957" x2="9946" y2="65957"/>
                        <a14:backgroundMark x1="9140" y1="65691" x2="9140" y2="65691"/>
                        <a14:backgroundMark x1="8602" y1="65957" x2="11290" y2="66223"/>
                        <a14:backgroundMark x1="9946" y1="65160" x2="7527" y2="65691"/>
                        <a14:backgroundMark x1="8602" y1="64628" x2="8602" y2="64628"/>
                        <a14:backgroundMark x1="8065" y1="64362" x2="8065" y2="64362"/>
                        <a14:backgroundMark x1="7527" y1="65426" x2="8602" y2="65426"/>
                        <a14:backgroundMark x1="6989" y1="51330" x2="7796" y2="53457"/>
                        <a14:backgroundMark x1="6989" y1="53191" x2="9140" y2="60904"/>
                        <a14:backgroundMark x1="98925" y1="46809" x2="98925" y2="46809"/>
                        <a14:backgroundMark x1="98387" y1="46277" x2="98387" y2="46277"/>
                        <a14:backgroundMark x1="98387" y1="46277" x2="99194" y2="45213"/>
                        <a14:backgroundMark x1="98656" y1="48404" x2="98387" y2="47074"/>
                        <a14:backgroundMark x1="98118" y1="49734" x2="98118" y2="47872"/>
                        <a14:backgroundMark x1="97581" y1="50266" x2="97581" y2="50266"/>
                        <a14:backgroundMark x1="97581" y1="59840" x2="97581" y2="59840"/>
                        <a14:backgroundMark x1="97312" y1="59840" x2="97312" y2="59840"/>
                        <a14:backgroundMark x1="51344" y1="92553" x2="51344" y2="92553"/>
                        <a14:backgroundMark x1="52151" y1="92819" x2="52151" y2="92819"/>
                        <a14:backgroundMark x1="51344" y1="92553" x2="51344" y2="92553"/>
                        <a14:backgroundMark x1="51882" y1="93085" x2="51882" y2="93085"/>
                        <a14:backgroundMark x1="51344" y1="92819" x2="51344" y2="92819"/>
                        <a14:backgroundMark x1="53495" y1="92819" x2="53495" y2="92819"/>
                        <a14:backgroundMark x1="53226" y1="92819" x2="53226" y2="92819"/>
                        <a14:backgroundMark x1="53226" y1="92819" x2="53226" y2="92819"/>
                        <a14:backgroundMark x1="52688" y1="92819" x2="52688" y2="92819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85047" y="2881261"/>
            <a:ext cx="2939405" cy="29679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56A88E8-8C0D-4D17-8190-7DE77185971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12" b="97263" l="0" r="98347">
                        <a14:foregroundMark x1="65702" y1="27190" x2="57231" y2="34307"/>
                        <a14:foregroundMark x1="57231" y1="34307" x2="67975" y2="33029"/>
                        <a14:foregroundMark x1="67975" y1="33029" x2="61364" y2="32664"/>
                        <a14:foregroundMark x1="62810" y1="31569" x2="62397" y2="32117"/>
                        <a14:foregroundMark x1="64050" y1="31934" x2="63223" y2="35219"/>
                        <a14:foregroundMark x1="63223" y1="31204" x2="59711" y2="37956"/>
                        <a14:foregroundMark x1="37190" y1="10036" x2="52066" y2="8212"/>
                        <a14:foregroundMark x1="20661" y1="80474" x2="19421" y2="85401"/>
                        <a14:foregroundMark x1="25826" y1="78285" x2="15909" y2="88869"/>
                        <a14:foregroundMark x1="15909" y1="88869" x2="10537" y2="91606"/>
                        <a14:foregroundMark x1="27273" y1="80292" x2="29545" y2="96898"/>
                        <a14:foregroundMark x1="27066" y1="77920" x2="11570" y2="92701"/>
                        <a14:foregroundMark x1="19835" y1="77555" x2="0" y2="88869"/>
                        <a14:foregroundMark x1="73140" y1="78467" x2="93802" y2="97263"/>
                        <a14:foregroundMark x1="98140" y1="81387" x2="98347" y2="91058"/>
                        <a14:foregroundMark x1="98347" y1="91058" x2="98140" y2="91423"/>
                        <a14:foregroundMark x1="26653" y1="42518" x2="25826" y2="374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1033"/>
            <a:ext cx="2694216" cy="305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8797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3333E-6 L -8.33333E-7 -0.42523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3333E-6 L -8.33333E-7 -0.31783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L -8.33333E-7 -0.21389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4" grpId="0"/>
      <p:bldP spid="14" grpId="1"/>
      <p:bldP spid="15" grpId="0"/>
      <p:bldP spid="1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ackground">
            <a:extLst>
              <a:ext uri="{FF2B5EF4-FFF2-40B4-BE49-F238E27FC236}">
                <a16:creationId xmlns:a16="http://schemas.microsoft.com/office/drawing/2014/main" id="{5E3E98EF-00A7-4B31-8045-659FDAF973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3616C81-D436-4B2D-B4A6-3BA6E70891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53" b="63247"/>
          <a:stretch/>
        </p:blipFill>
        <p:spPr>
          <a:xfrm rot="16200000">
            <a:off x="648837" y="3282719"/>
            <a:ext cx="6858000" cy="29256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500D4B9-678D-4D7F-B0B2-26AFED949969}"/>
              </a:ext>
            </a:extLst>
          </p:cNvPr>
          <p:cNvGrpSpPr/>
          <p:nvPr/>
        </p:nvGrpSpPr>
        <p:grpSpPr>
          <a:xfrm>
            <a:off x="4567381" y="2594815"/>
            <a:ext cx="3725506" cy="2048536"/>
            <a:chOff x="4567381" y="2594815"/>
            <a:chExt cx="3725506" cy="204853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16059BA-5D81-4DF0-8F1B-E82B591D42D3}"/>
                </a:ext>
              </a:extLst>
            </p:cNvPr>
            <p:cNvSpPr txBox="1"/>
            <p:nvPr/>
          </p:nvSpPr>
          <p:spPr>
            <a:xfrm>
              <a:off x="4567381" y="2594815"/>
              <a:ext cx="360506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4000" b="1" dirty="0">
                  <a:solidFill>
                    <a:schemeClr val="bg1"/>
                  </a:solidFill>
                  <a:latin typeface="Century Gothic" panose="020B0502020202020204" pitchFamily="34" charset="0"/>
                  <a:ea typeface="Roboto Medium" panose="02000000000000000000" pitchFamily="2" charset="0"/>
                  <a:cs typeface="Calibri" panose="020F0502020204030204" pitchFamily="34" charset="0"/>
                </a:rPr>
                <a:t>Εργαλεία</a:t>
              </a:r>
            </a:p>
            <a:p>
              <a:r>
                <a:rPr lang="el-GR" sz="4000" b="1" dirty="0">
                  <a:solidFill>
                    <a:schemeClr val="bg1"/>
                  </a:solidFill>
                  <a:latin typeface="Century Gothic" panose="020B0502020202020204" pitchFamily="34" charset="0"/>
                  <a:ea typeface="Roboto Medium" panose="02000000000000000000" pitchFamily="2" charset="0"/>
                  <a:cs typeface="Calibri" panose="020F0502020204030204" pitchFamily="34" charset="0"/>
                </a:rPr>
                <a:t>Ποιοτικού</a:t>
              </a:r>
            </a:p>
            <a:p>
              <a:r>
                <a:rPr lang="en-US" sz="4000" b="1" dirty="0">
                  <a:solidFill>
                    <a:schemeClr val="bg1"/>
                  </a:solidFill>
                  <a:latin typeface="Century Gothic" panose="020B0502020202020204" pitchFamily="34" charset="0"/>
                  <a:ea typeface="Roboto Medium" panose="02000000000000000000" pitchFamily="2" charset="0"/>
                  <a:cs typeface="Calibri" panose="020F0502020204030204" pitchFamily="34" charset="0"/>
                </a:rPr>
                <a:t>Management</a:t>
              </a:r>
              <a:endParaRPr lang="el-GR" sz="4000" b="1" dirty="0">
                <a:solidFill>
                  <a:schemeClr val="accent4"/>
                </a:solidFill>
                <a:effectLst/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E00FC12-3702-4F30-B34E-F8ADC60C0BDA}"/>
                </a:ext>
              </a:extLst>
            </p:cNvPr>
            <p:cNvSpPr txBox="1"/>
            <p:nvPr/>
          </p:nvSpPr>
          <p:spPr>
            <a:xfrm>
              <a:off x="8052012" y="3319912"/>
              <a:ext cx="24087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>
                  <a:solidFill>
                    <a:schemeClr val="accent4"/>
                  </a:solidFill>
                  <a:latin typeface="Century Gothic" panose="020B0502020202020204" pitchFamily="34" charset="0"/>
                  <a:ea typeface="Roboto Medium" panose="02000000000000000000" pitchFamily="2" charset="0"/>
                  <a:cs typeface="Calibri" panose="020F0502020204030204" pitchFamily="34" charset="0"/>
                </a:rPr>
                <a:t>.</a:t>
              </a:r>
              <a:endParaRPr lang="el-GR" sz="8000" b="1" dirty="0">
                <a:solidFill>
                  <a:schemeClr val="accent4"/>
                </a:solidFill>
                <a:effectLst/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BE64ED85-DAB8-4760-BB10-285DFB69DB02}"/>
              </a:ext>
            </a:extLst>
          </p:cNvPr>
          <p:cNvSpPr txBox="1"/>
          <p:nvPr/>
        </p:nvSpPr>
        <p:spPr>
          <a:xfrm>
            <a:off x="6645350" y="842327"/>
            <a:ext cx="32950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>
                <a:solidFill>
                  <a:schemeClr val="bg1"/>
                </a:solidFill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Κύκλος Ποιότητας</a:t>
            </a:r>
            <a:endParaRPr lang="el-GR" sz="4000" b="1" dirty="0">
              <a:solidFill>
                <a:schemeClr val="accent4"/>
              </a:solidFill>
              <a:effectLst/>
              <a:latin typeface="Century Gothic" panose="020B0502020202020204" pitchFamily="34" charset="0"/>
              <a:ea typeface="Roboto Medium" panose="02000000000000000000" pitchFamily="2" charset="0"/>
              <a:cs typeface="Calibri" panose="020F050202020403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B49D7F9-B40F-4422-B770-53D3AFBBF310}"/>
              </a:ext>
            </a:extLst>
          </p:cNvPr>
          <p:cNvGrpSpPr/>
          <p:nvPr/>
        </p:nvGrpSpPr>
        <p:grpSpPr>
          <a:xfrm>
            <a:off x="6047368" y="2398637"/>
            <a:ext cx="4491038" cy="3047693"/>
            <a:chOff x="6298406" y="2469356"/>
            <a:chExt cx="3786188" cy="256937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47CD8BB-7396-4B71-B7FD-A90B2F8A602B}"/>
                </a:ext>
              </a:extLst>
            </p:cNvPr>
            <p:cNvPicPr/>
            <p:nvPr/>
          </p:nvPicPr>
          <p:blipFill rotWithShape="1"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2" t="1780" r="53276" b="1212"/>
            <a:stretch/>
          </p:blipFill>
          <p:spPr>
            <a:xfrm>
              <a:off x="6298406" y="2469356"/>
              <a:ext cx="1914525" cy="256937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9EC90FC-4F0E-4707-BD3A-86E2CA2AE2CE}"/>
                </a:ext>
              </a:extLst>
            </p:cNvPr>
            <p:cNvPicPr/>
            <p:nvPr/>
          </p:nvPicPr>
          <p:blipFill rotWithShape="1"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840" t="1780" r="1501" b="1212"/>
            <a:stretch/>
          </p:blipFill>
          <p:spPr>
            <a:xfrm>
              <a:off x="8212931" y="2469356"/>
              <a:ext cx="1871663" cy="2569370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B935872-BDAC-409C-BB51-F7C8D87B979D}"/>
              </a:ext>
            </a:extLst>
          </p:cNvPr>
          <p:cNvGrpSpPr/>
          <p:nvPr/>
        </p:nvGrpSpPr>
        <p:grpSpPr>
          <a:xfrm>
            <a:off x="6278801" y="2603421"/>
            <a:ext cx="4013493" cy="1323439"/>
            <a:chOff x="6278801" y="2666482"/>
            <a:chExt cx="4013493" cy="132343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339D627-A76A-4D8C-AF9B-5F0B23264E05}"/>
                </a:ext>
              </a:extLst>
            </p:cNvPr>
            <p:cNvSpPr txBox="1"/>
            <p:nvPr/>
          </p:nvSpPr>
          <p:spPr>
            <a:xfrm>
              <a:off x="6278801" y="3111033"/>
              <a:ext cx="38930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Century Gothic" panose="020B0502020202020204" pitchFamily="34" charset="0"/>
                  <a:ea typeface="Roboto Medium" panose="02000000000000000000" pitchFamily="2" charset="0"/>
                  <a:cs typeface="Calibri" panose="020F0502020204030204" pitchFamily="34" charset="0"/>
                </a:rPr>
                <a:t>Benchmarking</a:t>
              </a:r>
              <a:endParaRPr lang="el-GR" sz="4000" b="1" dirty="0">
                <a:solidFill>
                  <a:schemeClr val="accent4"/>
                </a:solidFill>
                <a:effectLst/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A3A4A47-CDB5-4498-AFFD-2D0DD342A6FE}"/>
                </a:ext>
              </a:extLst>
            </p:cNvPr>
            <p:cNvSpPr txBox="1"/>
            <p:nvPr/>
          </p:nvSpPr>
          <p:spPr>
            <a:xfrm>
              <a:off x="10051419" y="2666482"/>
              <a:ext cx="24087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>
                  <a:solidFill>
                    <a:schemeClr val="accent4"/>
                  </a:solidFill>
                  <a:latin typeface="Century Gothic" panose="020B0502020202020204" pitchFamily="34" charset="0"/>
                  <a:ea typeface="Roboto Medium" panose="02000000000000000000" pitchFamily="2" charset="0"/>
                  <a:cs typeface="Calibri" panose="020F0502020204030204" pitchFamily="34" charset="0"/>
                </a:rPr>
                <a:t>.</a:t>
              </a:r>
              <a:endParaRPr lang="el-GR" sz="8000" b="1" dirty="0">
                <a:solidFill>
                  <a:schemeClr val="accent4"/>
                </a:solidFill>
                <a:effectLst/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5EEA341-25FE-4015-8D69-1D08D67FA719}"/>
              </a:ext>
            </a:extLst>
          </p:cNvPr>
          <p:cNvGrpSpPr/>
          <p:nvPr/>
        </p:nvGrpSpPr>
        <p:grpSpPr>
          <a:xfrm>
            <a:off x="6277999" y="3047971"/>
            <a:ext cx="3893056" cy="1536231"/>
            <a:chOff x="6278801" y="3111033"/>
            <a:chExt cx="3893056" cy="1536231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0B07218-9236-4C5E-8A37-48E4EE87A3F1}"/>
                </a:ext>
              </a:extLst>
            </p:cNvPr>
            <p:cNvSpPr txBox="1"/>
            <p:nvPr/>
          </p:nvSpPr>
          <p:spPr>
            <a:xfrm>
              <a:off x="6278801" y="3111033"/>
              <a:ext cx="389305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4000" b="1" dirty="0">
                  <a:solidFill>
                    <a:schemeClr val="bg1"/>
                  </a:solidFill>
                  <a:effectLst/>
                  <a:latin typeface="Century Gothic" panose="020B0502020202020204" pitchFamily="34" charset="0"/>
                  <a:ea typeface="Roboto Medium" panose="02000000000000000000" pitchFamily="2" charset="0"/>
                  <a:cs typeface="Calibri" panose="020F0502020204030204" pitchFamily="34" charset="0"/>
                </a:rPr>
                <a:t>Πιστοποιητικά Ποιότητας</a:t>
              </a:r>
              <a:endParaRPr lang="el-GR" sz="4000" b="1" dirty="0">
                <a:solidFill>
                  <a:schemeClr val="accent4"/>
                </a:solidFill>
                <a:effectLst/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F0EE60D-547C-4B6F-8CC2-A3D94A5622E3}"/>
                </a:ext>
              </a:extLst>
            </p:cNvPr>
            <p:cNvSpPr txBox="1"/>
            <p:nvPr/>
          </p:nvSpPr>
          <p:spPr>
            <a:xfrm>
              <a:off x="9442939" y="3323825"/>
              <a:ext cx="24087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>
                  <a:solidFill>
                    <a:schemeClr val="accent4"/>
                  </a:solidFill>
                  <a:latin typeface="Century Gothic" panose="020B0502020202020204" pitchFamily="34" charset="0"/>
                  <a:ea typeface="Roboto Medium" panose="02000000000000000000" pitchFamily="2" charset="0"/>
                  <a:cs typeface="Calibri" panose="020F0502020204030204" pitchFamily="34" charset="0"/>
                </a:rPr>
                <a:t>.</a:t>
              </a:r>
              <a:endParaRPr lang="el-GR" sz="8000" b="1" dirty="0">
                <a:solidFill>
                  <a:schemeClr val="accent4"/>
                </a:solidFill>
                <a:effectLst/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C226199-DB48-4413-A411-E0E6BFB2CD6C}"/>
              </a:ext>
            </a:extLst>
          </p:cNvPr>
          <p:cNvGrpSpPr/>
          <p:nvPr/>
        </p:nvGrpSpPr>
        <p:grpSpPr>
          <a:xfrm>
            <a:off x="5841135" y="1209681"/>
            <a:ext cx="4733850" cy="3840405"/>
            <a:chOff x="5841135" y="1209681"/>
            <a:chExt cx="4733850" cy="384040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657178-C2F6-4588-AFF7-569A8761020E}"/>
                </a:ext>
              </a:extLst>
            </p:cNvPr>
            <p:cNvGrpSpPr/>
            <p:nvPr/>
          </p:nvGrpSpPr>
          <p:grpSpPr>
            <a:xfrm>
              <a:off x="5841135" y="1209681"/>
              <a:ext cx="4733850" cy="1750060"/>
              <a:chOff x="5841135" y="1209681"/>
              <a:chExt cx="4733850" cy="1750060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942AA32-535F-457B-8002-CABC3399234A}"/>
                  </a:ext>
                </a:extLst>
              </p:cNvPr>
              <p:cNvSpPr txBox="1"/>
              <p:nvPr/>
            </p:nvSpPr>
            <p:spPr>
              <a:xfrm>
                <a:off x="5841135" y="1209681"/>
                <a:ext cx="473385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4000" b="1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Roboto Medium" panose="02000000000000000000" pitchFamily="2" charset="0"/>
                    <a:cs typeface="Calibri" panose="020F0502020204030204" pitchFamily="34" charset="0"/>
                  </a:rPr>
                  <a:t>Μοντέλα </a:t>
                </a:r>
                <a:r>
                  <a:rPr lang="el-GR" sz="4000" b="1" dirty="0" err="1">
                    <a:solidFill>
                      <a:schemeClr val="bg1"/>
                    </a:solidFill>
                    <a:latin typeface="Century Gothic" panose="020B0502020202020204" pitchFamily="34" charset="0"/>
                    <a:ea typeface="Roboto Medium" panose="02000000000000000000" pitchFamily="2" charset="0"/>
                    <a:cs typeface="Calibri" panose="020F0502020204030204" pitchFamily="34" charset="0"/>
                  </a:rPr>
                  <a:t>αυτοαξιολόγησης</a:t>
                </a:r>
                <a:endParaRPr lang="el-GR" sz="4000" b="1" dirty="0">
                  <a:solidFill>
                    <a:schemeClr val="accent4"/>
                  </a:solidFill>
                  <a:effectLst/>
                  <a:latin typeface="Century Gothic" panose="020B0502020202020204" pitchFamily="34" charset="0"/>
                  <a:ea typeface="Roboto Medium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5A88C5A-B1D6-473A-9632-201C74B43BEF}"/>
                  </a:ext>
                </a:extLst>
              </p:cNvPr>
              <p:cNvSpPr txBox="1"/>
              <p:nvPr/>
            </p:nvSpPr>
            <p:spPr>
              <a:xfrm>
                <a:off x="8102854" y="1636302"/>
                <a:ext cx="240875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0" b="1" dirty="0">
                    <a:solidFill>
                      <a:schemeClr val="accent4"/>
                    </a:solidFill>
                    <a:latin typeface="Century Gothic" panose="020B0502020202020204" pitchFamily="34" charset="0"/>
                    <a:ea typeface="Roboto Medium" panose="02000000000000000000" pitchFamily="2" charset="0"/>
                    <a:cs typeface="Calibri" panose="020F0502020204030204" pitchFamily="34" charset="0"/>
                  </a:rPr>
                  <a:t>.</a:t>
                </a:r>
                <a:endParaRPr lang="el-GR" sz="8000" b="1" dirty="0">
                  <a:solidFill>
                    <a:schemeClr val="accent4"/>
                  </a:solidFill>
                  <a:effectLst/>
                  <a:latin typeface="Century Gothic" panose="020B0502020202020204" pitchFamily="34" charset="0"/>
                  <a:ea typeface="Roboto Medium" panose="02000000000000000000" pitchFamily="2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57FC3CF-2D57-48F5-924A-2C4A74ACC2F2}"/>
                </a:ext>
              </a:extLst>
            </p:cNvPr>
            <p:cNvSpPr txBox="1"/>
            <p:nvPr/>
          </p:nvSpPr>
          <p:spPr>
            <a:xfrm>
              <a:off x="5841135" y="3111094"/>
              <a:ext cx="473385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Century Gothic" panose="020B0502020202020204" pitchFamily="34" charset="0"/>
                  <a:ea typeface="Roboto Medium" panose="02000000000000000000" pitchFamily="2" charset="0"/>
                  <a:cs typeface="Calibri" panose="020F0502020204030204" pitchFamily="34" charset="0"/>
                </a:rPr>
                <a:t>Baldrige</a:t>
              </a:r>
            </a:p>
            <a:p>
              <a:pPr algn="ctr"/>
              <a:r>
                <a:rPr lang="en-US" sz="4000" b="1" dirty="0">
                  <a:solidFill>
                    <a:schemeClr val="accent4"/>
                  </a:solidFill>
                  <a:effectLst/>
                  <a:latin typeface="Century Gothic" panose="020B0502020202020204" pitchFamily="34" charset="0"/>
                  <a:ea typeface="Roboto Medium" panose="02000000000000000000" pitchFamily="2" charset="0"/>
                  <a:cs typeface="Calibri" panose="020F0502020204030204" pitchFamily="34" charset="0"/>
                </a:rPr>
                <a:t>-</a:t>
              </a:r>
            </a:p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Century Gothic" panose="020B0502020202020204" pitchFamily="34" charset="0"/>
                  <a:ea typeface="Roboto Medium" panose="02000000000000000000" pitchFamily="2" charset="0"/>
                  <a:cs typeface="Calibri" panose="020F0502020204030204" pitchFamily="34" charset="0"/>
                </a:rPr>
                <a:t>EFQM</a:t>
              </a:r>
              <a:endParaRPr lang="el-GR" sz="4000" b="1" dirty="0">
                <a:solidFill>
                  <a:schemeClr val="accent4"/>
                </a:solidFill>
                <a:effectLst/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C76562A-63B3-444B-9073-D665F6699119}"/>
              </a:ext>
            </a:extLst>
          </p:cNvPr>
          <p:cNvGrpSpPr/>
          <p:nvPr/>
        </p:nvGrpSpPr>
        <p:grpSpPr>
          <a:xfrm>
            <a:off x="6528484" y="2463190"/>
            <a:ext cx="3605069" cy="2343362"/>
            <a:chOff x="6528484" y="2463190"/>
            <a:chExt cx="3605069" cy="2343362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C4A7AEF-211B-440C-9359-82E9F0122753}"/>
                </a:ext>
              </a:extLst>
            </p:cNvPr>
            <p:cNvSpPr txBox="1"/>
            <p:nvPr/>
          </p:nvSpPr>
          <p:spPr>
            <a:xfrm>
              <a:off x="6528484" y="2463190"/>
              <a:ext cx="360506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4000" b="1" dirty="0">
                  <a:solidFill>
                    <a:schemeClr val="bg1"/>
                  </a:solidFill>
                  <a:latin typeface="Century Gothic" panose="020B0502020202020204" pitchFamily="34" charset="0"/>
                  <a:ea typeface="Roboto Medium" panose="02000000000000000000" pitchFamily="2" charset="0"/>
                  <a:cs typeface="Calibri" panose="020F0502020204030204" pitchFamily="34" charset="0"/>
                </a:rPr>
                <a:t>Κανονισμός</a:t>
              </a:r>
            </a:p>
            <a:p>
              <a:pPr algn="ctr"/>
              <a:r>
                <a:rPr lang="el-GR" sz="4000" b="1" dirty="0">
                  <a:solidFill>
                    <a:schemeClr val="bg1"/>
                  </a:solidFill>
                  <a:effectLst/>
                  <a:latin typeface="Century Gothic" panose="020B0502020202020204" pitchFamily="34" charset="0"/>
                  <a:ea typeface="Roboto Medium" panose="02000000000000000000" pitchFamily="2" charset="0"/>
                  <a:cs typeface="Calibri" panose="020F0502020204030204" pitchFamily="34" charset="0"/>
                </a:rPr>
                <a:t>Δικαιωμάτων</a:t>
              </a:r>
            </a:p>
            <a:p>
              <a:pPr algn="ctr"/>
              <a:r>
                <a:rPr lang="el-GR" sz="4000" b="1" dirty="0">
                  <a:solidFill>
                    <a:schemeClr val="bg1"/>
                  </a:solidFill>
                  <a:latin typeface="Century Gothic" panose="020B0502020202020204" pitchFamily="34" charset="0"/>
                  <a:ea typeface="Roboto Medium" panose="02000000000000000000" pitchFamily="2" charset="0"/>
                  <a:cs typeface="Calibri" panose="020F0502020204030204" pitchFamily="34" charset="0"/>
                </a:rPr>
                <a:t>Επιβατών</a:t>
              </a:r>
              <a:endParaRPr lang="el-GR" sz="4000" b="1" dirty="0">
                <a:solidFill>
                  <a:schemeClr val="accent4"/>
                </a:solidFill>
                <a:effectLst/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02B4FE4-6659-4329-BFB8-D1D08E84F728}"/>
                </a:ext>
              </a:extLst>
            </p:cNvPr>
            <p:cNvSpPr txBox="1"/>
            <p:nvPr/>
          </p:nvSpPr>
          <p:spPr>
            <a:xfrm>
              <a:off x="8251182" y="3483113"/>
              <a:ext cx="24087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>
                  <a:solidFill>
                    <a:schemeClr val="accent4"/>
                  </a:solidFill>
                  <a:latin typeface="Century Gothic" panose="020B0502020202020204" pitchFamily="34" charset="0"/>
                  <a:ea typeface="Roboto Medium" panose="02000000000000000000" pitchFamily="2" charset="0"/>
                  <a:cs typeface="Calibri" panose="020F0502020204030204" pitchFamily="34" charset="0"/>
                </a:rPr>
                <a:t>.</a:t>
              </a:r>
              <a:endParaRPr lang="el-GR" sz="8000" b="1" dirty="0">
                <a:solidFill>
                  <a:schemeClr val="accent4"/>
                </a:solidFill>
                <a:effectLst/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endParaRPr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45D65DD5-6266-4C50-AEFB-9EE664B468C9}"/>
              </a:ext>
            </a:extLst>
          </p:cNvPr>
          <p:cNvSpPr/>
          <p:nvPr/>
        </p:nvSpPr>
        <p:spPr>
          <a:xfrm>
            <a:off x="11303000" y="5911850"/>
            <a:ext cx="1295400" cy="1295400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10CACC8-8B97-4AA9-8D49-1FCB8FD344C4}"/>
              </a:ext>
            </a:extLst>
          </p:cNvPr>
          <p:cNvSpPr/>
          <p:nvPr/>
        </p:nvSpPr>
        <p:spPr>
          <a:xfrm>
            <a:off x="10792406" y="6515860"/>
            <a:ext cx="684279" cy="684279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D8B2DDC4-7ABD-497A-B1CC-22AE2BBDCC4F}"/>
              </a:ext>
            </a:extLst>
          </p:cNvPr>
          <p:cNvSpPr/>
          <p:nvPr/>
        </p:nvSpPr>
        <p:spPr>
          <a:xfrm>
            <a:off x="11472215" y="5124830"/>
            <a:ext cx="1295400" cy="1295400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D21E85BC-E8AC-4E2B-9E94-9480BE38B392}"/>
              </a:ext>
            </a:extLst>
          </p:cNvPr>
          <p:cNvSpPr/>
          <p:nvPr/>
        </p:nvSpPr>
        <p:spPr>
          <a:xfrm>
            <a:off x="10851973" y="5423915"/>
            <a:ext cx="1295400" cy="1295400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63E2A71C-7B53-4E27-A067-FA088BA0F918}"/>
              </a:ext>
            </a:extLst>
          </p:cNvPr>
          <p:cNvSpPr/>
          <p:nvPr/>
        </p:nvSpPr>
        <p:spPr>
          <a:xfrm rot="4244777">
            <a:off x="-398262" y="63118"/>
            <a:ext cx="1295400" cy="1295400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0C27B44-608C-4C0E-8E7C-DE039D6B8578}"/>
              </a:ext>
            </a:extLst>
          </p:cNvPr>
          <p:cNvSpPr/>
          <p:nvPr/>
        </p:nvSpPr>
        <p:spPr>
          <a:xfrm rot="4244777">
            <a:off x="-908856" y="667128"/>
            <a:ext cx="684279" cy="684279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2D245F1-19D1-4272-AA96-01985DC1FB6C}"/>
              </a:ext>
            </a:extLst>
          </p:cNvPr>
          <p:cNvSpPr/>
          <p:nvPr/>
        </p:nvSpPr>
        <p:spPr>
          <a:xfrm rot="4244777">
            <a:off x="-229047" y="-723902"/>
            <a:ext cx="1295400" cy="1295400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ABF7EE68-5CA3-4A49-98E0-67730245DAC6}"/>
              </a:ext>
            </a:extLst>
          </p:cNvPr>
          <p:cNvSpPr/>
          <p:nvPr/>
        </p:nvSpPr>
        <p:spPr>
          <a:xfrm rot="4244777">
            <a:off x="-849289" y="-424817"/>
            <a:ext cx="1295400" cy="1295400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18269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22222E-6 L -0.35703 2.22222E-6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5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ackground">
            <a:extLst>
              <a:ext uri="{FF2B5EF4-FFF2-40B4-BE49-F238E27FC236}">
                <a16:creationId xmlns:a16="http://schemas.microsoft.com/office/drawing/2014/main" id="{5E3E98EF-00A7-4B31-8045-659FDAF973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Star: 5 Points 6">
            <a:extLst>
              <a:ext uri="{FF2B5EF4-FFF2-40B4-BE49-F238E27FC236}">
                <a16:creationId xmlns:a16="http://schemas.microsoft.com/office/drawing/2014/main" id="{D4310B1B-02DD-4697-A46D-D938D30F4FCE}"/>
              </a:ext>
            </a:extLst>
          </p:cNvPr>
          <p:cNvSpPr/>
          <p:nvPr/>
        </p:nvSpPr>
        <p:spPr>
          <a:xfrm rot="20621006">
            <a:off x="-1520911" y="-67398"/>
            <a:ext cx="6459579" cy="6459579"/>
          </a:xfrm>
          <a:prstGeom prst="star5">
            <a:avLst/>
          </a:prstGeom>
          <a:solidFill>
            <a:schemeClr val="accent4">
              <a:alpha val="16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508482C-BD09-4B7A-B477-685EA8B02F4C}"/>
              </a:ext>
            </a:extLst>
          </p:cNvPr>
          <p:cNvGrpSpPr/>
          <p:nvPr/>
        </p:nvGrpSpPr>
        <p:grpSpPr>
          <a:xfrm>
            <a:off x="4607213" y="1453012"/>
            <a:ext cx="3356986" cy="1323439"/>
            <a:chOff x="4607213" y="2701554"/>
            <a:chExt cx="3356986" cy="132343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4B4CC36-22DF-4EAA-A3E2-D7EC4BF73E94}"/>
                </a:ext>
              </a:extLst>
            </p:cNvPr>
            <p:cNvSpPr txBox="1"/>
            <p:nvPr/>
          </p:nvSpPr>
          <p:spPr>
            <a:xfrm>
              <a:off x="4607213" y="3172169"/>
              <a:ext cx="32950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4000" b="1" dirty="0">
                  <a:solidFill>
                    <a:schemeClr val="bg1"/>
                  </a:solidFill>
                  <a:effectLst/>
                  <a:latin typeface="Century Gothic" panose="020B0502020202020204" pitchFamily="34" charset="0"/>
                  <a:ea typeface="Roboto Medium" panose="02000000000000000000" pitchFamily="2" charset="0"/>
                  <a:cs typeface="Calibri" panose="020F0502020204030204" pitchFamily="34" charset="0"/>
                </a:rPr>
                <a:t>Α</a:t>
              </a:r>
              <a:r>
                <a:rPr lang="el-GR" sz="4000" b="1" dirty="0">
                  <a:solidFill>
                    <a:schemeClr val="bg1"/>
                  </a:solidFill>
                  <a:latin typeface="Century Gothic" panose="020B0502020202020204" pitchFamily="34" charset="0"/>
                  <a:ea typeface="Roboto Medium" panose="02000000000000000000" pitchFamily="2" charset="0"/>
                  <a:cs typeface="Calibri" panose="020F0502020204030204" pitchFamily="34" charset="0"/>
                </a:rPr>
                <a:t>ξιολόγηση</a:t>
              </a:r>
              <a:endParaRPr lang="el-GR" sz="4000" b="1" dirty="0">
                <a:solidFill>
                  <a:schemeClr val="accent4"/>
                </a:solidFill>
                <a:effectLst/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D8AAC0B-60E8-49B7-B2D1-D7471ECA0996}"/>
                </a:ext>
              </a:extLst>
            </p:cNvPr>
            <p:cNvSpPr txBox="1"/>
            <p:nvPr/>
          </p:nvSpPr>
          <p:spPr>
            <a:xfrm>
              <a:off x="7723324" y="2701554"/>
              <a:ext cx="24087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>
                  <a:solidFill>
                    <a:schemeClr val="accent4"/>
                  </a:solidFill>
                  <a:latin typeface="Century Gothic" panose="020B0502020202020204" pitchFamily="34" charset="0"/>
                  <a:ea typeface="Roboto Medium" panose="02000000000000000000" pitchFamily="2" charset="0"/>
                  <a:cs typeface="Calibri" panose="020F0502020204030204" pitchFamily="34" charset="0"/>
                </a:rPr>
                <a:t>.</a:t>
              </a:r>
              <a:endParaRPr lang="el-GR" sz="8000" b="1" dirty="0">
                <a:solidFill>
                  <a:schemeClr val="accent4"/>
                </a:solidFill>
                <a:effectLst/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endParaRPr>
            </a:p>
          </p:txBody>
        </p:sp>
      </p:grpSp>
      <p:sp>
        <p:nvSpPr>
          <p:cNvPr id="12" name="Half Frame 11">
            <a:extLst>
              <a:ext uri="{FF2B5EF4-FFF2-40B4-BE49-F238E27FC236}">
                <a16:creationId xmlns:a16="http://schemas.microsoft.com/office/drawing/2014/main" id="{4B2F16DE-E50D-4C48-AF69-CF9F47CFFEFE}"/>
              </a:ext>
            </a:extLst>
          </p:cNvPr>
          <p:cNvSpPr/>
          <p:nvPr/>
        </p:nvSpPr>
        <p:spPr>
          <a:xfrm>
            <a:off x="0" y="0"/>
            <a:ext cx="680720" cy="1188720"/>
          </a:xfrm>
          <a:prstGeom prst="halfFram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23" name="Half Frame 22">
            <a:extLst>
              <a:ext uri="{FF2B5EF4-FFF2-40B4-BE49-F238E27FC236}">
                <a16:creationId xmlns:a16="http://schemas.microsoft.com/office/drawing/2014/main" id="{32A77612-5DE7-4B65-8DF5-ACBDACC69596}"/>
              </a:ext>
            </a:extLst>
          </p:cNvPr>
          <p:cNvSpPr/>
          <p:nvPr/>
        </p:nvSpPr>
        <p:spPr>
          <a:xfrm rot="10800000">
            <a:off x="11376804" y="5506720"/>
            <a:ext cx="815196" cy="1351280"/>
          </a:xfrm>
          <a:prstGeom prst="halfFram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F20490-4BD8-47C4-AB44-59B571D771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78" t="9306" r="12778" b="19703"/>
          <a:stretch/>
        </p:blipFill>
        <p:spPr>
          <a:xfrm>
            <a:off x="4754274" y="2895681"/>
            <a:ext cx="2227551" cy="2124208"/>
          </a:xfrm>
          <a:prstGeom prst="rect">
            <a:avLst/>
          </a:prstGeom>
        </p:spPr>
      </p:pic>
      <p:sp>
        <p:nvSpPr>
          <p:cNvPr id="18" name="Star: 5 Points 17">
            <a:extLst>
              <a:ext uri="{FF2B5EF4-FFF2-40B4-BE49-F238E27FC236}">
                <a16:creationId xmlns:a16="http://schemas.microsoft.com/office/drawing/2014/main" id="{C4124E5E-E08A-438D-8281-543ACEC2ACD2}"/>
              </a:ext>
            </a:extLst>
          </p:cNvPr>
          <p:cNvSpPr/>
          <p:nvPr/>
        </p:nvSpPr>
        <p:spPr>
          <a:xfrm rot="19577500">
            <a:off x="7504158" y="-162647"/>
            <a:ext cx="6459579" cy="6459579"/>
          </a:xfrm>
          <a:prstGeom prst="star5">
            <a:avLst/>
          </a:prstGeom>
          <a:solidFill>
            <a:schemeClr val="accent4">
              <a:alpha val="16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105953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9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23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ackground">
            <a:extLst>
              <a:ext uri="{FF2B5EF4-FFF2-40B4-BE49-F238E27FC236}">
                <a16:creationId xmlns:a16="http://schemas.microsoft.com/office/drawing/2014/main" id="{5E3E98EF-00A7-4B31-8045-659FDAF973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Half Frame 11">
            <a:extLst>
              <a:ext uri="{FF2B5EF4-FFF2-40B4-BE49-F238E27FC236}">
                <a16:creationId xmlns:a16="http://schemas.microsoft.com/office/drawing/2014/main" id="{4B2F16DE-E50D-4C48-AF69-CF9F47CFFEFE}"/>
              </a:ext>
            </a:extLst>
          </p:cNvPr>
          <p:cNvSpPr/>
          <p:nvPr/>
        </p:nvSpPr>
        <p:spPr>
          <a:xfrm rot="5400000">
            <a:off x="7618142" y="2284141"/>
            <a:ext cx="6858000" cy="2289717"/>
          </a:xfrm>
          <a:prstGeom prst="halfFram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9D544F-B10E-407D-8177-E78FA33323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88" r="5973" b="13750"/>
          <a:stretch/>
        </p:blipFill>
        <p:spPr>
          <a:xfrm>
            <a:off x="5375109" y="3102128"/>
            <a:ext cx="1759280" cy="17313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FFD6DB7-E1A9-4FB7-BD3E-E1B0E669E16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 trans="0" detail="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35" r="28197" b="13585"/>
          <a:stretch/>
        </p:blipFill>
        <p:spPr>
          <a:xfrm>
            <a:off x="122761" y="5847492"/>
            <a:ext cx="435198" cy="879356"/>
          </a:xfrm>
          <a:prstGeom prst="rect">
            <a:avLst/>
          </a:prstGeom>
          <a:noFill/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F525408-8D8F-432B-AC10-E080863B7AF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 trans="0" detail="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35" r="28197" b="13585"/>
          <a:stretch/>
        </p:blipFill>
        <p:spPr>
          <a:xfrm>
            <a:off x="649605" y="5847492"/>
            <a:ext cx="435198" cy="879356"/>
          </a:xfrm>
          <a:prstGeom prst="rect">
            <a:avLst/>
          </a:prstGeom>
          <a:noFill/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709AC3F-16F7-44FB-A1A1-AD3632BAF01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 trans="0" detail="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35" r="28197" b="13585"/>
          <a:stretch/>
        </p:blipFill>
        <p:spPr>
          <a:xfrm>
            <a:off x="1167353" y="5847492"/>
            <a:ext cx="435198" cy="879356"/>
          </a:xfrm>
          <a:prstGeom prst="rect">
            <a:avLst/>
          </a:prstGeom>
          <a:noFill/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EEBAFE3-1A0A-4194-8129-D131C6B2423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 trans="0" detail="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35" r="28197" b="13585"/>
          <a:stretch/>
        </p:blipFill>
        <p:spPr>
          <a:xfrm>
            <a:off x="1663528" y="5847492"/>
            <a:ext cx="435198" cy="879356"/>
          </a:xfrm>
          <a:prstGeom prst="rect">
            <a:avLst/>
          </a:prstGeom>
          <a:noFill/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A61C6C9-1570-4ADF-82E5-35489BE63B4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 trans="0" detail="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35" r="28197" b="13585"/>
          <a:stretch/>
        </p:blipFill>
        <p:spPr>
          <a:xfrm>
            <a:off x="2190372" y="5847492"/>
            <a:ext cx="435198" cy="879356"/>
          </a:xfrm>
          <a:prstGeom prst="rect">
            <a:avLst/>
          </a:prstGeom>
          <a:noFill/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A29A6DB-DBF0-4AC7-9531-FBCB6DF0624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 trans="0" detail="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35" r="28197" b="13585"/>
          <a:stretch/>
        </p:blipFill>
        <p:spPr>
          <a:xfrm>
            <a:off x="2708120" y="5847492"/>
            <a:ext cx="435198" cy="879356"/>
          </a:xfrm>
          <a:prstGeom prst="rect">
            <a:avLst/>
          </a:prstGeom>
          <a:noFill/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5B4E2B0-8772-413F-A403-C2347BE6A3CB}"/>
              </a:ext>
            </a:extLst>
          </p:cNvPr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085" y="1420812"/>
            <a:ext cx="5053330" cy="433387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508482C-BD09-4B7A-B477-685EA8B02F4C}"/>
              </a:ext>
            </a:extLst>
          </p:cNvPr>
          <p:cNvGrpSpPr/>
          <p:nvPr/>
        </p:nvGrpSpPr>
        <p:grpSpPr>
          <a:xfrm>
            <a:off x="2869954" y="1453012"/>
            <a:ext cx="6769591" cy="1323439"/>
            <a:chOff x="4607212" y="2701554"/>
            <a:chExt cx="6769591" cy="132343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4B4CC36-22DF-4EAA-A3E2-D7EC4BF73E94}"/>
                </a:ext>
              </a:extLst>
            </p:cNvPr>
            <p:cNvSpPr txBox="1"/>
            <p:nvPr/>
          </p:nvSpPr>
          <p:spPr>
            <a:xfrm>
              <a:off x="4607212" y="3172169"/>
              <a:ext cx="676959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4000" b="1" dirty="0">
                  <a:solidFill>
                    <a:schemeClr val="bg1"/>
                  </a:solidFill>
                  <a:latin typeface="Century Gothic" panose="020B0502020202020204" pitchFamily="34" charset="0"/>
                  <a:ea typeface="Roboto Medium" panose="02000000000000000000" pitchFamily="2" charset="0"/>
                  <a:cs typeface="Calibri" panose="020F0502020204030204" pitchFamily="34" charset="0"/>
                </a:rPr>
                <a:t>Επιστημονική Έρευνα</a:t>
              </a:r>
              <a:endParaRPr lang="el-GR" sz="4000" b="1" dirty="0">
                <a:solidFill>
                  <a:schemeClr val="accent4"/>
                </a:solidFill>
                <a:effectLst/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D8AAC0B-60E8-49B7-B2D1-D7471ECA0996}"/>
                </a:ext>
              </a:extLst>
            </p:cNvPr>
            <p:cNvSpPr txBox="1"/>
            <p:nvPr/>
          </p:nvSpPr>
          <p:spPr>
            <a:xfrm>
              <a:off x="10621366" y="2701554"/>
              <a:ext cx="24087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>
                  <a:solidFill>
                    <a:schemeClr val="accent4"/>
                  </a:solidFill>
                  <a:latin typeface="Century Gothic" panose="020B0502020202020204" pitchFamily="34" charset="0"/>
                  <a:ea typeface="Roboto Medium" panose="02000000000000000000" pitchFamily="2" charset="0"/>
                  <a:cs typeface="Calibri" panose="020F0502020204030204" pitchFamily="34" charset="0"/>
                </a:rPr>
                <a:t>.</a:t>
              </a:r>
              <a:endParaRPr lang="el-GR" sz="8000" b="1" dirty="0">
                <a:solidFill>
                  <a:schemeClr val="accent4"/>
                </a:solidFill>
                <a:effectLst/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54938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5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5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4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8.33333E-7 -3.33333E-6 L -8.33333E-7 -0.25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ackground">
            <a:extLst>
              <a:ext uri="{FF2B5EF4-FFF2-40B4-BE49-F238E27FC236}">
                <a16:creationId xmlns:a16="http://schemas.microsoft.com/office/drawing/2014/main" id="{5E3E98EF-00A7-4B31-8045-659FDAF973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FFD6DB7-E1A9-4FB7-BD3E-E1B0E669E1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0" detail="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35" r="28197" b="13585"/>
          <a:stretch/>
        </p:blipFill>
        <p:spPr>
          <a:xfrm>
            <a:off x="4852238" y="3091180"/>
            <a:ext cx="435198" cy="879356"/>
          </a:xfrm>
          <a:prstGeom prst="rect">
            <a:avLst/>
          </a:prstGeom>
          <a:noFill/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F525408-8D8F-432B-AC10-E080863B7A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0" detail="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35" r="28197" b="13585"/>
          <a:stretch/>
        </p:blipFill>
        <p:spPr>
          <a:xfrm>
            <a:off x="5379082" y="3091180"/>
            <a:ext cx="435198" cy="879356"/>
          </a:xfrm>
          <a:prstGeom prst="rect">
            <a:avLst/>
          </a:prstGeom>
          <a:noFill/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709AC3F-16F7-44FB-A1A1-AD3632BAF0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0" detail="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35" r="28197" b="13585"/>
          <a:stretch/>
        </p:blipFill>
        <p:spPr>
          <a:xfrm>
            <a:off x="5896830" y="3091180"/>
            <a:ext cx="435198" cy="879356"/>
          </a:xfrm>
          <a:prstGeom prst="rect">
            <a:avLst/>
          </a:prstGeom>
          <a:noFill/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EEBAFE3-1A0A-4194-8129-D131C6B242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0" detail="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35" r="28197" b="13585"/>
          <a:stretch/>
        </p:blipFill>
        <p:spPr>
          <a:xfrm>
            <a:off x="6393005" y="3091180"/>
            <a:ext cx="435198" cy="879356"/>
          </a:xfrm>
          <a:prstGeom prst="rect">
            <a:avLst/>
          </a:prstGeom>
          <a:noFill/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A61C6C9-1570-4ADF-82E5-35489BE63B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0" detail="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35" r="28197" b="13585"/>
          <a:stretch/>
        </p:blipFill>
        <p:spPr>
          <a:xfrm>
            <a:off x="6919849" y="3091180"/>
            <a:ext cx="435198" cy="879356"/>
          </a:xfrm>
          <a:prstGeom prst="rect">
            <a:avLst/>
          </a:prstGeom>
          <a:noFill/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A29A6DB-DBF0-4AC7-9531-FBCB6DF062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0" detail="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35" r="28197" b="13585"/>
          <a:stretch/>
        </p:blipFill>
        <p:spPr>
          <a:xfrm>
            <a:off x="7437597" y="3091180"/>
            <a:ext cx="435198" cy="879356"/>
          </a:xfrm>
          <a:prstGeom prst="rect">
            <a:avLst/>
          </a:prstGeom>
          <a:noFill/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508482C-BD09-4B7A-B477-685EA8B02F4C}"/>
              </a:ext>
            </a:extLst>
          </p:cNvPr>
          <p:cNvGrpSpPr/>
          <p:nvPr/>
        </p:nvGrpSpPr>
        <p:grpSpPr>
          <a:xfrm>
            <a:off x="5011349" y="1453012"/>
            <a:ext cx="2505155" cy="1323439"/>
            <a:chOff x="4607212" y="2701554"/>
            <a:chExt cx="6769591" cy="132343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4B4CC36-22DF-4EAA-A3E2-D7EC4BF73E94}"/>
                </a:ext>
              </a:extLst>
            </p:cNvPr>
            <p:cNvSpPr txBox="1"/>
            <p:nvPr/>
          </p:nvSpPr>
          <p:spPr>
            <a:xfrm>
              <a:off x="4607212" y="3172169"/>
              <a:ext cx="676959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4000" b="1" dirty="0">
                  <a:solidFill>
                    <a:schemeClr val="bg1"/>
                  </a:solidFill>
                  <a:latin typeface="Century Gothic" panose="020B0502020202020204" pitchFamily="34" charset="0"/>
                  <a:ea typeface="Roboto Medium" panose="02000000000000000000" pitchFamily="2" charset="0"/>
                  <a:cs typeface="Calibri" panose="020F0502020204030204" pitchFamily="34" charset="0"/>
                </a:rPr>
                <a:t>Δείγμα</a:t>
              </a:r>
              <a:endParaRPr lang="el-GR" sz="4000" b="1" dirty="0">
                <a:solidFill>
                  <a:schemeClr val="accent4"/>
                </a:solidFill>
                <a:effectLst/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D8AAC0B-60E8-49B7-B2D1-D7471ECA0996}"/>
                </a:ext>
              </a:extLst>
            </p:cNvPr>
            <p:cNvSpPr txBox="1"/>
            <p:nvPr/>
          </p:nvSpPr>
          <p:spPr>
            <a:xfrm>
              <a:off x="10621366" y="2701554"/>
              <a:ext cx="24087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>
                  <a:solidFill>
                    <a:schemeClr val="accent4"/>
                  </a:solidFill>
                  <a:latin typeface="Century Gothic" panose="020B0502020202020204" pitchFamily="34" charset="0"/>
                  <a:ea typeface="Roboto Medium" panose="02000000000000000000" pitchFamily="2" charset="0"/>
                  <a:cs typeface="Calibri" panose="020F0502020204030204" pitchFamily="34" charset="0"/>
                </a:rPr>
                <a:t>.</a:t>
              </a:r>
              <a:endParaRPr lang="el-GR" sz="8000" b="1" dirty="0">
                <a:solidFill>
                  <a:schemeClr val="accent4"/>
                </a:solidFill>
                <a:effectLst/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endParaRPr>
            </a:p>
          </p:txBody>
        </p:sp>
      </p:grpSp>
      <p:sp>
        <p:nvSpPr>
          <p:cNvPr id="12" name="Half Frame 11">
            <a:extLst>
              <a:ext uri="{FF2B5EF4-FFF2-40B4-BE49-F238E27FC236}">
                <a16:creationId xmlns:a16="http://schemas.microsoft.com/office/drawing/2014/main" id="{E5F5A1C5-9493-4018-A9AB-F3F9DDEA2281}"/>
              </a:ext>
            </a:extLst>
          </p:cNvPr>
          <p:cNvSpPr/>
          <p:nvPr/>
        </p:nvSpPr>
        <p:spPr>
          <a:xfrm rot="5400000">
            <a:off x="7618142" y="2284141"/>
            <a:ext cx="6858000" cy="2289717"/>
          </a:xfrm>
          <a:prstGeom prst="halfFram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3783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E3E98EF-00A7-4B31-8045-659FDAF973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0A3D887-0BA2-4DCA-A690-06577B0921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0" detail="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35" r="28197" b="13585"/>
          <a:stretch/>
        </p:blipFill>
        <p:spPr>
          <a:xfrm>
            <a:off x="6746652" y="2060848"/>
            <a:ext cx="1544129" cy="3120048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269379A-94EC-42B5-A274-3D520EF08AE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biLevel thresh="5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51" t="1701" r="9051" b="16400"/>
          <a:stretch/>
        </p:blipFill>
        <p:spPr>
          <a:xfrm>
            <a:off x="5646457" y="2060848"/>
            <a:ext cx="267564" cy="2675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140F0DB-6BEC-46CB-8125-1796DAA16B5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biLevel thresh="5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51" t="1701" r="9051" b="16400"/>
          <a:stretch/>
        </p:blipFill>
        <p:spPr>
          <a:xfrm>
            <a:off x="5165732" y="2344953"/>
            <a:ext cx="251047" cy="2510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19C88A3-8BA3-40E7-A215-A6AD9C854AB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biLevel thresh="5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51" t="1701" r="9051" b="16400"/>
          <a:stretch/>
        </p:blipFill>
        <p:spPr>
          <a:xfrm>
            <a:off x="5370741" y="1995763"/>
            <a:ext cx="192725" cy="1927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67CB08E-DEA9-4AC6-9352-5D19E68DEE9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biLevel thresh="5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51" t="1701" r="9051" b="16400"/>
          <a:stretch/>
        </p:blipFill>
        <p:spPr>
          <a:xfrm>
            <a:off x="5445349" y="2263693"/>
            <a:ext cx="188633" cy="18863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EB608D2-EDDC-485B-ACBB-E5AC34FF57E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biLevel thresh="5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51" t="1701" r="9051" b="16400"/>
          <a:stretch/>
        </p:blipFill>
        <p:spPr>
          <a:xfrm>
            <a:off x="5472096" y="2528550"/>
            <a:ext cx="188633" cy="1886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1BA03CD-B76E-443C-B6E6-D66A67B3D31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biLevel thresh="5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51" t="1701" r="9051" b="16400"/>
          <a:stretch/>
        </p:blipFill>
        <p:spPr>
          <a:xfrm>
            <a:off x="5584149" y="1892560"/>
            <a:ext cx="124615" cy="1246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D7A5F11-B65A-4F47-9189-4D30A8C1CCE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biLevel thresh="5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51" t="1701" r="9051" b="16400"/>
          <a:stretch/>
        </p:blipFill>
        <p:spPr>
          <a:xfrm>
            <a:off x="5068735" y="2017175"/>
            <a:ext cx="191264" cy="19126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E67D798C-7D72-4DA9-A71D-04E44DAF7CE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biLevel thresh="5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51" t="1701" r="9051" b="16400"/>
          <a:stretch/>
        </p:blipFill>
        <p:spPr>
          <a:xfrm>
            <a:off x="5714434" y="2351785"/>
            <a:ext cx="152078" cy="152078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883E6393-1CE7-4B0B-9466-ED87DD84BA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biLevel thresh="5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51" t="1701" r="9051" b="16400"/>
          <a:stretch/>
        </p:blipFill>
        <p:spPr>
          <a:xfrm>
            <a:off x="5253495" y="2217313"/>
            <a:ext cx="86780" cy="86780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1ED5807A-2276-43B4-8ED6-0499DEB4B0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0" detail="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35" r="28197" b="13585"/>
          <a:stretch/>
        </p:blipFill>
        <p:spPr>
          <a:xfrm>
            <a:off x="3935760" y="2060848"/>
            <a:ext cx="1544129" cy="312004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E4A3BE2-013A-428D-953F-AA79B224D17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biLevel thresh="5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338" t="27597" r="10101" b="41600"/>
          <a:stretch/>
        </p:blipFill>
        <p:spPr>
          <a:xfrm>
            <a:off x="5713336" y="3244841"/>
            <a:ext cx="897090" cy="6648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E64104D-6AB1-4058-AA83-083B0BEDB37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biLevel thresh="5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00" t="27597" r="50558" b="41600"/>
          <a:stretch/>
        </p:blipFill>
        <p:spPr>
          <a:xfrm>
            <a:off x="5584149" y="3244841"/>
            <a:ext cx="849187" cy="6648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0D5105-794D-4A8E-A210-5EADCAD7ADDA}"/>
              </a:ext>
            </a:extLst>
          </p:cNvPr>
          <p:cNvSpPr txBox="1"/>
          <p:nvPr/>
        </p:nvSpPr>
        <p:spPr>
          <a:xfrm>
            <a:off x="5368127" y="3315678"/>
            <a:ext cx="1426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000"/>
                </a:solidFill>
                <a:effectLst/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2.00m</a:t>
            </a:r>
            <a:endParaRPr lang="el-GR" sz="2800" dirty="0">
              <a:solidFill>
                <a:srgbClr val="FFC000"/>
              </a:solidFill>
              <a:effectLst/>
              <a:latin typeface="Century Gothic" panose="020B0502020202020204" pitchFamily="34" charset="0"/>
              <a:ea typeface="Roboto Medium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BB48B1C-5857-4DA7-BFA7-44C77F59F3F7}"/>
              </a:ext>
            </a:extLst>
          </p:cNvPr>
          <p:cNvSpPr txBox="1"/>
          <p:nvPr/>
        </p:nvSpPr>
        <p:spPr>
          <a:xfrm>
            <a:off x="5001685" y="668750"/>
            <a:ext cx="2227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SARS-Cov-2</a:t>
            </a:r>
            <a:endParaRPr lang="el-GR" sz="2800" b="1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Roboto Medium" panose="02000000000000000000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9758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1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2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3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4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6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7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8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2.29167E-6 7.40741E-7 L -0.0987 7.40741E-7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5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2.29167E-6 7.40741E-7 L -0.0987 7.40741E-7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5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2.29167E-6 7.40741E-7 L -0.0987 7.40741E-7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5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2.29167E-6 7.40741E-7 L -0.0987 7.40741E-7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5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35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2.29167E-6 7.40741E-7 L -0.0987 7.40741E-7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5" y="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35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2.29167E-6 7.40741E-7 L -0.0987 7.40741E-7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5" y="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5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2.29167E-6 7.40741E-7 L -0.0987 7.40741E-7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5" y="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2.29167E-6 7.40741E-7 L -0.0987 7.40741E-7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5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35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2.29167E-6 7.40741E-7 L -0.0987 7.40741E-7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5" y="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35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2.29167E-6 7.40741E-7 L -0.0987 7.40741E-7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5" y="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3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3.33333E-6 7.40741E-7 L 0.10182 7.40741E-7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1" y="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5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1.45833E-6 2.22222E-6 L -0.0987 2.22222E-6 " pathEditMode="relative" rAng="0" ptsTypes="AA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5" y="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3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1.45833E-6 2.22222E-6 L 0.10182 2.22222E-6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8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ackground">
            <a:extLst>
              <a:ext uri="{FF2B5EF4-FFF2-40B4-BE49-F238E27FC236}">
                <a16:creationId xmlns:a16="http://schemas.microsoft.com/office/drawing/2014/main" id="{5E3E98EF-00A7-4B31-8045-659FDAF973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508482C-BD09-4B7A-B477-685EA8B02F4C}"/>
              </a:ext>
            </a:extLst>
          </p:cNvPr>
          <p:cNvGrpSpPr/>
          <p:nvPr/>
        </p:nvGrpSpPr>
        <p:grpSpPr>
          <a:xfrm>
            <a:off x="3586258" y="1453012"/>
            <a:ext cx="5336983" cy="1794054"/>
            <a:chOff x="4607212" y="2701554"/>
            <a:chExt cx="6769591" cy="179405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4B4CC36-22DF-4EAA-A3E2-D7EC4BF73E94}"/>
                </a:ext>
              </a:extLst>
            </p:cNvPr>
            <p:cNvSpPr txBox="1"/>
            <p:nvPr/>
          </p:nvSpPr>
          <p:spPr>
            <a:xfrm>
              <a:off x="4607212" y="3172169"/>
              <a:ext cx="676959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4000" b="1" dirty="0">
                  <a:solidFill>
                    <a:schemeClr val="bg1"/>
                  </a:solidFill>
                  <a:latin typeface="Century Gothic" panose="020B0502020202020204" pitchFamily="34" charset="0"/>
                  <a:ea typeface="Roboto Medium" panose="02000000000000000000" pitchFamily="2" charset="0"/>
                  <a:cs typeface="Calibri" panose="020F0502020204030204" pitchFamily="34" charset="0"/>
                </a:rPr>
                <a:t>Ερωτηματολόγιο</a:t>
              </a:r>
              <a:endParaRPr lang="el-GR" sz="4000" b="1" dirty="0">
                <a:solidFill>
                  <a:schemeClr val="accent4"/>
                </a:solidFill>
                <a:effectLst/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D8AAC0B-60E8-49B7-B2D1-D7471ECA0996}"/>
                </a:ext>
              </a:extLst>
            </p:cNvPr>
            <p:cNvSpPr txBox="1"/>
            <p:nvPr/>
          </p:nvSpPr>
          <p:spPr>
            <a:xfrm>
              <a:off x="10621366" y="2701554"/>
              <a:ext cx="24087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>
                  <a:solidFill>
                    <a:schemeClr val="accent4"/>
                  </a:solidFill>
                  <a:latin typeface="Century Gothic" panose="020B0502020202020204" pitchFamily="34" charset="0"/>
                  <a:ea typeface="Roboto Medium" panose="02000000000000000000" pitchFamily="2" charset="0"/>
                  <a:cs typeface="Calibri" panose="020F0502020204030204" pitchFamily="34" charset="0"/>
                </a:rPr>
                <a:t>.</a:t>
              </a:r>
              <a:endParaRPr lang="el-GR" sz="8000" b="1" dirty="0">
                <a:solidFill>
                  <a:schemeClr val="accent4"/>
                </a:solidFill>
                <a:effectLst/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0A4AA90-B1A1-428E-9AA6-6D72B13768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66" r="12054" b="14537"/>
          <a:stretch/>
        </p:blipFill>
        <p:spPr>
          <a:xfrm>
            <a:off x="5237046" y="3120483"/>
            <a:ext cx="2352907" cy="262239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0A90825-9542-4388-88BD-3AD539727942}"/>
              </a:ext>
            </a:extLst>
          </p:cNvPr>
          <p:cNvSpPr/>
          <p:nvPr/>
        </p:nvSpPr>
        <p:spPr>
          <a:xfrm rot="2729508">
            <a:off x="-781089" y="5665521"/>
            <a:ext cx="3153532" cy="75054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3A08CBB-27AB-4126-BD6C-8067BBDCEC28}"/>
              </a:ext>
            </a:extLst>
          </p:cNvPr>
          <p:cNvSpPr/>
          <p:nvPr/>
        </p:nvSpPr>
        <p:spPr>
          <a:xfrm rot="2729508">
            <a:off x="-1150423" y="4767994"/>
            <a:ext cx="5630281" cy="75054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1B1F7F-BDF4-493F-BED3-E782B70D7337}"/>
              </a:ext>
            </a:extLst>
          </p:cNvPr>
          <p:cNvSpPr/>
          <p:nvPr/>
        </p:nvSpPr>
        <p:spPr>
          <a:xfrm rot="2729508">
            <a:off x="7882179" y="1246886"/>
            <a:ext cx="5489305" cy="75054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6DBC231-B803-48D1-9237-B2AAE7A18F22}"/>
              </a:ext>
            </a:extLst>
          </p:cNvPr>
          <p:cNvSpPr/>
          <p:nvPr/>
        </p:nvSpPr>
        <p:spPr>
          <a:xfrm rot="2729508">
            <a:off x="9976915" y="340229"/>
            <a:ext cx="3019965" cy="75054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50215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ackground">
            <a:extLst>
              <a:ext uri="{FF2B5EF4-FFF2-40B4-BE49-F238E27FC236}">
                <a16:creationId xmlns:a16="http://schemas.microsoft.com/office/drawing/2014/main" id="{5E3E98EF-00A7-4B31-8045-659FDAF973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508482C-BD09-4B7A-B477-685EA8B02F4C}"/>
              </a:ext>
            </a:extLst>
          </p:cNvPr>
          <p:cNvGrpSpPr/>
          <p:nvPr/>
        </p:nvGrpSpPr>
        <p:grpSpPr>
          <a:xfrm>
            <a:off x="503322" y="2926030"/>
            <a:ext cx="5336983" cy="1438847"/>
            <a:chOff x="5153681" y="2936861"/>
            <a:chExt cx="6769591" cy="143884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4B4CC36-22DF-4EAA-A3E2-D7EC4BF73E94}"/>
                </a:ext>
              </a:extLst>
            </p:cNvPr>
            <p:cNvSpPr txBox="1"/>
            <p:nvPr/>
          </p:nvSpPr>
          <p:spPr>
            <a:xfrm>
              <a:off x="5153681" y="2936861"/>
              <a:ext cx="676959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4000" b="1" dirty="0">
                  <a:solidFill>
                    <a:schemeClr val="bg1"/>
                  </a:solidFill>
                  <a:latin typeface="Century Gothic" panose="020B0502020202020204" pitchFamily="34" charset="0"/>
                  <a:ea typeface="Roboto Medium" panose="02000000000000000000" pitchFamily="2" charset="0"/>
                  <a:cs typeface="Calibri" panose="020F0502020204030204" pitchFamily="34" charset="0"/>
                </a:rPr>
                <a:t>Έρευνα στο επιβατικό κοινό</a:t>
              </a:r>
              <a:endParaRPr lang="el-GR" sz="4000" b="1" dirty="0">
                <a:solidFill>
                  <a:schemeClr val="accent4"/>
                </a:solidFill>
                <a:effectLst/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D8AAC0B-60E8-49B7-B2D1-D7471ECA0996}"/>
                </a:ext>
              </a:extLst>
            </p:cNvPr>
            <p:cNvSpPr txBox="1"/>
            <p:nvPr/>
          </p:nvSpPr>
          <p:spPr>
            <a:xfrm>
              <a:off x="10086050" y="3052269"/>
              <a:ext cx="24087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>
                  <a:solidFill>
                    <a:schemeClr val="accent4"/>
                  </a:solidFill>
                  <a:latin typeface="Century Gothic" panose="020B0502020202020204" pitchFamily="34" charset="0"/>
                  <a:ea typeface="Roboto Medium" panose="02000000000000000000" pitchFamily="2" charset="0"/>
                  <a:cs typeface="Calibri" panose="020F0502020204030204" pitchFamily="34" charset="0"/>
                </a:rPr>
                <a:t>.</a:t>
              </a:r>
              <a:endParaRPr lang="el-GR" sz="8000" b="1" dirty="0">
                <a:solidFill>
                  <a:schemeClr val="accent4"/>
                </a:solidFill>
                <a:effectLst/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79ED24A2-A502-4A3C-AA63-77FCA9F54464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0" b="3955"/>
          <a:stretch/>
        </p:blipFill>
        <p:spPr bwMode="auto">
          <a:xfrm>
            <a:off x="7125419" y="1"/>
            <a:ext cx="5066581" cy="68650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962355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ackground">
            <a:extLst>
              <a:ext uri="{FF2B5EF4-FFF2-40B4-BE49-F238E27FC236}">
                <a16:creationId xmlns:a16="http://schemas.microsoft.com/office/drawing/2014/main" id="{5E3E98EF-00A7-4B31-8045-659FDAF973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E5FE3FD-5621-4FDE-A81A-1B4059E213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2705193"/>
              </p:ext>
            </p:extLst>
          </p:nvPr>
        </p:nvGraphicFramePr>
        <p:xfrm>
          <a:off x="1920874" y="1686495"/>
          <a:ext cx="7550150" cy="4090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CFF3ED66-290A-417C-8589-5F5F47D98C0A}"/>
              </a:ext>
            </a:extLst>
          </p:cNvPr>
          <p:cNvSpPr txBox="1"/>
          <p:nvPr/>
        </p:nvSpPr>
        <p:spPr>
          <a:xfrm>
            <a:off x="3929351" y="4678630"/>
            <a:ext cx="5336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chemeClr val="accent4"/>
                </a:solidFill>
                <a:effectLst/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47% </a:t>
            </a:r>
            <a:r>
              <a:rPr lang="el-GR" sz="24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Έχω Ι.Χ.</a:t>
            </a:r>
            <a:endParaRPr lang="el-GR" sz="2400" dirty="0">
              <a:solidFill>
                <a:schemeClr val="accent4"/>
              </a:solidFill>
              <a:effectLst/>
              <a:latin typeface="Century Gothic" panose="020B0502020202020204" pitchFamily="34" charset="0"/>
              <a:ea typeface="Roboto Medium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02B610-07FA-4F97-B2F0-C20B9B6B2466}"/>
              </a:ext>
            </a:extLst>
          </p:cNvPr>
          <p:cNvSpPr txBox="1"/>
          <p:nvPr/>
        </p:nvSpPr>
        <p:spPr>
          <a:xfrm>
            <a:off x="3929350" y="3625928"/>
            <a:ext cx="5336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chemeClr val="accent4"/>
                </a:solidFill>
                <a:effectLst/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19% </a:t>
            </a:r>
            <a:r>
              <a:rPr lang="el-GR" sz="24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Έχω </a:t>
            </a:r>
            <a:r>
              <a:rPr lang="el-GR" sz="2400" dirty="0">
                <a:solidFill>
                  <a:schemeClr val="bg1"/>
                </a:solidFill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μηχανή</a:t>
            </a:r>
            <a:endParaRPr lang="el-GR" sz="2400" dirty="0">
              <a:solidFill>
                <a:schemeClr val="accent4"/>
              </a:solidFill>
              <a:effectLst/>
              <a:latin typeface="Century Gothic" panose="020B0502020202020204" pitchFamily="34" charset="0"/>
              <a:ea typeface="Roboto Medium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1AA9B4-9658-4B93-B00E-7B76EFA03E4B}"/>
              </a:ext>
            </a:extLst>
          </p:cNvPr>
          <p:cNvSpPr txBox="1"/>
          <p:nvPr/>
        </p:nvSpPr>
        <p:spPr>
          <a:xfrm>
            <a:off x="3929349" y="2925130"/>
            <a:ext cx="6710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chemeClr val="accent4"/>
                </a:solidFill>
                <a:effectLst/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24% </a:t>
            </a:r>
            <a:r>
              <a:rPr lang="el-GR" sz="2400" dirty="0">
                <a:solidFill>
                  <a:schemeClr val="bg1"/>
                </a:solidFill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Η</a:t>
            </a:r>
            <a:r>
              <a:rPr lang="el-GR" sz="24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 ποιότητα των υπηρεσιών είναι χαμηλή</a:t>
            </a:r>
            <a:endParaRPr lang="el-GR" sz="2400" dirty="0">
              <a:solidFill>
                <a:schemeClr val="accent4"/>
              </a:solidFill>
              <a:effectLst/>
              <a:latin typeface="Century Gothic" panose="020B0502020202020204" pitchFamily="34" charset="0"/>
              <a:ea typeface="Roboto Medium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2B069A-14E8-4366-84C3-CA09F0B69114}"/>
              </a:ext>
            </a:extLst>
          </p:cNvPr>
          <p:cNvSpPr txBox="1"/>
          <p:nvPr/>
        </p:nvSpPr>
        <p:spPr>
          <a:xfrm>
            <a:off x="3929351" y="2425315"/>
            <a:ext cx="8034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chemeClr val="accent4"/>
                </a:solidFill>
                <a:effectLst/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10% </a:t>
            </a:r>
            <a:r>
              <a:rPr lang="el-GR" sz="24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Δε χρειάζεται / άλλος τρόπος μετακίνησης</a:t>
            </a:r>
            <a:endParaRPr lang="el-GR" sz="2400" dirty="0">
              <a:solidFill>
                <a:schemeClr val="accent4"/>
              </a:solidFill>
              <a:effectLst/>
              <a:latin typeface="Century Gothic" panose="020B0502020202020204" pitchFamily="34" charset="0"/>
              <a:ea typeface="Roboto Medium" panose="02000000000000000000" pitchFamily="2" charset="0"/>
              <a:cs typeface="Calibri" panose="020F050202020403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D6DC238-A2B5-47F2-9D83-10DBF2AEA870}"/>
              </a:ext>
            </a:extLst>
          </p:cNvPr>
          <p:cNvGrpSpPr/>
          <p:nvPr/>
        </p:nvGrpSpPr>
        <p:grpSpPr>
          <a:xfrm>
            <a:off x="3586258" y="2674511"/>
            <a:ext cx="5336983" cy="1323439"/>
            <a:chOff x="4607212" y="2701554"/>
            <a:chExt cx="6769591" cy="132343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79A40DA-AE1B-4161-A948-E90BA6CBFF57}"/>
                </a:ext>
              </a:extLst>
            </p:cNvPr>
            <p:cNvSpPr txBox="1"/>
            <p:nvPr/>
          </p:nvSpPr>
          <p:spPr>
            <a:xfrm>
              <a:off x="4607212" y="3172169"/>
              <a:ext cx="676959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4000" b="1" dirty="0">
                  <a:solidFill>
                    <a:schemeClr val="bg1"/>
                  </a:solidFill>
                  <a:latin typeface="Century Gothic" panose="020B0502020202020204" pitchFamily="34" charset="0"/>
                  <a:ea typeface="Roboto Medium" panose="02000000000000000000" pitchFamily="2" charset="0"/>
                  <a:cs typeface="Calibri" panose="020F0502020204030204" pitchFamily="34" charset="0"/>
                </a:rPr>
                <a:t>Μη χρήστες</a:t>
              </a:r>
              <a:endParaRPr lang="el-GR" sz="4000" b="1" dirty="0">
                <a:solidFill>
                  <a:schemeClr val="accent4"/>
                </a:solidFill>
                <a:effectLst/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73DA9C1-F5BC-4D09-86C9-8032777C888C}"/>
                </a:ext>
              </a:extLst>
            </p:cNvPr>
            <p:cNvSpPr txBox="1"/>
            <p:nvPr/>
          </p:nvSpPr>
          <p:spPr>
            <a:xfrm>
              <a:off x="9896842" y="2701554"/>
              <a:ext cx="24087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>
                  <a:solidFill>
                    <a:schemeClr val="accent4"/>
                  </a:solidFill>
                  <a:latin typeface="Century Gothic" panose="020B0502020202020204" pitchFamily="34" charset="0"/>
                  <a:ea typeface="Roboto Medium" panose="02000000000000000000" pitchFamily="2" charset="0"/>
                  <a:cs typeface="Calibri" panose="020F0502020204030204" pitchFamily="34" charset="0"/>
                </a:rPr>
                <a:t>.</a:t>
              </a:r>
              <a:endParaRPr lang="el-GR" sz="8000" b="1" dirty="0">
                <a:solidFill>
                  <a:schemeClr val="accent4"/>
                </a:solidFill>
                <a:effectLst/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BF090E53-E641-4E8E-9519-6E6C70705CEB}"/>
              </a:ext>
            </a:extLst>
          </p:cNvPr>
          <p:cNvSpPr txBox="1"/>
          <p:nvPr/>
        </p:nvSpPr>
        <p:spPr>
          <a:xfrm>
            <a:off x="3267362" y="1686495"/>
            <a:ext cx="8034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chemeClr val="bg1"/>
                </a:solidFill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Δεν επιλέγω τις υπηρεσίες του Ο.Α.Σ.Θ. γιατί...</a:t>
            </a:r>
            <a:endParaRPr lang="el-GR" sz="24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Roboto Medium" panose="02000000000000000000" pitchFamily="2" charset="0"/>
              <a:cs typeface="Calibri" panose="020F050202020403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3AEC2F97-9348-44E3-8375-0651028B55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53" b="63247"/>
          <a:stretch/>
        </p:blipFill>
        <p:spPr>
          <a:xfrm>
            <a:off x="2105026" y="2129525"/>
            <a:ext cx="8712486" cy="29256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C4BFEB1-2DD5-4223-957E-093AAF86715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53" b="63247"/>
          <a:stretch/>
        </p:blipFill>
        <p:spPr>
          <a:xfrm>
            <a:off x="2105025" y="1386542"/>
            <a:ext cx="8712487" cy="292565"/>
          </a:xfrm>
          <a:prstGeom prst="rect">
            <a:avLst/>
          </a:prstGeom>
        </p:spPr>
      </p:pic>
      <p:sp>
        <p:nvSpPr>
          <p:cNvPr id="41" name="Left Brace 40">
            <a:extLst>
              <a:ext uri="{FF2B5EF4-FFF2-40B4-BE49-F238E27FC236}">
                <a16:creationId xmlns:a16="http://schemas.microsoft.com/office/drawing/2014/main" id="{EE80AA84-CBC1-4DDD-BC30-4E54C831B31A}"/>
              </a:ext>
            </a:extLst>
          </p:cNvPr>
          <p:cNvSpPr/>
          <p:nvPr/>
        </p:nvSpPr>
        <p:spPr>
          <a:xfrm>
            <a:off x="2239771" y="3853012"/>
            <a:ext cx="648831" cy="1061888"/>
          </a:xfrm>
          <a:prstGeom prst="leftBrace">
            <a:avLst/>
          </a:prstGeom>
          <a:ln w="571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7CC35ED-5BAD-44A3-91D4-842AF25E902E}"/>
              </a:ext>
            </a:extLst>
          </p:cNvPr>
          <p:cNvSpPr txBox="1"/>
          <p:nvPr/>
        </p:nvSpPr>
        <p:spPr>
          <a:xfrm>
            <a:off x="-7842" y="3968457"/>
            <a:ext cx="22476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chemeClr val="accent4"/>
                </a:solidFill>
                <a:effectLst/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2/3</a:t>
            </a:r>
            <a:r>
              <a:rPr lang="el-GR" sz="2400" dirty="0">
                <a:solidFill>
                  <a:schemeClr val="accent4"/>
                </a:solidFill>
                <a:effectLst/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 </a:t>
            </a:r>
            <a:r>
              <a:rPr lang="el-GR" sz="24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Έχουν όχημα</a:t>
            </a:r>
            <a:endParaRPr lang="el-GR" sz="2400" dirty="0">
              <a:solidFill>
                <a:schemeClr val="accent4"/>
              </a:solidFill>
              <a:effectLst/>
              <a:latin typeface="Century Gothic" panose="020B0502020202020204" pitchFamily="34" charset="0"/>
              <a:ea typeface="Roboto Medium" panose="02000000000000000000" pitchFamily="2" charset="0"/>
              <a:cs typeface="Calibri" panose="020F0502020204030204" pitchFamily="34" charset="0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72C3F146-B435-4345-8988-D1F026B302C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53" b="63247"/>
          <a:stretch/>
        </p:blipFill>
        <p:spPr>
          <a:xfrm>
            <a:off x="3925505" y="2898577"/>
            <a:ext cx="6880798" cy="4571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AB1C96FB-0D1A-4965-9AE4-FB219A15783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53" b="63247"/>
          <a:stretch/>
        </p:blipFill>
        <p:spPr>
          <a:xfrm>
            <a:off x="3925505" y="3338197"/>
            <a:ext cx="6880798" cy="45719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ECB8B53B-D627-4478-B5BD-51ADE793F29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53" b="63247"/>
          <a:stretch/>
        </p:blipFill>
        <p:spPr>
          <a:xfrm>
            <a:off x="3925505" y="4041972"/>
            <a:ext cx="6880798" cy="45719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10985C43-7CAD-4E2A-9141-6A752236D5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53" b="63247"/>
          <a:stretch/>
        </p:blipFill>
        <p:spPr>
          <a:xfrm>
            <a:off x="3925505" y="5070411"/>
            <a:ext cx="6880798" cy="45719"/>
          </a:xfrm>
          <a:prstGeom prst="rect">
            <a:avLst/>
          </a:prstGeom>
        </p:spPr>
      </p:pic>
      <p:graphicFrame>
        <p:nvGraphicFramePr>
          <p:cNvPr id="51" name="Chart 50">
            <a:extLst>
              <a:ext uri="{FF2B5EF4-FFF2-40B4-BE49-F238E27FC236}">
                <a16:creationId xmlns:a16="http://schemas.microsoft.com/office/drawing/2014/main" id="{9CB32862-754B-4780-B190-948CCFE488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4180340"/>
              </p:ext>
            </p:extLst>
          </p:nvPr>
        </p:nvGraphicFramePr>
        <p:xfrm>
          <a:off x="3278894" y="1686495"/>
          <a:ext cx="7550150" cy="4090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2" name="TextBox 51">
            <a:extLst>
              <a:ext uri="{FF2B5EF4-FFF2-40B4-BE49-F238E27FC236}">
                <a16:creationId xmlns:a16="http://schemas.microsoft.com/office/drawing/2014/main" id="{5ADCBF38-254A-4B48-BB61-FE6641422F97}"/>
              </a:ext>
            </a:extLst>
          </p:cNvPr>
          <p:cNvSpPr txBox="1"/>
          <p:nvPr/>
        </p:nvSpPr>
        <p:spPr>
          <a:xfrm>
            <a:off x="3811656" y="4923326"/>
            <a:ext cx="5336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24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Έχω Ι.Χ.</a:t>
            </a:r>
            <a:r>
              <a:rPr lang="el-GR" sz="2400" b="1" dirty="0">
                <a:solidFill>
                  <a:schemeClr val="accent4"/>
                </a:solidFill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 29% </a:t>
            </a:r>
            <a:endParaRPr lang="el-GR" sz="2400" dirty="0">
              <a:solidFill>
                <a:schemeClr val="accent4"/>
              </a:solidFill>
              <a:effectLst/>
              <a:latin typeface="Century Gothic" panose="020B0502020202020204" pitchFamily="34" charset="0"/>
              <a:ea typeface="Roboto Medium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F3C01DD-9161-43C7-941F-272FDF612E05}"/>
              </a:ext>
            </a:extLst>
          </p:cNvPr>
          <p:cNvSpPr txBox="1"/>
          <p:nvPr/>
        </p:nvSpPr>
        <p:spPr>
          <a:xfrm>
            <a:off x="3811657" y="3578539"/>
            <a:ext cx="5336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2400" dirty="0">
                <a:solidFill>
                  <a:schemeClr val="bg1"/>
                </a:solidFill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Μόνο υποχρεωτικά</a:t>
            </a:r>
            <a:r>
              <a:rPr lang="el-GR" sz="24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 </a:t>
            </a:r>
            <a:r>
              <a:rPr lang="el-GR" sz="2400" b="1" dirty="0">
                <a:solidFill>
                  <a:schemeClr val="accent4"/>
                </a:solidFill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28%</a:t>
            </a:r>
            <a:endParaRPr lang="el-GR" sz="2400" dirty="0">
              <a:solidFill>
                <a:schemeClr val="accent4"/>
              </a:solidFill>
              <a:effectLst/>
              <a:latin typeface="Century Gothic" panose="020B0502020202020204" pitchFamily="34" charset="0"/>
              <a:ea typeface="Roboto Medium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E92C8C7-84FE-4AA2-9D0B-1229655C327E}"/>
              </a:ext>
            </a:extLst>
          </p:cNvPr>
          <p:cNvSpPr txBox="1"/>
          <p:nvPr/>
        </p:nvSpPr>
        <p:spPr>
          <a:xfrm>
            <a:off x="2438563" y="2768553"/>
            <a:ext cx="6710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2400" dirty="0">
                <a:solidFill>
                  <a:schemeClr val="bg1"/>
                </a:solidFill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Τίποτα </a:t>
            </a:r>
            <a:r>
              <a:rPr lang="el-GR" sz="2400" b="1" dirty="0">
                <a:solidFill>
                  <a:schemeClr val="accent4"/>
                </a:solidFill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22%</a:t>
            </a:r>
            <a:endParaRPr lang="el-GR" sz="2400" dirty="0">
              <a:solidFill>
                <a:schemeClr val="accent4"/>
              </a:solidFill>
              <a:effectLst/>
              <a:latin typeface="Century Gothic" panose="020B0502020202020204" pitchFamily="34" charset="0"/>
              <a:ea typeface="Roboto Medium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327BF0E-6ED1-4B28-9BBB-1A8EB49F9624}"/>
              </a:ext>
            </a:extLst>
          </p:cNvPr>
          <p:cNvSpPr txBox="1"/>
          <p:nvPr/>
        </p:nvSpPr>
        <p:spPr>
          <a:xfrm>
            <a:off x="1114590" y="2284825"/>
            <a:ext cx="8034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2400" dirty="0">
                <a:solidFill>
                  <a:schemeClr val="bg1"/>
                </a:solidFill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Ο</a:t>
            </a:r>
            <a:r>
              <a:rPr lang="el-GR" sz="24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ικονομικοί λόγοι   </a:t>
            </a:r>
            <a:r>
              <a:rPr lang="el-GR" sz="2400" b="1" dirty="0">
                <a:solidFill>
                  <a:schemeClr val="accent4"/>
                </a:solidFill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6%</a:t>
            </a:r>
            <a:endParaRPr lang="el-GR" sz="2400" dirty="0">
              <a:solidFill>
                <a:schemeClr val="accent4"/>
              </a:solidFill>
              <a:effectLst/>
              <a:latin typeface="Century Gothic" panose="020B0502020202020204" pitchFamily="34" charset="0"/>
              <a:ea typeface="Roboto Medium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A541F56-7708-4CC7-93C4-5A4BB41D19ED}"/>
              </a:ext>
            </a:extLst>
          </p:cNvPr>
          <p:cNvSpPr txBox="1"/>
          <p:nvPr/>
        </p:nvSpPr>
        <p:spPr>
          <a:xfrm>
            <a:off x="2037030" y="4272753"/>
            <a:ext cx="7111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2400" dirty="0">
                <a:solidFill>
                  <a:schemeClr val="bg1"/>
                </a:solidFill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Αύξηση της συχνότητας των δρομολογίων</a:t>
            </a:r>
            <a:r>
              <a:rPr lang="el-GR" sz="2400" b="1" dirty="0">
                <a:solidFill>
                  <a:schemeClr val="accent4"/>
                </a:solidFill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 15%</a:t>
            </a:r>
            <a:endParaRPr lang="el-GR" sz="2400" dirty="0">
              <a:solidFill>
                <a:schemeClr val="accent4"/>
              </a:solidFill>
              <a:effectLst/>
              <a:latin typeface="Century Gothic" panose="020B0502020202020204" pitchFamily="34" charset="0"/>
              <a:ea typeface="Roboto Medium" panose="02000000000000000000" pitchFamily="2" charset="0"/>
              <a:cs typeface="Calibri" panose="020F0502020204030204" pitchFamily="34" charset="0"/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EC8D4D28-761C-45E5-A4F9-4744DD6E32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53" b="63247"/>
          <a:stretch/>
        </p:blipFill>
        <p:spPr>
          <a:xfrm>
            <a:off x="2105025" y="4697105"/>
            <a:ext cx="7043614" cy="46801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45AACD5D-0F0E-4A72-BFE3-8EC7A5D5294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53" b="63247"/>
          <a:stretch/>
        </p:blipFill>
        <p:spPr>
          <a:xfrm>
            <a:off x="2105025" y="5346515"/>
            <a:ext cx="7043614" cy="46801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3CA51767-5806-43A5-AFF7-E7DDF4E39DE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53" b="63247"/>
          <a:stretch/>
        </p:blipFill>
        <p:spPr>
          <a:xfrm>
            <a:off x="2105025" y="4023165"/>
            <a:ext cx="7043614" cy="46801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1B7CE780-BDE0-438F-9DB2-18F35C8502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53" b="63247"/>
          <a:stretch/>
        </p:blipFill>
        <p:spPr>
          <a:xfrm>
            <a:off x="2105025" y="3200949"/>
            <a:ext cx="7043614" cy="46801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A23A54B9-2BAD-43EF-A32A-7D329AB7EFF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53" b="63247"/>
          <a:stretch/>
        </p:blipFill>
        <p:spPr>
          <a:xfrm>
            <a:off x="2105025" y="2713016"/>
            <a:ext cx="7043614" cy="46801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B63CBB6B-AB61-49EC-B670-DE0C9D90C811}"/>
              </a:ext>
            </a:extLst>
          </p:cNvPr>
          <p:cNvSpPr txBox="1"/>
          <p:nvPr/>
        </p:nvSpPr>
        <p:spPr>
          <a:xfrm>
            <a:off x="2396475" y="1686494"/>
            <a:ext cx="8034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chemeClr val="bg1"/>
                </a:solidFill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Θα χρησιμοποιούσα τις υπηρεσίες του Ο.Α.Σ.Θ. αν…</a:t>
            </a:r>
            <a:endParaRPr lang="el-GR" sz="24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Roboto Medium" panose="02000000000000000000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6079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L -8.33333E-7 -0.3835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19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  <p:bldP spid="10" grpId="0"/>
      <p:bldP spid="10" grpId="1"/>
      <p:bldP spid="12" grpId="0"/>
      <p:bldP spid="12" grpId="1"/>
      <p:bldP spid="13" grpId="0"/>
      <p:bldP spid="13" grpId="1"/>
      <p:bldP spid="15" grpId="0"/>
      <p:bldP spid="15" grpId="1"/>
      <p:bldP spid="25" grpId="0"/>
      <p:bldP spid="25" grpId="1"/>
      <p:bldP spid="41" grpId="0" animBg="1"/>
      <p:bldP spid="41" grpId="1" animBg="1"/>
      <p:bldP spid="42" grpId="0"/>
      <p:bldP spid="42" grpId="1"/>
      <p:bldGraphic spid="51" grpId="0">
        <p:bldAsOne/>
      </p:bldGraphic>
      <p:bldP spid="52" grpId="0"/>
      <p:bldP spid="53" grpId="0"/>
      <p:bldP spid="54" grpId="0"/>
      <p:bldP spid="55" grpId="0"/>
      <p:bldP spid="56" grpId="0"/>
      <p:bldP spid="6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99">
            <a:alpha val="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ackground">
            <a:extLst>
              <a:ext uri="{FF2B5EF4-FFF2-40B4-BE49-F238E27FC236}">
                <a16:creationId xmlns:a16="http://schemas.microsoft.com/office/drawing/2014/main" id="{5E3E98EF-00A7-4B31-8045-659FDAF973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4B4CC36-22DF-4EAA-A3E2-D7EC4BF73E94}"/>
              </a:ext>
            </a:extLst>
          </p:cNvPr>
          <p:cNvSpPr txBox="1"/>
          <p:nvPr/>
        </p:nvSpPr>
        <p:spPr>
          <a:xfrm>
            <a:off x="5086651" y="2618254"/>
            <a:ext cx="29256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>
                <a:solidFill>
                  <a:schemeClr val="bg1"/>
                </a:solidFill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Χρήστες</a:t>
            </a:r>
          </a:p>
          <a:p>
            <a:r>
              <a:rPr lang="el-GR" sz="40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Υπηρεσιών</a:t>
            </a:r>
          </a:p>
          <a:p>
            <a:r>
              <a:rPr lang="el-GR" sz="4000" b="1" dirty="0">
                <a:solidFill>
                  <a:schemeClr val="bg1"/>
                </a:solidFill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Ο.Α.Σ.Θ.</a:t>
            </a:r>
            <a:endParaRPr lang="el-GR" sz="4000" b="1" dirty="0">
              <a:solidFill>
                <a:schemeClr val="accent4"/>
              </a:solidFill>
              <a:effectLst/>
              <a:latin typeface="Century Gothic" panose="020B0502020202020204" pitchFamily="34" charset="0"/>
              <a:ea typeface="Roboto Medium" panose="02000000000000000000" pitchFamily="2" charset="0"/>
              <a:cs typeface="Calibri" panose="020F0502020204030204" pitchFamily="34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69D0B2-1BAE-4B53-B270-FB9DD79225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0697706"/>
              </p:ext>
            </p:extLst>
          </p:nvPr>
        </p:nvGraphicFramePr>
        <p:xfrm>
          <a:off x="4722092" y="1108364"/>
          <a:ext cx="6860308" cy="4682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A27F6C43-DC77-4AA0-B4F5-18295C71A7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53" b="63247"/>
          <a:stretch/>
        </p:blipFill>
        <p:spPr>
          <a:xfrm rot="16200000">
            <a:off x="257376" y="3282719"/>
            <a:ext cx="6858000" cy="292565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C7A9875-DCBD-4F3C-B9A5-303F04FE8C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7041595"/>
              </p:ext>
            </p:extLst>
          </p:nvPr>
        </p:nvGraphicFramePr>
        <p:xfrm>
          <a:off x="4015446" y="388539"/>
          <a:ext cx="7804727" cy="6317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F7662E8E-6CB6-4F43-B79C-56A5FCEEA7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0910889"/>
              </p:ext>
            </p:extLst>
          </p:nvPr>
        </p:nvGraphicFramePr>
        <p:xfrm>
          <a:off x="4015447" y="399356"/>
          <a:ext cx="7804727" cy="6315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DB442ABA-A2C3-49F5-84D9-50F3BA71F1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9876754"/>
              </p:ext>
            </p:extLst>
          </p:nvPr>
        </p:nvGraphicFramePr>
        <p:xfrm>
          <a:off x="4015446" y="399354"/>
          <a:ext cx="7804727" cy="6315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EA9C4F46-26D6-4808-9D75-23D8ACE7C3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4764169"/>
              </p:ext>
            </p:extLst>
          </p:nvPr>
        </p:nvGraphicFramePr>
        <p:xfrm>
          <a:off x="4015446" y="399354"/>
          <a:ext cx="7804727" cy="6315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89400BFA-6F60-40C1-9AA5-E6691A8FEE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0731097"/>
              </p:ext>
            </p:extLst>
          </p:nvPr>
        </p:nvGraphicFramePr>
        <p:xfrm>
          <a:off x="4015446" y="399352"/>
          <a:ext cx="7804727" cy="6315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09CF899F-E938-4A06-9FCB-CB61AB024F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1076900"/>
              </p:ext>
            </p:extLst>
          </p:nvPr>
        </p:nvGraphicFramePr>
        <p:xfrm>
          <a:off x="4015445" y="399352"/>
          <a:ext cx="7804727" cy="6315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3FA9B94C-CFA8-4E8E-AFDC-666662E0D5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7766688"/>
              </p:ext>
            </p:extLst>
          </p:nvPr>
        </p:nvGraphicFramePr>
        <p:xfrm>
          <a:off x="4015445" y="399350"/>
          <a:ext cx="7804727" cy="6315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49E554C3-9945-4CCD-83DC-9AFFF1F82D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6172965"/>
              </p:ext>
            </p:extLst>
          </p:nvPr>
        </p:nvGraphicFramePr>
        <p:xfrm>
          <a:off x="4015445" y="399350"/>
          <a:ext cx="7804727" cy="6315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0B52B886-5FFA-44A9-8E9F-29C853CCF8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3576290"/>
              </p:ext>
            </p:extLst>
          </p:nvPr>
        </p:nvGraphicFramePr>
        <p:xfrm>
          <a:off x="4015444" y="399350"/>
          <a:ext cx="7804727" cy="6315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EF2CF169-125E-4C0D-B5AE-BEA0E34E8A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187517"/>
              </p:ext>
            </p:extLst>
          </p:nvPr>
        </p:nvGraphicFramePr>
        <p:xfrm>
          <a:off x="4015444" y="399350"/>
          <a:ext cx="7804727" cy="6315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24" name="Τα λεωφορεία είναι καθαρά:3">
            <a:extLst>
              <a:ext uri="{FF2B5EF4-FFF2-40B4-BE49-F238E27FC236}">
                <a16:creationId xmlns:a16="http://schemas.microsoft.com/office/drawing/2014/main" id="{33EB5966-7176-4235-9BB3-6004D8BA7E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5867046"/>
              </p:ext>
            </p:extLst>
          </p:nvPr>
        </p:nvGraphicFramePr>
        <p:xfrm>
          <a:off x="4015443" y="399348"/>
          <a:ext cx="7804727" cy="6315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66405A39-52B0-4640-9008-0562B1DFCC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2729004"/>
              </p:ext>
            </p:extLst>
          </p:nvPr>
        </p:nvGraphicFramePr>
        <p:xfrm>
          <a:off x="4015442" y="399348"/>
          <a:ext cx="7804727" cy="6315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609C4ED5-8BC3-4168-BFE5-9A6833D6EA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7557896"/>
              </p:ext>
            </p:extLst>
          </p:nvPr>
        </p:nvGraphicFramePr>
        <p:xfrm>
          <a:off x="4015441" y="399348"/>
          <a:ext cx="7804727" cy="6315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23446B74-4EC5-4A5B-99FD-FE5F416A37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9878175"/>
              </p:ext>
            </p:extLst>
          </p:nvPr>
        </p:nvGraphicFramePr>
        <p:xfrm>
          <a:off x="4015440" y="399348"/>
          <a:ext cx="7804727" cy="6315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id="{5E267CCF-5E70-4F99-BA05-3ABA21634D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3778257"/>
              </p:ext>
            </p:extLst>
          </p:nvPr>
        </p:nvGraphicFramePr>
        <p:xfrm>
          <a:off x="4015439" y="399348"/>
          <a:ext cx="7804727" cy="6315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graphicFrame>
        <p:nvGraphicFramePr>
          <p:cNvPr id="29" name="Chart 28">
            <a:extLst>
              <a:ext uri="{FF2B5EF4-FFF2-40B4-BE49-F238E27FC236}">
                <a16:creationId xmlns:a16="http://schemas.microsoft.com/office/drawing/2014/main" id="{EFC3AB4C-4C06-4919-9877-533DA1F20E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4331321"/>
              </p:ext>
            </p:extLst>
          </p:nvPr>
        </p:nvGraphicFramePr>
        <p:xfrm>
          <a:off x="4015438" y="399348"/>
          <a:ext cx="7804727" cy="6315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sp>
        <p:nvSpPr>
          <p:cNvPr id="32" name="Rectangle 31">
            <a:extLst>
              <a:ext uri="{FF2B5EF4-FFF2-40B4-BE49-F238E27FC236}">
                <a16:creationId xmlns:a16="http://schemas.microsoft.com/office/drawing/2014/main" id="{5B1DC5F7-43A6-45E5-88BF-3691318FE3BA}"/>
              </a:ext>
            </a:extLst>
          </p:cNvPr>
          <p:cNvSpPr/>
          <p:nvPr/>
        </p:nvSpPr>
        <p:spPr>
          <a:xfrm rot="2729508">
            <a:off x="-152722" y="6645872"/>
            <a:ext cx="640229" cy="82573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ADCBF9E-EC3D-40B8-B1A9-D0C6FC53C847}"/>
              </a:ext>
            </a:extLst>
          </p:cNvPr>
          <p:cNvSpPr/>
          <p:nvPr/>
        </p:nvSpPr>
        <p:spPr>
          <a:xfrm rot="2729508">
            <a:off x="-203151" y="6505417"/>
            <a:ext cx="1006280" cy="82573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FCA5E28-A15F-4227-B3EE-D663EB62E960}"/>
              </a:ext>
            </a:extLst>
          </p:cNvPr>
          <p:cNvSpPr/>
          <p:nvPr/>
        </p:nvSpPr>
        <p:spPr>
          <a:xfrm rot="2729508">
            <a:off x="-253819" y="6373985"/>
            <a:ext cx="1373872" cy="82573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89953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85185E-6 L -0.38633 1.85185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2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0"/>
                            </p:stCondLst>
                            <p:childTnLst>
                              <p:par>
                                <p:cTn id="1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00"/>
                            </p:stCondLst>
                            <p:childTnLst>
                              <p:par>
                                <p:cTn id="20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500"/>
                            </p:stCondLst>
                            <p:childTnLst>
                              <p:par>
                                <p:cTn id="2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Graphic spid="7" grpId="1">
        <p:bldAsOne/>
      </p:bldGraphic>
      <p:bldGraphic spid="7" grpId="2">
        <p:bldAsOne/>
      </p:bldGraphic>
      <p:bldGraphic spid="6" grpId="0">
        <p:bldAsOne/>
      </p:bldGraphic>
      <p:bldGraphic spid="6" grpId="1">
        <p:bldAsOne/>
      </p:bldGraphic>
      <p:bldGraphic spid="10" grpId="0">
        <p:bldAsOne/>
      </p:bldGraphic>
      <p:bldGraphic spid="10" grpId="1">
        <p:bldAsOne/>
      </p:bldGraphic>
      <p:bldGraphic spid="14" grpId="0">
        <p:bldAsOne/>
      </p:bldGraphic>
      <p:bldGraphic spid="14" grpId="1">
        <p:bldAsOne/>
      </p:bldGraphic>
      <p:bldGraphic spid="17" grpId="0">
        <p:bldAsOne/>
      </p:bldGraphic>
      <p:bldGraphic spid="17" grpId="1">
        <p:bldAsOne/>
      </p:bldGraphic>
      <p:bldGraphic spid="18" grpId="0">
        <p:bldAsOne/>
      </p:bldGraphic>
      <p:bldGraphic spid="18" grpId="1">
        <p:bldAsOne/>
      </p:bldGraphic>
      <p:bldGraphic spid="19" grpId="0">
        <p:bldAsOne/>
      </p:bldGraphic>
      <p:bldGraphic spid="19" grpId="1">
        <p:bldAsOne/>
      </p:bldGraphic>
      <p:bldGraphic spid="20" grpId="0">
        <p:bldAsOne/>
      </p:bldGraphic>
      <p:bldGraphic spid="20" grpId="1">
        <p:bldAsOne/>
      </p:bldGraphic>
      <p:bldGraphic spid="21" grpId="0">
        <p:bldAsOne/>
      </p:bldGraphic>
      <p:bldGraphic spid="21" grpId="1">
        <p:bldAsOne/>
      </p:bldGraphic>
      <p:bldGraphic spid="22" grpId="0">
        <p:bldAsOne/>
      </p:bldGraphic>
      <p:bldGraphic spid="22" grpId="1">
        <p:bldAsOne/>
      </p:bldGraphic>
      <p:bldGraphic spid="23" grpId="0">
        <p:bldAsOne/>
      </p:bldGraphic>
      <p:bldGraphic spid="23" grpId="1">
        <p:bldAsOne/>
      </p:bldGraphic>
      <p:bldGraphic spid="24" grpId="0">
        <p:bldAsOne/>
      </p:bldGraphic>
      <p:bldGraphic spid="24" grpId="1">
        <p:bldAsOne/>
      </p:bldGraphic>
      <p:bldGraphic spid="25" grpId="0">
        <p:bldAsOne/>
      </p:bldGraphic>
      <p:bldGraphic spid="25" grpId="1">
        <p:bldAsOne/>
      </p:bldGraphic>
      <p:bldGraphic spid="26" grpId="0">
        <p:bldAsOne/>
      </p:bldGraphic>
      <p:bldGraphic spid="26" grpId="1">
        <p:bldAsOne/>
      </p:bldGraphic>
      <p:bldGraphic spid="27" grpId="0">
        <p:bldAsOne/>
      </p:bldGraphic>
      <p:bldGraphic spid="27" grpId="1">
        <p:bldAsOne/>
      </p:bldGraphic>
      <p:bldGraphic spid="28" grpId="0">
        <p:bldAsOne/>
      </p:bldGraphic>
      <p:bldGraphic spid="28" grpId="1">
        <p:bldAsOne/>
      </p:bldGraphic>
      <p:bldGraphic spid="29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99">
            <a:alpha val="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ackground">
            <a:extLst>
              <a:ext uri="{FF2B5EF4-FFF2-40B4-BE49-F238E27FC236}">
                <a16:creationId xmlns:a16="http://schemas.microsoft.com/office/drawing/2014/main" id="{5E3E98EF-00A7-4B31-8045-659FDAF973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0000">
                <a:schemeClr val="accent4"/>
              </a:gs>
              <a:gs pos="30000">
                <a:srgbClr val="2F77A9"/>
              </a:gs>
            </a:gsLst>
            <a:lin ang="0" scaled="1"/>
          </a:gradFill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1A3AF882-2903-449D-AF15-EAF57F411B49}"/>
              </a:ext>
            </a:extLst>
          </p:cNvPr>
          <p:cNvGrpSpPr/>
          <p:nvPr/>
        </p:nvGrpSpPr>
        <p:grpSpPr>
          <a:xfrm>
            <a:off x="3586258" y="-177381"/>
            <a:ext cx="5336983" cy="1323439"/>
            <a:chOff x="4607212" y="2701554"/>
            <a:chExt cx="6769591" cy="1323439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1A6A70C-6620-4079-B63C-B65A6B775250}"/>
                </a:ext>
              </a:extLst>
            </p:cNvPr>
            <p:cNvSpPr txBox="1"/>
            <p:nvPr/>
          </p:nvSpPr>
          <p:spPr>
            <a:xfrm>
              <a:off x="4607212" y="3172169"/>
              <a:ext cx="676959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4000" b="1" dirty="0">
                  <a:solidFill>
                    <a:schemeClr val="bg1"/>
                  </a:solidFill>
                  <a:latin typeface="Century Gothic" panose="020B0502020202020204" pitchFamily="34" charset="0"/>
                  <a:ea typeface="Roboto Medium" panose="02000000000000000000" pitchFamily="2" charset="0"/>
                  <a:cs typeface="Calibri" panose="020F0502020204030204" pitchFamily="34" charset="0"/>
                </a:rPr>
                <a:t>Συνολικά</a:t>
              </a:r>
              <a:endParaRPr lang="el-GR" sz="4000" b="1" dirty="0">
                <a:solidFill>
                  <a:schemeClr val="accent4"/>
                </a:solidFill>
                <a:effectLst/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0BCAA60-177E-4CBE-B3FD-F11A02A0DFBD}"/>
                </a:ext>
              </a:extLst>
            </p:cNvPr>
            <p:cNvSpPr txBox="1"/>
            <p:nvPr/>
          </p:nvSpPr>
          <p:spPr>
            <a:xfrm>
              <a:off x="9450572" y="2701554"/>
              <a:ext cx="24087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>
                  <a:solidFill>
                    <a:schemeClr val="accent4"/>
                  </a:solidFill>
                  <a:latin typeface="Century Gothic" panose="020B0502020202020204" pitchFamily="34" charset="0"/>
                  <a:ea typeface="Roboto Medium" panose="02000000000000000000" pitchFamily="2" charset="0"/>
                  <a:cs typeface="Calibri" panose="020F0502020204030204" pitchFamily="34" charset="0"/>
                </a:rPr>
                <a:t>.</a:t>
              </a:r>
              <a:endParaRPr lang="el-GR" sz="8000" b="1" dirty="0">
                <a:solidFill>
                  <a:schemeClr val="accent4"/>
                </a:solidFill>
                <a:effectLst/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endParaRPr>
            </a:p>
          </p:txBody>
        </p:sp>
      </p:grp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A8607AFD-4DCA-412B-87D5-EA25C1DF4A61}"/>
              </a:ext>
            </a:extLst>
          </p:cNvPr>
          <p:cNvSpPr/>
          <p:nvPr/>
        </p:nvSpPr>
        <p:spPr>
          <a:xfrm>
            <a:off x="2833026" y="3057784"/>
            <a:ext cx="405442" cy="405442"/>
          </a:xfrm>
          <a:prstGeom prst="star5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90" name="Star: 5 Points 389">
            <a:extLst>
              <a:ext uri="{FF2B5EF4-FFF2-40B4-BE49-F238E27FC236}">
                <a16:creationId xmlns:a16="http://schemas.microsoft.com/office/drawing/2014/main" id="{BF7AF44F-CD98-4C56-8BEB-DE8DC3A55B37}"/>
              </a:ext>
            </a:extLst>
          </p:cNvPr>
          <p:cNvSpPr/>
          <p:nvPr/>
        </p:nvSpPr>
        <p:spPr>
          <a:xfrm>
            <a:off x="3277289" y="3057784"/>
            <a:ext cx="405442" cy="405442"/>
          </a:xfrm>
          <a:prstGeom prst="star5">
            <a:avLst/>
          </a:prstGeom>
          <a:gradFill>
            <a:gsLst>
              <a:gs pos="96000">
                <a:srgbClr val="2F77A9"/>
              </a:gs>
              <a:gs pos="95000">
                <a:schemeClr val="accent4"/>
              </a:gs>
            </a:gsLst>
            <a:lin ang="0" scaled="1"/>
          </a:gra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91" name="Star: 5 Points 390">
            <a:extLst>
              <a:ext uri="{FF2B5EF4-FFF2-40B4-BE49-F238E27FC236}">
                <a16:creationId xmlns:a16="http://schemas.microsoft.com/office/drawing/2014/main" id="{E9DCAB3B-9D0D-46F4-93EB-CC21431DDD62}"/>
              </a:ext>
            </a:extLst>
          </p:cNvPr>
          <p:cNvSpPr/>
          <p:nvPr/>
        </p:nvSpPr>
        <p:spPr>
          <a:xfrm>
            <a:off x="3721552" y="3057784"/>
            <a:ext cx="405442" cy="405442"/>
          </a:xfrm>
          <a:prstGeom prst="star5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92" name="Star: 5 Points 391">
            <a:extLst>
              <a:ext uri="{FF2B5EF4-FFF2-40B4-BE49-F238E27FC236}">
                <a16:creationId xmlns:a16="http://schemas.microsoft.com/office/drawing/2014/main" id="{C0C3867A-3308-42AF-8C8C-58F74D98B8AA}"/>
              </a:ext>
            </a:extLst>
          </p:cNvPr>
          <p:cNvSpPr/>
          <p:nvPr/>
        </p:nvSpPr>
        <p:spPr>
          <a:xfrm>
            <a:off x="4165815" y="3057784"/>
            <a:ext cx="405442" cy="405442"/>
          </a:xfrm>
          <a:prstGeom prst="star5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94" name="Star: 5 Points 393">
            <a:extLst>
              <a:ext uri="{FF2B5EF4-FFF2-40B4-BE49-F238E27FC236}">
                <a16:creationId xmlns:a16="http://schemas.microsoft.com/office/drawing/2014/main" id="{FFCFB2D0-EF5F-4853-859D-2DF6680605C4}"/>
              </a:ext>
            </a:extLst>
          </p:cNvPr>
          <p:cNvSpPr/>
          <p:nvPr/>
        </p:nvSpPr>
        <p:spPr>
          <a:xfrm>
            <a:off x="4610078" y="3057784"/>
            <a:ext cx="405442" cy="405442"/>
          </a:xfrm>
          <a:prstGeom prst="star5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96" name="TextBox 395">
            <a:extLst>
              <a:ext uri="{FF2B5EF4-FFF2-40B4-BE49-F238E27FC236}">
                <a16:creationId xmlns:a16="http://schemas.microsoft.com/office/drawing/2014/main" id="{DB912F28-CBE6-4EB0-9DB3-ECCC5481339F}"/>
              </a:ext>
            </a:extLst>
          </p:cNvPr>
          <p:cNvSpPr txBox="1"/>
          <p:nvPr/>
        </p:nvSpPr>
        <p:spPr>
          <a:xfrm>
            <a:off x="2546232" y="1337878"/>
            <a:ext cx="275608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C000"/>
                </a:solidFill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1,95</a:t>
            </a:r>
            <a:r>
              <a:rPr lang="en-US" sz="2000" dirty="0">
                <a:solidFill>
                  <a:srgbClr val="FFC000"/>
                </a:solidFill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/5</a:t>
            </a:r>
            <a:endParaRPr lang="el-GR" sz="2000" dirty="0">
              <a:solidFill>
                <a:srgbClr val="FFC000"/>
              </a:solidFill>
              <a:latin typeface="Century Gothic" panose="020B0502020202020204" pitchFamily="34" charset="0"/>
              <a:ea typeface="Roboto Medium" panose="02000000000000000000" pitchFamily="2" charset="0"/>
              <a:cs typeface="Calibri" panose="020F0502020204030204" pitchFamily="34" charset="0"/>
            </a:endParaRPr>
          </a:p>
          <a:p>
            <a:pPr algn="ctr"/>
            <a:r>
              <a:rPr lang="el-GR" sz="2000" dirty="0">
                <a:solidFill>
                  <a:schemeClr val="bg1"/>
                </a:solidFill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Ικανοποίηση από την οργάνωση των αστικών υπηρεσιών</a:t>
            </a:r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  <a:ea typeface="Roboto Medium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397" name="Star: 5 Points 396">
            <a:extLst>
              <a:ext uri="{FF2B5EF4-FFF2-40B4-BE49-F238E27FC236}">
                <a16:creationId xmlns:a16="http://schemas.microsoft.com/office/drawing/2014/main" id="{9C321282-294E-4492-A2DD-A6D008251B8E}"/>
              </a:ext>
            </a:extLst>
          </p:cNvPr>
          <p:cNvSpPr/>
          <p:nvPr/>
        </p:nvSpPr>
        <p:spPr>
          <a:xfrm>
            <a:off x="2833026" y="5817845"/>
            <a:ext cx="405442" cy="405442"/>
          </a:xfrm>
          <a:prstGeom prst="star5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98" name="Star: 5 Points 397">
            <a:extLst>
              <a:ext uri="{FF2B5EF4-FFF2-40B4-BE49-F238E27FC236}">
                <a16:creationId xmlns:a16="http://schemas.microsoft.com/office/drawing/2014/main" id="{43FD5792-CB8C-4111-A32D-A7B83278E87B}"/>
              </a:ext>
            </a:extLst>
          </p:cNvPr>
          <p:cNvSpPr/>
          <p:nvPr/>
        </p:nvSpPr>
        <p:spPr>
          <a:xfrm>
            <a:off x="3277289" y="5817845"/>
            <a:ext cx="405442" cy="405442"/>
          </a:xfrm>
          <a:prstGeom prst="star5">
            <a:avLst/>
          </a:prstGeom>
          <a:gradFill flip="none" rotWithShape="1">
            <a:gsLst>
              <a:gs pos="73000">
                <a:srgbClr val="2F77A9"/>
              </a:gs>
              <a:gs pos="72000">
                <a:schemeClr val="accent4"/>
              </a:gs>
              <a:gs pos="72000">
                <a:srgbClr val="3078AA"/>
              </a:gs>
              <a:gs pos="72000">
                <a:schemeClr val="accent4"/>
              </a:gs>
            </a:gsLst>
            <a:lin ang="0" scaled="1"/>
            <a:tileRect/>
          </a:gra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99" name="Star: 5 Points 398">
            <a:extLst>
              <a:ext uri="{FF2B5EF4-FFF2-40B4-BE49-F238E27FC236}">
                <a16:creationId xmlns:a16="http://schemas.microsoft.com/office/drawing/2014/main" id="{F8AC6129-DF84-4FB2-B785-3FE127666BF9}"/>
              </a:ext>
            </a:extLst>
          </p:cNvPr>
          <p:cNvSpPr/>
          <p:nvPr/>
        </p:nvSpPr>
        <p:spPr>
          <a:xfrm>
            <a:off x="3721552" y="5817845"/>
            <a:ext cx="405442" cy="405442"/>
          </a:xfrm>
          <a:prstGeom prst="star5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00" name="Star: 5 Points 399">
            <a:extLst>
              <a:ext uri="{FF2B5EF4-FFF2-40B4-BE49-F238E27FC236}">
                <a16:creationId xmlns:a16="http://schemas.microsoft.com/office/drawing/2014/main" id="{2C1BCC26-4DBD-4127-A28C-521A65F9DD19}"/>
              </a:ext>
            </a:extLst>
          </p:cNvPr>
          <p:cNvSpPr/>
          <p:nvPr/>
        </p:nvSpPr>
        <p:spPr>
          <a:xfrm>
            <a:off x="4165815" y="5817845"/>
            <a:ext cx="405442" cy="405442"/>
          </a:xfrm>
          <a:prstGeom prst="star5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01" name="Star: 5 Points 400">
            <a:extLst>
              <a:ext uri="{FF2B5EF4-FFF2-40B4-BE49-F238E27FC236}">
                <a16:creationId xmlns:a16="http://schemas.microsoft.com/office/drawing/2014/main" id="{41BFE38D-BFA1-4758-A26A-588948E10A69}"/>
              </a:ext>
            </a:extLst>
          </p:cNvPr>
          <p:cNvSpPr/>
          <p:nvPr/>
        </p:nvSpPr>
        <p:spPr>
          <a:xfrm>
            <a:off x="4610078" y="5817845"/>
            <a:ext cx="405442" cy="405442"/>
          </a:xfrm>
          <a:prstGeom prst="star5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02" name="TextBox 401">
            <a:extLst>
              <a:ext uri="{FF2B5EF4-FFF2-40B4-BE49-F238E27FC236}">
                <a16:creationId xmlns:a16="http://schemas.microsoft.com/office/drawing/2014/main" id="{C0EDD7A6-9DFD-47FE-9F4A-CC94FA7E7C50}"/>
              </a:ext>
            </a:extLst>
          </p:cNvPr>
          <p:cNvSpPr txBox="1"/>
          <p:nvPr/>
        </p:nvSpPr>
        <p:spPr>
          <a:xfrm>
            <a:off x="2546232" y="4097939"/>
            <a:ext cx="275608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C000"/>
                </a:solidFill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1,</a:t>
            </a:r>
            <a:r>
              <a:rPr lang="el-GR" sz="4000" b="1" dirty="0">
                <a:solidFill>
                  <a:srgbClr val="FFC000"/>
                </a:solidFill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72</a:t>
            </a:r>
            <a:r>
              <a:rPr lang="en-US" sz="2000" dirty="0">
                <a:solidFill>
                  <a:srgbClr val="FFC000"/>
                </a:solidFill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/5</a:t>
            </a:r>
            <a:endParaRPr lang="el-GR" sz="2000" dirty="0">
              <a:solidFill>
                <a:srgbClr val="FFC000"/>
              </a:solidFill>
              <a:latin typeface="Century Gothic" panose="020B0502020202020204" pitchFamily="34" charset="0"/>
              <a:ea typeface="Roboto Medium" panose="02000000000000000000" pitchFamily="2" charset="0"/>
              <a:cs typeface="Calibri" panose="020F0502020204030204" pitchFamily="34" charset="0"/>
            </a:endParaRPr>
          </a:p>
          <a:p>
            <a:pPr algn="ctr"/>
            <a:r>
              <a:rPr lang="el-GR" sz="2000" dirty="0">
                <a:solidFill>
                  <a:schemeClr val="bg1"/>
                </a:solidFill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Ικανοποίηση από την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 </a:t>
            </a:r>
            <a:r>
              <a:rPr lang="el-GR" sz="2000" dirty="0">
                <a:solidFill>
                  <a:schemeClr val="bg1"/>
                </a:solidFill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ποιότητα των λεωφορείων</a:t>
            </a:r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  <a:ea typeface="Roboto Medium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422" name="Star: 5 Points 421">
            <a:extLst>
              <a:ext uri="{FF2B5EF4-FFF2-40B4-BE49-F238E27FC236}">
                <a16:creationId xmlns:a16="http://schemas.microsoft.com/office/drawing/2014/main" id="{5B781F22-E9AB-49A8-98A1-361F9BB145D4}"/>
              </a:ext>
            </a:extLst>
          </p:cNvPr>
          <p:cNvSpPr/>
          <p:nvPr/>
        </p:nvSpPr>
        <p:spPr>
          <a:xfrm>
            <a:off x="7512513" y="3057784"/>
            <a:ext cx="405442" cy="405442"/>
          </a:xfrm>
          <a:prstGeom prst="star5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23" name="Star: 5 Points 422">
            <a:extLst>
              <a:ext uri="{FF2B5EF4-FFF2-40B4-BE49-F238E27FC236}">
                <a16:creationId xmlns:a16="http://schemas.microsoft.com/office/drawing/2014/main" id="{7A337978-AC56-497C-A788-9E98E41B410A}"/>
              </a:ext>
            </a:extLst>
          </p:cNvPr>
          <p:cNvSpPr/>
          <p:nvPr/>
        </p:nvSpPr>
        <p:spPr>
          <a:xfrm>
            <a:off x="7956776" y="3057784"/>
            <a:ext cx="405442" cy="405442"/>
          </a:xfrm>
          <a:prstGeom prst="star5">
            <a:avLst/>
          </a:prstGeom>
          <a:gradFill>
            <a:gsLst>
              <a:gs pos="96000">
                <a:srgbClr val="2F77A9"/>
              </a:gs>
              <a:gs pos="95000">
                <a:schemeClr val="accent4"/>
              </a:gs>
            </a:gsLst>
            <a:lin ang="0" scaled="1"/>
          </a:gra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24" name="Star: 5 Points 423">
            <a:extLst>
              <a:ext uri="{FF2B5EF4-FFF2-40B4-BE49-F238E27FC236}">
                <a16:creationId xmlns:a16="http://schemas.microsoft.com/office/drawing/2014/main" id="{FB2CEBFA-1516-42A3-BF36-CC725E53B1DD}"/>
              </a:ext>
            </a:extLst>
          </p:cNvPr>
          <p:cNvSpPr/>
          <p:nvPr/>
        </p:nvSpPr>
        <p:spPr>
          <a:xfrm>
            <a:off x="8401039" y="3057784"/>
            <a:ext cx="405442" cy="405442"/>
          </a:xfrm>
          <a:prstGeom prst="star5">
            <a:avLst/>
          </a:prstGeom>
          <a:gradFill>
            <a:gsLst>
              <a:gs pos="57000">
                <a:srgbClr val="2F77A9"/>
              </a:gs>
              <a:gs pos="56000">
                <a:schemeClr val="accent4"/>
              </a:gs>
            </a:gsLst>
            <a:lin ang="0" scaled="1"/>
          </a:gra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25" name="Star: 5 Points 424">
            <a:extLst>
              <a:ext uri="{FF2B5EF4-FFF2-40B4-BE49-F238E27FC236}">
                <a16:creationId xmlns:a16="http://schemas.microsoft.com/office/drawing/2014/main" id="{AFDCBEB5-8457-4ED5-AEE5-55474EAB29E4}"/>
              </a:ext>
            </a:extLst>
          </p:cNvPr>
          <p:cNvSpPr/>
          <p:nvPr/>
        </p:nvSpPr>
        <p:spPr>
          <a:xfrm>
            <a:off x="8845302" y="3057784"/>
            <a:ext cx="405442" cy="405442"/>
          </a:xfrm>
          <a:prstGeom prst="star5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26" name="Star: 5 Points 425">
            <a:extLst>
              <a:ext uri="{FF2B5EF4-FFF2-40B4-BE49-F238E27FC236}">
                <a16:creationId xmlns:a16="http://schemas.microsoft.com/office/drawing/2014/main" id="{6E43C8BF-BD3B-4F48-8EF8-9240C24D352E}"/>
              </a:ext>
            </a:extLst>
          </p:cNvPr>
          <p:cNvSpPr/>
          <p:nvPr/>
        </p:nvSpPr>
        <p:spPr>
          <a:xfrm>
            <a:off x="9289565" y="3057784"/>
            <a:ext cx="405442" cy="405442"/>
          </a:xfrm>
          <a:prstGeom prst="star5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27" name="TextBox 426">
            <a:extLst>
              <a:ext uri="{FF2B5EF4-FFF2-40B4-BE49-F238E27FC236}">
                <a16:creationId xmlns:a16="http://schemas.microsoft.com/office/drawing/2014/main" id="{BDBB1B9B-1E57-4524-AAD9-7F66AC7434FA}"/>
              </a:ext>
            </a:extLst>
          </p:cNvPr>
          <p:cNvSpPr txBox="1"/>
          <p:nvPr/>
        </p:nvSpPr>
        <p:spPr>
          <a:xfrm>
            <a:off x="7225719" y="1337878"/>
            <a:ext cx="275608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>
                <a:solidFill>
                  <a:srgbClr val="FFC000"/>
                </a:solidFill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2</a:t>
            </a:r>
            <a:r>
              <a:rPr lang="en-US" sz="4000" b="1" dirty="0">
                <a:solidFill>
                  <a:srgbClr val="FFC000"/>
                </a:solidFill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,</a:t>
            </a:r>
            <a:r>
              <a:rPr lang="el-GR" sz="4000" b="1" dirty="0">
                <a:solidFill>
                  <a:srgbClr val="FFC000"/>
                </a:solidFill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57</a:t>
            </a:r>
            <a:r>
              <a:rPr lang="en-US" sz="2000" dirty="0">
                <a:solidFill>
                  <a:srgbClr val="FFC000"/>
                </a:solidFill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/5</a:t>
            </a:r>
            <a:endParaRPr lang="el-GR" sz="2000" dirty="0">
              <a:solidFill>
                <a:srgbClr val="FFC000"/>
              </a:solidFill>
              <a:latin typeface="Century Gothic" panose="020B0502020202020204" pitchFamily="34" charset="0"/>
              <a:ea typeface="Roboto Medium" panose="02000000000000000000" pitchFamily="2" charset="0"/>
              <a:cs typeface="Calibri" panose="020F0502020204030204" pitchFamily="34" charset="0"/>
            </a:endParaRPr>
          </a:p>
          <a:p>
            <a:pPr algn="ctr"/>
            <a:r>
              <a:rPr lang="el-GR" sz="2000" dirty="0">
                <a:solidFill>
                  <a:schemeClr val="bg1"/>
                </a:solidFill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Ικανοποίηση από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 </a:t>
            </a:r>
            <a:r>
              <a:rPr lang="el-GR" sz="2000" dirty="0">
                <a:solidFill>
                  <a:schemeClr val="bg1"/>
                </a:solidFill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τις στάσεις των λεωφορείων</a:t>
            </a:r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  <a:ea typeface="Roboto Medium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428" name="Star: 5 Points 427">
            <a:extLst>
              <a:ext uri="{FF2B5EF4-FFF2-40B4-BE49-F238E27FC236}">
                <a16:creationId xmlns:a16="http://schemas.microsoft.com/office/drawing/2014/main" id="{A590D3C6-CA9C-4513-8C42-DA6958C6129A}"/>
              </a:ext>
            </a:extLst>
          </p:cNvPr>
          <p:cNvSpPr/>
          <p:nvPr/>
        </p:nvSpPr>
        <p:spPr>
          <a:xfrm>
            <a:off x="7512513" y="5817845"/>
            <a:ext cx="405442" cy="405442"/>
          </a:xfrm>
          <a:prstGeom prst="star5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29" name="Star: 5 Points 428">
            <a:extLst>
              <a:ext uri="{FF2B5EF4-FFF2-40B4-BE49-F238E27FC236}">
                <a16:creationId xmlns:a16="http://schemas.microsoft.com/office/drawing/2014/main" id="{933B66F8-A5A3-4697-A727-9E0849CCC480}"/>
              </a:ext>
            </a:extLst>
          </p:cNvPr>
          <p:cNvSpPr/>
          <p:nvPr/>
        </p:nvSpPr>
        <p:spPr>
          <a:xfrm>
            <a:off x="7956776" y="5817845"/>
            <a:ext cx="405442" cy="405442"/>
          </a:xfrm>
          <a:prstGeom prst="star5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30" name="Star: 5 Points 429">
            <a:extLst>
              <a:ext uri="{FF2B5EF4-FFF2-40B4-BE49-F238E27FC236}">
                <a16:creationId xmlns:a16="http://schemas.microsoft.com/office/drawing/2014/main" id="{BA200380-4996-4790-B087-87659A778C6A}"/>
              </a:ext>
            </a:extLst>
          </p:cNvPr>
          <p:cNvSpPr/>
          <p:nvPr/>
        </p:nvSpPr>
        <p:spPr>
          <a:xfrm>
            <a:off x="8401039" y="5817845"/>
            <a:ext cx="405442" cy="405442"/>
          </a:xfrm>
          <a:prstGeom prst="star5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31" name="Star: 5 Points 430">
            <a:extLst>
              <a:ext uri="{FF2B5EF4-FFF2-40B4-BE49-F238E27FC236}">
                <a16:creationId xmlns:a16="http://schemas.microsoft.com/office/drawing/2014/main" id="{4EA1A4B5-7BF1-41B4-8ADD-C221E054736D}"/>
              </a:ext>
            </a:extLst>
          </p:cNvPr>
          <p:cNvSpPr/>
          <p:nvPr/>
        </p:nvSpPr>
        <p:spPr>
          <a:xfrm>
            <a:off x="8845302" y="5817845"/>
            <a:ext cx="405442" cy="405442"/>
          </a:xfrm>
          <a:prstGeom prst="star5">
            <a:avLst/>
          </a:prstGeom>
          <a:gradFill>
            <a:gsLst>
              <a:gs pos="14000">
                <a:srgbClr val="2F77A9"/>
              </a:gs>
              <a:gs pos="13000">
                <a:schemeClr val="accent4"/>
              </a:gs>
            </a:gsLst>
            <a:lin ang="0" scaled="1"/>
          </a:gra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32" name="Star: 5 Points 431">
            <a:extLst>
              <a:ext uri="{FF2B5EF4-FFF2-40B4-BE49-F238E27FC236}">
                <a16:creationId xmlns:a16="http://schemas.microsoft.com/office/drawing/2014/main" id="{5AD176A3-57F8-4327-BAFA-8502D7E08698}"/>
              </a:ext>
            </a:extLst>
          </p:cNvPr>
          <p:cNvSpPr/>
          <p:nvPr/>
        </p:nvSpPr>
        <p:spPr>
          <a:xfrm>
            <a:off x="9289565" y="5817845"/>
            <a:ext cx="405442" cy="405442"/>
          </a:xfrm>
          <a:prstGeom prst="star5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33" name="TextBox 432">
            <a:extLst>
              <a:ext uri="{FF2B5EF4-FFF2-40B4-BE49-F238E27FC236}">
                <a16:creationId xmlns:a16="http://schemas.microsoft.com/office/drawing/2014/main" id="{4887FC55-0880-4749-9456-002B40B07A47}"/>
              </a:ext>
            </a:extLst>
          </p:cNvPr>
          <p:cNvSpPr txBox="1"/>
          <p:nvPr/>
        </p:nvSpPr>
        <p:spPr>
          <a:xfrm>
            <a:off x="7225718" y="4097939"/>
            <a:ext cx="275608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>
                <a:solidFill>
                  <a:srgbClr val="FFC000"/>
                </a:solidFill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3,13</a:t>
            </a:r>
            <a:r>
              <a:rPr lang="en-US" sz="2000" dirty="0">
                <a:solidFill>
                  <a:srgbClr val="FFC000"/>
                </a:solidFill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/5</a:t>
            </a:r>
            <a:endParaRPr lang="el-GR" sz="2000" dirty="0">
              <a:solidFill>
                <a:srgbClr val="FFC000"/>
              </a:solidFill>
              <a:latin typeface="Century Gothic" panose="020B0502020202020204" pitchFamily="34" charset="0"/>
              <a:ea typeface="Roboto Medium" panose="02000000000000000000" pitchFamily="2" charset="0"/>
              <a:cs typeface="Calibri" panose="020F0502020204030204" pitchFamily="34" charset="0"/>
            </a:endParaRPr>
          </a:p>
          <a:p>
            <a:pPr algn="ctr"/>
            <a:r>
              <a:rPr lang="el-GR" sz="2000" dirty="0">
                <a:solidFill>
                  <a:schemeClr val="bg1"/>
                </a:solidFill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Ικανοποίηση από τους οδηγούς των λεωφορείων</a:t>
            </a:r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  <a:ea typeface="Roboto Medium" panose="02000000000000000000" pitchFamily="2" charset="0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C74CC20-6DC8-4701-9D12-AE7615D7C2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biLevel thresh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33" r="10367" b="12052"/>
          <a:stretch/>
        </p:blipFill>
        <p:spPr>
          <a:xfrm>
            <a:off x="822126" y="1939154"/>
            <a:ext cx="1258187" cy="1329977"/>
          </a:xfrm>
          <a:prstGeom prst="rect">
            <a:avLst/>
          </a:prstGeom>
        </p:spPr>
      </p:pic>
      <p:pic>
        <p:nvPicPr>
          <p:cNvPr id="435" name="Picture 434">
            <a:extLst>
              <a:ext uri="{FF2B5EF4-FFF2-40B4-BE49-F238E27FC236}">
                <a16:creationId xmlns:a16="http://schemas.microsoft.com/office/drawing/2014/main" id="{2236FC88-C891-40E8-AB00-A75026E2D0F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biLevel thresh="5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45" t="29402" r="14486" b="44839"/>
          <a:stretch/>
        </p:blipFill>
        <p:spPr>
          <a:xfrm>
            <a:off x="465301" y="5086010"/>
            <a:ext cx="1744900" cy="632449"/>
          </a:xfrm>
          <a:prstGeom prst="rect">
            <a:avLst/>
          </a:prstGeom>
        </p:spPr>
      </p:pic>
      <p:pic>
        <p:nvPicPr>
          <p:cNvPr id="439" name="Picture 438">
            <a:extLst>
              <a:ext uri="{FF2B5EF4-FFF2-40B4-BE49-F238E27FC236}">
                <a16:creationId xmlns:a16="http://schemas.microsoft.com/office/drawing/2014/main" id="{B7339534-5C7E-4414-9C75-7EDADB3168F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0" t="30782" r="90176" b="66447"/>
          <a:stretch/>
        </p:blipFill>
        <p:spPr>
          <a:xfrm>
            <a:off x="336031" y="5402234"/>
            <a:ext cx="228600" cy="253415"/>
          </a:xfrm>
          <a:prstGeom prst="rect">
            <a:avLst/>
          </a:prstGeom>
        </p:spPr>
      </p:pic>
      <p:pic>
        <p:nvPicPr>
          <p:cNvPr id="440" name="Picture 439">
            <a:extLst>
              <a:ext uri="{FF2B5EF4-FFF2-40B4-BE49-F238E27FC236}">
                <a16:creationId xmlns:a16="http://schemas.microsoft.com/office/drawing/2014/main" id="{9C656072-75CA-4917-847D-7B15C870D73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53" b="63247"/>
          <a:stretch/>
        </p:blipFill>
        <p:spPr>
          <a:xfrm>
            <a:off x="0" y="999775"/>
            <a:ext cx="12192000" cy="292565"/>
          </a:xfrm>
          <a:prstGeom prst="rect">
            <a:avLst/>
          </a:prstGeom>
        </p:spPr>
      </p:pic>
      <p:sp>
        <p:nvSpPr>
          <p:cNvPr id="442" name="Rectangle 441">
            <a:extLst>
              <a:ext uri="{FF2B5EF4-FFF2-40B4-BE49-F238E27FC236}">
                <a16:creationId xmlns:a16="http://schemas.microsoft.com/office/drawing/2014/main" id="{81632ACF-3D3F-476E-9ED7-8400E8A56EF6}"/>
              </a:ext>
            </a:extLst>
          </p:cNvPr>
          <p:cNvSpPr/>
          <p:nvPr/>
        </p:nvSpPr>
        <p:spPr>
          <a:xfrm rot="2729508">
            <a:off x="-152722" y="6645872"/>
            <a:ext cx="640229" cy="82573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43" name="Rectangle 442">
            <a:extLst>
              <a:ext uri="{FF2B5EF4-FFF2-40B4-BE49-F238E27FC236}">
                <a16:creationId xmlns:a16="http://schemas.microsoft.com/office/drawing/2014/main" id="{227664D0-7564-4861-9A7A-4EEFE1FBAEE0}"/>
              </a:ext>
            </a:extLst>
          </p:cNvPr>
          <p:cNvSpPr/>
          <p:nvPr/>
        </p:nvSpPr>
        <p:spPr>
          <a:xfrm rot="2729508">
            <a:off x="-203151" y="6505417"/>
            <a:ext cx="1006280" cy="82573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44" name="Rectangle 443">
            <a:extLst>
              <a:ext uri="{FF2B5EF4-FFF2-40B4-BE49-F238E27FC236}">
                <a16:creationId xmlns:a16="http://schemas.microsoft.com/office/drawing/2014/main" id="{89113BCC-A053-4240-B16F-011AB53B10D8}"/>
              </a:ext>
            </a:extLst>
          </p:cNvPr>
          <p:cNvSpPr/>
          <p:nvPr/>
        </p:nvSpPr>
        <p:spPr>
          <a:xfrm rot="2729508">
            <a:off x="-253819" y="6373985"/>
            <a:ext cx="1373872" cy="82573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45" name="Picture 444">
            <a:extLst>
              <a:ext uri="{FF2B5EF4-FFF2-40B4-BE49-F238E27FC236}">
                <a16:creationId xmlns:a16="http://schemas.microsoft.com/office/drawing/2014/main" id="{969B233C-7657-45D1-8417-CB9E06F5B08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83" t="27706" r="43748" b="64862"/>
          <a:stretch/>
        </p:blipFill>
        <p:spPr>
          <a:xfrm>
            <a:off x="10414948" y="1998881"/>
            <a:ext cx="1083085" cy="1185538"/>
          </a:xfrm>
          <a:prstGeom prst="rect">
            <a:avLst/>
          </a:prstGeom>
        </p:spPr>
      </p:pic>
      <p:pic>
        <p:nvPicPr>
          <p:cNvPr id="446" name="Picture 445">
            <a:extLst>
              <a:ext uri="{FF2B5EF4-FFF2-40B4-BE49-F238E27FC236}">
                <a16:creationId xmlns:a16="http://schemas.microsoft.com/office/drawing/2014/main" id="{50FEEA8F-2313-48F2-8328-F122473AEC1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biLevel thresh="50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3" t="3055" r="6111" b="17532"/>
          <a:stretch/>
        </p:blipFill>
        <p:spPr>
          <a:xfrm>
            <a:off x="10414948" y="4586442"/>
            <a:ext cx="1176977" cy="1069207"/>
          </a:xfrm>
          <a:prstGeom prst="rect">
            <a:avLst/>
          </a:prstGeom>
        </p:spPr>
      </p:pic>
      <p:sp>
        <p:nvSpPr>
          <p:cNvPr id="448" name="TextBox 447">
            <a:extLst>
              <a:ext uri="{FF2B5EF4-FFF2-40B4-BE49-F238E27FC236}">
                <a16:creationId xmlns:a16="http://schemas.microsoft.com/office/drawing/2014/main" id="{658F4EF4-F905-48AE-B3FE-0646B0F60043}"/>
              </a:ext>
            </a:extLst>
          </p:cNvPr>
          <p:cNvSpPr txBox="1"/>
          <p:nvPr/>
        </p:nvSpPr>
        <p:spPr>
          <a:xfrm>
            <a:off x="4165815" y="2116455"/>
            <a:ext cx="4246339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5400" b="1" dirty="0">
                <a:solidFill>
                  <a:srgbClr val="FFC000"/>
                </a:solidFill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2</a:t>
            </a:r>
            <a:r>
              <a:rPr lang="en-US" sz="5400" b="1" dirty="0">
                <a:solidFill>
                  <a:srgbClr val="FFC000"/>
                </a:solidFill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,18</a:t>
            </a:r>
            <a:r>
              <a:rPr lang="en-US" sz="3200" dirty="0">
                <a:solidFill>
                  <a:srgbClr val="FFC000"/>
                </a:solidFill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/5</a:t>
            </a:r>
            <a:endParaRPr lang="el-GR" sz="3200" dirty="0">
              <a:solidFill>
                <a:srgbClr val="FFC000"/>
              </a:solidFill>
              <a:latin typeface="Century Gothic" panose="020B0502020202020204" pitchFamily="34" charset="0"/>
              <a:ea typeface="Roboto Medium" panose="02000000000000000000" pitchFamily="2" charset="0"/>
              <a:cs typeface="Calibri" panose="020F0502020204030204" pitchFamily="34" charset="0"/>
            </a:endParaRPr>
          </a:p>
          <a:p>
            <a:pPr algn="ctr"/>
            <a:r>
              <a:rPr lang="el-GR" sz="3200" dirty="0">
                <a:solidFill>
                  <a:schemeClr val="bg1"/>
                </a:solidFill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Η αξία του προϊόντος ανταποκρίνεται στην τιμή του κομίστρου</a:t>
            </a:r>
            <a:endParaRPr lang="en-US" sz="3200" dirty="0">
              <a:solidFill>
                <a:schemeClr val="bg1"/>
              </a:solidFill>
              <a:latin typeface="Century Gothic" panose="020B0502020202020204" pitchFamily="34" charset="0"/>
              <a:ea typeface="Roboto Medium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40" name="Star: 5 Points 39">
            <a:extLst>
              <a:ext uri="{FF2B5EF4-FFF2-40B4-BE49-F238E27FC236}">
                <a16:creationId xmlns:a16="http://schemas.microsoft.com/office/drawing/2014/main" id="{6CDB4A50-B8D0-4228-B7F9-89A23A17DCC8}"/>
              </a:ext>
            </a:extLst>
          </p:cNvPr>
          <p:cNvSpPr/>
          <p:nvPr/>
        </p:nvSpPr>
        <p:spPr>
          <a:xfrm>
            <a:off x="5219822" y="5009555"/>
            <a:ext cx="405442" cy="405442"/>
          </a:xfrm>
          <a:prstGeom prst="star5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1" name="Star: 5 Points 40">
            <a:extLst>
              <a:ext uri="{FF2B5EF4-FFF2-40B4-BE49-F238E27FC236}">
                <a16:creationId xmlns:a16="http://schemas.microsoft.com/office/drawing/2014/main" id="{E3534FE5-A107-4392-8B2D-E1ED321C52A2}"/>
              </a:ext>
            </a:extLst>
          </p:cNvPr>
          <p:cNvSpPr/>
          <p:nvPr/>
        </p:nvSpPr>
        <p:spPr>
          <a:xfrm>
            <a:off x="5664085" y="5009555"/>
            <a:ext cx="405442" cy="405442"/>
          </a:xfrm>
          <a:prstGeom prst="star5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2" name="Star: 5 Points 41">
            <a:extLst>
              <a:ext uri="{FF2B5EF4-FFF2-40B4-BE49-F238E27FC236}">
                <a16:creationId xmlns:a16="http://schemas.microsoft.com/office/drawing/2014/main" id="{AA686069-EF03-4388-B217-598D9D933270}"/>
              </a:ext>
            </a:extLst>
          </p:cNvPr>
          <p:cNvSpPr/>
          <p:nvPr/>
        </p:nvSpPr>
        <p:spPr>
          <a:xfrm>
            <a:off x="6108348" y="5009555"/>
            <a:ext cx="405442" cy="405442"/>
          </a:xfrm>
          <a:prstGeom prst="star5">
            <a:avLst/>
          </a:prstGeom>
          <a:gradFill flip="none" rotWithShape="1">
            <a:gsLst>
              <a:gs pos="25000">
                <a:schemeClr val="accent4"/>
              </a:gs>
              <a:gs pos="25000">
                <a:srgbClr val="2F77A9"/>
              </a:gs>
            </a:gsLst>
            <a:lin ang="0" scaled="1"/>
            <a:tileRect/>
          </a:gra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3" name="Star: 5 Points 42">
            <a:extLst>
              <a:ext uri="{FF2B5EF4-FFF2-40B4-BE49-F238E27FC236}">
                <a16:creationId xmlns:a16="http://schemas.microsoft.com/office/drawing/2014/main" id="{5D2D88C7-4827-4896-BC21-2B2B74EB8F26}"/>
              </a:ext>
            </a:extLst>
          </p:cNvPr>
          <p:cNvSpPr/>
          <p:nvPr/>
        </p:nvSpPr>
        <p:spPr>
          <a:xfrm>
            <a:off x="6552611" y="5009555"/>
            <a:ext cx="405442" cy="405442"/>
          </a:xfrm>
          <a:prstGeom prst="star5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4" name="Star: 5 Points 43">
            <a:extLst>
              <a:ext uri="{FF2B5EF4-FFF2-40B4-BE49-F238E27FC236}">
                <a16:creationId xmlns:a16="http://schemas.microsoft.com/office/drawing/2014/main" id="{E3626C81-006B-4CE7-B517-9D3A4000DE2E}"/>
              </a:ext>
            </a:extLst>
          </p:cNvPr>
          <p:cNvSpPr/>
          <p:nvPr/>
        </p:nvSpPr>
        <p:spPr>
          <a:xfrm>
            <a:off x="6996874" y="5009555"/>
            <a:ext cx="405442" cy="405442"/>
          </a:xfrm>
          <a:prstGeom prst="star5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34508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200"/>
                            </p:stCondLst>
                            <p:childTnLst>
                              <p:par>
                                <p:cTn id="1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2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2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2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2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2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2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2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2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2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500"/>
                            </p:stCondLst>
                            <p:childTnLst>
                              <p:par>
                                <p:cTn id="2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1000"/>
                            </p:stCondLst>
                            <p:childTnLst>
                              <p:par>
                                <p:cTn id="28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4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4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4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500"/>
                            </p:stCondLst>
                            <p:childTnLst>
                              <p:par>
                                <p:cTn id="2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2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1" dur="2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4" dur="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6" dur="2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1" dur="2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" dur="2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2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2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390" grpId="0" animBg="1"/>
      <p:bldP spid="390" grpId="1" animBg="1"/>
      <p:bldP spid="391" grpId="0" animBg="1"/>
      <p:bldP spid="391" grpId="1" animBg="1"/>
      <p:bldP spid="392" grpId="0" animBg="1"/>
      <p:bldP spid="392" grpId="1" animBg="1"/>
      <p:bldP spid="394" grpId="0" animBg="1"/>
      <p:bldP spid="394" grpId="1" animBg="1"/>
      <p:bldP spid="396" grpId="0" uiExpand="1" build="p"/>
      <p:bldP spid="396" grpId="1" uiExpand="1" build="allAtOnce"/>
      <p:bldP spid="397" grpId="0" animBg="1"/>
      <p:bldP spid="397" grpId="1" animBg="1"/>
      <p:bldP spid="398" grpId="0" animBg="1"/>
      <p:bldP spid="398" grpId="1" animBg="1"/>
      <p:bldP spid="399" grpId="0" animBg="1"/>
      <p:bldP spid="399" grpId="1" animBg="1"/>
      <p:bldP spid="400" grpId="0" animBg="1"/>
      <p:bldP spid="400" grpId="1" animBg="1"/>
      <p:bldP spid="401" grpId="0" animBg="1"/>
      <p:bldP spid="401" grpId="1" animBg="1"/>
      <p:bldP spid="402" grpId="0" uiExpand="1" build="p"/>
      <p:bldP spid="402" grpId="1" uiExpand="1" build="allAtOnce"/>
      <p:bldP spid="422" grpId="0" animBg="1"/>
      <p:bldP spid="422" grpId="1" animBg="1"/>
      <p:bldP spid="423" grpId="0" animBg="1"/>
      <p:bldP spid="423" grpId="1" animBg="1"/>
      <p:bldP spid="424" grpId="0" animBg="1"/>
      <p:bldP spid="424" grpId="1" animBg="1"/>
      <p:bldP spid="425" grpId="0" animBg="1"/>
      <p:bldP spid="425" grpId="1" animBg="1"/>
      <p:bldP spid="426" grpId="0" animBg="1"/>
      <p:bldP spid="426" grpId="1" animBg="1"/>
      <p:bldP spid="427" grpId="0" uiExpand="1" build="p"/>
      <p:bldP spid="427" grpId="1" build="allAtOnce"/>
      <p:bldP spid="428" grpId="0" animBg="1"/>
      <p:bldP spid="428" grpId="1" animBg="1"/>
      <p:bldP spid="429" grpId="0" animBg="1"/>
      <p:bldP spid="429" grpId="1" animBg="1"/>
      <p:bldP spid="430" grpId="0" animBg="1"/>
      <p:bldP spid="430" grpId="1" animBg="1"/>
      <p:bldP spid="431" grpId="0" animBg="1"/>
      <p:bldP spid="431" grpId="1" animBg="1"/>
      <p:bldP spid="432" grpId="0" animBg="1"/>
      <p:bldP spid="432" grpId="1" animBg="1"/>
      <p:bldP spid="433" grpId="0" uiExpand="1" build="p"/>
      <p:bldP spid="433" grpId="1" build="allAtOnce"/>
      <p:bldP spid="448" grpId="0" build="p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99">
            <a:alpha val="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ackground">
            <a:extLst>
              <a:ext uri="{FF2B5EF4-FFF2-40B4-BE49-F238E27FC236}">
                <a16:creationId xmlns:a16="http://schemas.microsoft.com/office/drawing/2014/main" id="{5E3E98EF-00A7-4B31-8045-659FDAF973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0000">
                <a:schemeClr val="accent4"/>
              </a:gs>
              <a:gs pos="30000">
                <a:srgbClr val="2F77A9"/>
              </a:gs>
            </a:gsLst>
            <a:lin ang="0" scaled="1"/>
          </a:gradFill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1A3AF882-2903-449D-AF15-EAF57F411B49}"/>
              </a:ext>
            </a:extLst>
          </p:cNvPr>
          <p:cNvGrpSpPr/>
          <p:nvPr/>
        </p:nvGrpSpPr>
        <p:grpSpPr>
          <a:xfrm>
            <a:off x="3586258" y="-177381"/>
            <a:ext cx="5336983" cy="1323439"/>
            <a:chOff x="4607212" y="2701554"/>
            <a:chExt cx="6769591" cy="1323439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1A6A70C-6620-4079-B63C-B65A6B775250}"/>
                </a:ext>
              </a:extLst>
            </p:cNvPr>
            <p:cNvSpPr txBox="1"/>
            <p:nvPr/>
          </p:nvSpPr>
          <p:spPr>
            <a:xfrm>
              <a:off x="4607212" y="3172169"/>
              <a:ext cx="676959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4000" b="1" dirty="0">
                  <a:solidFill>
                    <a:schemeClr val="bg1"/>
                  </a:solidFill>
                  <a:latin typeface="Century Gothic" panose="020B0502020202020204" pitchFamily="34" charset="0"/>
                  <a:ea typeface="Roboto Medium" panose="02000000000000000000" pitchFamily="2" charset="0"/>
                  <a:cs typeface="Calibri" panose="020F0502020204030204" pitchFamily="34" charset="0"/>
                </a:rPr>
                <a:t>Ανάλυση</a:t>
              </a:r>
              <a:endParaRPr lang="el-GR" sz="4000" b="1" dirty="0">
                <a:solidFill>
                  <a:schemeClr val="accent4"/>
                </a:solidFill>
                <a:effectLst/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0BCAA60-177E-4CBE-B3FD-F11A02A0DFBD}"/>
                </a:ext>
              </a:extLst>
            </p:cNvPr>
            <p:cNvSpPr txBox="1"/>
            <p:nvPr/>
          </p:nvSpPr>
          <p:spPr>
            <a:xfrm>
              <a:off x="9450572" y="2701554"/>
              <a:ext cx="24087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>
                  <a:solidFill>
                    <a:schemeClr val="accent4"/>
                  </a:solidFill>
                  <a:latin typeface="Century Gothic" panose="020B0502020202020204" pitchFamily="34" charset="0"/>
                  <a:ea typeface="Roboto Medium" panose="02000000000000000000" pitchFamily="2" charset="0"/>
                  <a:cs typeface="Calibri" panose="020F0502020204030204" pitchFamily="34" charset="0"/>
                </a:rPr>
                <a:t>.</a:t>
              </a:r>
              <a:endParaRPr lang="el-GR" sz="8000" b="1" dirty="0">
                <a:solidFill>
                  <a:schemeClr val="accent4"/>
                </a:solidFill>
                <a:effectLst/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" name="Graphic 2" descr="Man">
            <a:extLst>
              <a:ext uri="{FF2B5EF4-FFF2-40B4-BE49-F238E27FC236}">
                <a16:creationId xmlns:a16="http://schemas.microsoft.com/office/drawing/2014/main" id="{385DE934-09E2-466D-A699-72A2AE663D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10355" y="2881686"/>
            <a:ext cx="914400" cy="914400"/>
          </a:xfrm>
          <a:prstGeom prst="rect">
            <a:avLst/>
          </a:prstGeom>
        </p:spPr>
      </p:pic>
      <p:pic>
        <p:nvPicPr>
          <p:cNvPr id="6" name="Graphic 5" descr="Woman">
            <a:extLst>
              <a:ext uri="{FF2B5EF4-FFF2-40B4-BE49-F238E27FC236}">
                <a16:creationId xmlns:a16="http://schemas.microsoft.com/office/drawing/2014/main" id="{1411B57D-693F-4F9F-A24B-1B3A793603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54793" y="2881686"/>
            <a:ext cx="914400" cy="91440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48ED7DD8-A061-4514-B1F1-004B8C4A051C}"/>
              </a:ext>
            </a:extLst>
          </p:cNvPr>
          <p:cNvSpPr txBox="1"/>
          <p:nvPr/>
        </p:nvSpPr>
        <p:spPr>
          <a:xfrm>
            <a:off x="3586258" y="2984943"/>
            <a:ext cx="5336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+</a:t>
            </a:r>
            <a:endParaRPr lang="el-GR" sz="4000" b="1" dirty="0">
              <a:solidFill>
                <a:schemeClr val="accent4"/>
              </a:solidFill>
              <a:effectLst/>
              <a:latin typeface="Century Gothic" panose="020B0502020202020204" pitchFamily="34" charset="0"/>
              <a:ea typeface="Roboto Medium" panose="02000000000000000000" pitchFamily="2" charset="0"/>
              <a:cs typeface="Calibri" panose="020F0502020204030204" pitchFamily="34" charset="0"/>
            </a:endParaRPr>
          </a:p>
        </p:txBody>
      </p:sp>
      <p:cxnSp>
        <p:nvCxnSpPr>
          <p:cNvPr id="53" name="Connector: Curved 52">
            <a:extLst>
              <a:ext uri="{FF2B5EF4-FFF2-40B4-BE49-F238E27FC236}">
                <a16:creationId xmlns:a16="http://schemas.microsoft.com/office/drawing/2014/main" id="{8DFB087F-D4B8-4C6E-AD63-6C6CD284513A}"/>
              </a:ext>
            </a:extLst>
          </p:cNvPr>
          <p:cNvCxnSpPr>
            <a:cxnSpLocks/>
          </p:cNvCxnSpPr>
          <p:nvPr/>
        </p:nvCxnSpPr>
        <p:spPr>
          <a:xfrm rot="5400000">
            <a:off x="2722421" y="2354909"/>
            <a:ext cx="2962276" cy="2927992"/>
          </a:xfrm>
          <a:prstGeom prst="curvedConnector3">
            <a:avLst>
              <a:gd name="adj1" fmla="val 36495"/>
            </a:avLst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4" name="Connector: Curved 53">
            <a:extLst>
              <a:ext uri="{FF2B5EF4-FFF2-40B4-BE49-F238E27FC236}">
                <a16:creationId xmlns:a16="http://schemas.microsoft.com/office/drawing/2014/main" id="{3C1B8BBC-3761-4447-A238-C67720131FE9}"/>
              </a:ext>
            </a:extLst>
          </p:cNvPr>
          <p:cNvCxnSpPr>
            <a:cxnSpLocks/>
          </p:cNvCxnSpPr>
          <p:nvPr/>
        </p:nvCxnSpPr>
        <p:spPr>
          <a:xfrm rot="16200000" flipH="1">
            <a:off x="6794851" y="2354909"/>
            <a:ext cx="2962276" cy="2927992"/>
          </a:xfrm>
          <a:prstGeom prst="curvedConnector3">
            <a:avLst>
              <a:gd name="adj1" fmla="val 36495"/>
            </a:avLst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5D4C093A-2873-4FC5-8BD2-4D5793ED76B6}"/>
              </a:ext>
            </a:extLst>
          </p:cNvPr>
          <p:cNvCxnSpPr>
            <a:cxnSpLocks/>
          </p:cNvCxnSpPr>
          <p:nvPr/>
        </p:nvCxnSpPr>
        <p:spPr>
          <a:xfrm>
            <a:off x="6257295" y="2337767"/>
            <a:ext cx="0" cy="2954741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685CFD08-CCAC-4E98-B1CA-E5266D934CBB}"/>
              </a:ext>
            </a:extLst>
          </p:cNvPr>
          <p:cNvSpPr txBox="1"/>
          <p:nvPr/>
        </p:nvSpPr>
        <p:spPr>
          <a:xfrm>
            <a:off x="1092026" y="5472222"/>
            <a:ext cx="3295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solidFill>
                  <a:schemeClr val="bg1"/>
                </a:solidFill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Διαφορά </a:t>
            </a:r>
            <a:r>
              <a:rPr lang="el-GR" sz="2400" dirty="0">
                <a:solidFill>
                  <a:srgbClr val="0AE844"/>
                </a:solidFill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ανδρών</a:t>
            </a:r>
            <a:r>
              <a:rPr lang="el-GR" sz="2400" dirty="0">
                <a:solidFill>
                  <a:schemeClr val="bg1"/>
                </a:solidFill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 /</a:t>
            </a:r>
            <a:r>
              <a:rPr lang="el-GR" sz="2400" dirty="0">
                <a:solidFill>
                  <a:srgbClr val="FF66FF"/>
                </a:solidFill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γυναικών</a:t>
            </a:r>
            <a:r>
              <a:rPr lang="el-GR" sz="2400" dirty="0">
                <a:solidFill>
                  <a:schemeClr val="bg1"/>
                </a:solidFill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 μη στατιστικά σημαντική</a:t>
            </a:r>
            <a:endParaRPr lang="el-GR" sz="2400" dirty="0">
              <a:solidFill>
                <a:schemeClr val="accent4"/>
              </a:solidFill>
              <a:effectLst/>
              <a:latin typeface="Century Gothic" panose="020B0502020202020204" pitchFamily="34" charset="0"/>
              <a:ea typeface="Roboto Medium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6B3F689-8F92-453B-810C-FF83E8445258}"/>
              </a:ext>
            </a:extLst>
          </p:cNvPr>
          <p:cNvSpPr txBox="1"/>
          <p:nvPr/>
        </p:nvSpPr>
        <p:spPr>
          <a:xfrm>
            <a:off x="4607213" y="5472222"/>
            <a:ext cx="3295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solidFill>
                  <a:schemeClr val="bg1"/>
                </a:solidFill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Το φύλο επηρεάζει τις απαντήσεις των συμμετεχόντων</a:t>
            </a:r>
            <a:endParaRPr lang="el-GR" sz="2400" dirty="0">
              <a:solidFill>
                <a:srgbClr val="FF66FF"/>
              </a:solidFill>
              <a:effectLst/>
              <a:latin typeface="Century Gothic" panose="020B0502020202020204" pitchFamily="34" charset="0"/>
              <a:ea typeface="Roboto Medium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8637C62-0DA2-4D8F-94F3-99CCC12FF999}"/>
              </a:ext>
            </a:extLst>
          </p:cNvPr>
          <p:cNvSpPr txBox="1"/>
          <p:nvPr/>
        </p:nvSpPr>
        <p:spPr>
          <a:xfrm>
            <a:off x="8092448" y="5472222"/>
            <a:ext cx="3295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solidFill>
                  <a:schemeClr val="bg1"/>
                </a:solidFill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Πιθανότερο να χρησιμοποιούν τον Ο.Α.Σ.Θ.</a:t>
            </a: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: </a:t>
            </a:r>
            <a:r>
              <a:rPr lang="el-GR" sz="2400" dirty="0">
                <a:solidFill>
                  <a:srgbClr val="FF66FF"/>
                </a:solidFill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Γυναίκες</a:t>
            </a:r>
            <a:endParaRPr lang="el-GR" sz="2400" dirty="0">
              <a:solidFill>
                <a:srgbClr val="FF66FF"/>
              </a:solidFill>
              <a:effectLst/>
              <a:latin typeface="Century Gothic" panose="020B0502020202020204" pitchFamily="34" charset="0"/>
              <a:ea typeface="Roboto Medium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60" name="Half Frame 59">
            <a:extLst>
              <a:ext uri="{FF2B5EF4-FFF2-40B4-BE49-F238E27FC236}">
                <a16:creationId xmlns:a16="http://schemas.microsoft.com/office/drawing/2014/main" id="{83F239EF-DF33-4C5E-A04D-343B5F6B6A38}"/>
              </a:ext>
            </a:extLst>
          </p:cNvPr>
          <p:cNvSpPr/>
          <p:nvPr/>
        </p:nvSpPr>
        <p:spPr>
          <a:xfrm>
            <a:off x="0" y="0"/>
            <a:ext cx="680720" cy="1188720"/>
          </a:xfrm>
          <a:prstGeom prst="halfFram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61" name="Half Frame 60">
            <a:extLst>
              <a:ext uri="{FF2B5EF4-FFF2-40B4-BE49-F238E27FC236}">
                <a16:creationId xmlns:a16="http://schemas.microsoft.com/office/drawing/2014/main" id="{9DCE5BDF-0E56-43D7-B150-F26F31406192}"/>
              </a:ext>
            </a:extLst>
          </p:cNvPr>
          <p:cNvSpPr/>
          <p:nvPr/>
        </p:nvSpPr>
        <p:spPr>
          <a:xfrm rot="10800000">
            <a:off x="11376804" y="5506720"/>
            <a:ext cx="815196" cy="1351280"/>
          </a:xfrm>
          <a:prstGeom prst="halfFram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4298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-3.75E-6 -0.25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44444E-6 L -3.95833E-6 -0.25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-8.33333E-7 -0.25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49" grpId="1"/>
      <p:bldP spid="56" grpId="0"/>
      <p:bldP spid="58" grpId="0"/>
      <p:bldP spid="59" grpId="0"/>
      <p:bldP spid="60" grpId="0" animBg="1"/>
      <p:bldP spid="6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99">
            <a:alpha val="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ackground">
            <a:extLst>
              <a:ext uri="{FF2B5EF4-FFF2-40B4-BE49-F238E27FC236}">
                <a16:creationId xmlns:a16="http://schemas.microsoft.com/office/drawing/2014/main" id="{5E3E98EF-00A7-4B31-8045-659FDAF973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0000">
                <a:schemeClr val="accent4"/>
              </a:gs>
              <a:gs pos="30000">
                <a:srgbClr val="2F77A9"/>
              </a:gs>
            </a:gsLst>
            <a:lin ang="0" scaled="1"/>
          </a:gradFill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1A3AF882-2903-449D-AF15-EAF57F411B49}"/>
              </a:ext>
            </a:extLst>
          </p:cNvPr>
          <p:cNvGrpSpPr/>
          <p:nvPr/>
        </p:nvGrpSpPr>
        <p:grpSpPr>
          <a:xfrm>
            <a:off x="3586258" y="-177381"/>
            <a:ext cx="5336983" cy="1323439"/>
            <a:chOff x="4607212" y="2701554"/>
            <a:chExt cx="6769591" cy="1323439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1A6A70C-6620-4079-B63C-B65A6B775250}"/>
                </a:ext>
              </a:extLst>
            </p:cNvPr>
            <p:cNvSpPr txBox="1"/>
            <p:nvPr/>
          </p:nvSpPr>
          <p:spPr>
            <a:xfrm>
              <a:off x="4607212" y="3172169"/>
              <a:ext cx="676959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4000" b="1" dirty="0">
                  <a:solidFill>
                    <a:schemeClr val="bg1"/>
                  </a:solidFill>
                  <a:latin typeface="Century Gothic" panose="020B0502020202020204" pitchFamily="34" charset="0"/>
                  <a:ea typeface="Roboto Medium" panose="02000000000000000000" pitchFamily="2" charset="0"/>
                  <a:cs typeface="Calibri" panose="020F0502020204030204" pitchFamily="34" charset="0"/>
                </a:rPr>
                <a:t>Ανάλυση</a:t>
              </a:r>
              <a:endParaRPr lang="el-GR" sz="4000" b="1" dirty="0">
                <a:solidFill>
                  <a:schemeClr val="accent4"/>
                </a:solidFill>
                <a:effectLst/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0BCAA60-177E-4CBE-B3FD-F11A02A0DFBD}"/>
                </a:ext>
              </a:extLst>
            </p:cNvPr>
            <p:cNvSpPr txBox="1"/>
            <p:nvPr/>
          </p:nvSpPr>
          <p:spPr>
            <a:xfrm>
              <a:off x="9450572" y="2701554"/>
              <a:ext cx="24087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>
                  <a:solidFill>
                    <a:schemeClr val="accent4"/>
                  </a:solidFill>
                  <a:latin typeface="Century Gothic" panose="020B0502020202020204" pitchFamily="34" charset="0"/>
                  <a:ea typeface="Roboto Medium" panose="02000000000000000000" pitchFamily="2" charset="0"/>
                  <a:cs typeface="Calibri" panose="020F0502020204030204" pitchFamily="34" charset="0"/>
                </a:rPr>
                <a:t>.</a:t>
              </a:r>
              <a:endParaRPr lang="el-GR" sz="8000" b="1" dirty="0">
                <a:solidFill>
                  <a:schemeClr val="accent4"/>
                </a:solidFill>
                <a:effectLst/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10B0CDDC-03EC-4DCE-B229-A9917B5074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6428777"/>
              </p:ext>
            </p:extLst>
          </p:nvPr>
        </p:nvGraphicFramePr>
        <p:xfrm>
          <a:off x="2448232" y="1142504"/>
          <a:ext cx="7250786" cy="5574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Half Frame 16">
            <a:extLst>
              <a:ext uri="{FF2B5EF4-FFF2-40B4-BE49-F238E27FC236}">
                <a16:creationId xmlns:a16="http://schemas.microsoft.com/office/drawing/2014/main" id="{83A86746-412B-44E8-9980-9E1918BEF702}"/>
              </a:ext>
            </a:extLst>
          </p:cNvPr>
          <p:cNvSpPr/>
          <p:nvPr/>
        </p:nvSpPr>
        <p:spPr>
          <a:xfrm>
            <a:off x="0" y="0"/>
            <a:ext cx="680720" cy="1188720"/>
          </a:xfrm>
          <a:prstGeom prst="halfFram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18" name="Half Frame 17">
            <a:extLst>
              <a:ext uri="{FF2B5EF4-FFF2-40B4-BE49-F238E27FC236}">
                <a16:creationId xmlns:a16="http://schemas.microsoft.com/office/drawing/2014/main" id="{5FD6BE95-BA66-4FCB-B2F5-48E241DAB5AF}"/>
              </a:ext>
            </a:extLst>
          </p:cNvPr>
          <p:cNvSpPr/>
          <p:nvPr/>
        </p:nvSpPr>
        <p:spPr>
          <a:xfrm rot="10800000">
            <a:off x="11376804" y="5506720"/>
            <a:ext cx="815196" cy="1351280"/>
          </a:xfrm>
          <a:prstGeom prst="halfFram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4E015BED-2345-4095-9F60-5D33886A5E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3967117"/>
              </p:ext>
            </p:extLst>
          </p:nvPr>
        </p:nvGraphicFramePr>
        <p:xfrm>
          <a:off x="2448232" y="1142503"/>
          <a:ext cx="7250786" cy="5574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D689A7A1-977D-4A85-8940-9936E011FE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4010827"/>
              </p:ext>
            </p:extLst>
          </p:nvPr>
        </p:nvGraphicFramePr>
        <p:xfrm>
          <a:off x="2448232" y="1142503"/>
          <a:ext cx="7250786" cy="5574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C124C2C8-7404-4006-A90F-119D694052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9408019"/>
              </p:ext>
            </p:extLst>
          </p:nvPr>
        </p:nvGraphicFramePr>
        <p:xfrm>
          <a:off x="2448232" y="1142502"/>
          <a:ext cx="7250786" cy="5574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2537602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Graphic spid="16" grpId="1">
        <p:bldAsOne/>
      </p:bldGraphic>
      <p:bldGraphic spid="20" grpId="0">
        <p:bldAsOne/>
      </p:bldGraphic>
      <p:bldGraphic spid="20" grpId="1">
        <p:bldAsOne/>
      </p:bldGraphic>
      <p:bldGraphic spid="21" grpId="0">
        <p:bldAsOne/>
      </p:bldGraphic>
      <p:bldGraphic spid="21" grpId="1">
        <p:bldAsOne/>
      </p:bldGraphic>
      <p:bldGraphic spid="22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99">
            <a:alpha val="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ackground">
            <a:extLst>
              <a:ext uri="{FF2B5EF4-FFF2-40B4-BE49-F238E27FC236}">
                <a16:creationId xmlns:a16="http://schemas.microsoft.com/office/drawing/2014/main" id="{5E3E98EF-00A7-4B31-8045-659FDAF973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0000">
                <a:schemeClr val="accent4"/>
              </a:gs>
              <a:gs pos="30000">
                <a:srgbClr val="2F77A9"/>
              </a:gs>
            </a:gsLst>
            <a:lin ang="0" scaled="1"/>
          </a:gradFill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1A3AF882-2903-449D-AF15-EAF57F411B49}"/>
              </a:ext>
            </a:extLst>
          </p:cNvPr>
          <p:cNvGrpSpPr/>
          <p:nvPr/>
        </p:nvGrpSpPr>
        <p:grpSpPr>
          <a:xfrm>
            <a:off x="3586258" y="1945440"/>
            <a:ext cx="5336983" cy="1323439"/>
            <a:chOff x="4607212" y="2701554"/>
            <a:chExt cx="6769591" cy="1323439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1A6A70C-6620-4079-B63C-B65A6B775250}"/>
                </a:ext>
              </a:extLst>
            </p:cNvPr>
            <p:cNvSpPr txBox="1"/>
            <p:nvPr/>
          </p:nvSpPr>
          <p:spPr>
            <a:xfrm>
              <a:off x="4607212" y="3172169"/>
              <a:ext cx="676959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4000" b="1" dirty="0">
                  <a:solidFill>
                    <a:schemeClr val="bg1"/>
                  </a:solidFill>
                  <a:effectLst/>
                  <a:latin typeface="Century Gothic" panose="020B0502020202020204" pitchFamily="34" charset="0"/>
                  <a:ea typeface="Roboto Medium" panose="02000000000000000000" pitchFamily="2" charset="0"/>
                  <a:cs typeface="Calibri" panose="020F0502020204030204" pitchFamily="34" charset="0"/>
                </a:rPr>
                <a:t>Συμπεράσματα</a:t>
              </a:r>
              <a:endParaRPr lang="el-GR" sz="4000" b="1" dirty="0">
                <a:solidFill>
                  <a:schemeClr val="accent4"/>
                </a:solidFill>
                <a:effectLst/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0BCAA60-177E-4CBE-B3FD-F11A02A0DFBD}"/>
                </a:ext>
              </a:extLst>
            </p:cNvPr>
            <p:cNvSpPr txBox="1"/>
            <p:nvPr/>
          </p:nvSpPr>
          <p:spPr>
            <a:xfrm>
              <a:off x="10314991" y="2701554"/>
              <a:ext cx="24087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>
                  <a:solidFill>
                    <a:schemeClr val="accent4"/>
                  </a:solidFill>
                  <a:latin typeface="Century Gothic" panose="020B0502020202020204" pitchFamily="34" charset="0"/>
                  <a:ea typeface="Roboto Medium" panose="02000000000000000000" pitchFamily="2" charset="0"/>
                  <a:cs typeface="Calibri" panose="020F0502020204030204" pitchFamily="34" charset="0"/>
                </a:rPr>
                <a:t>.</a:t>
              </a:r>
              <a:endParaRPr lang="el-GR" sz="8000" b="1" dirty="0">
                <a:solidFill>
                  <a:schemeClr val="accent4"/>
                </a:solidFill>
                <a:effectLst/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77C04649-065B-49B4-82F4-03930CB0F70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06" r="91862" b="65596"/>
          <a:stretch/>
        </p:blipFill>
        <p:spPr>
          <a:xfrm>
            <a:off x="133173" y="5776396"/>
            <a:ext cx="418576" cy="6765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CD10F63-A59C-493D-A209-393AF746CF8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51" b="65521"/>
          <a:stretch/>
        </p:blipFill>
        <p:spPr>
          <a:xfrm>
            <a:off x="1" y="6338474"/>
            <a:ext cx="12192000" cy="12144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A05E752-E06D-42EF-B6B0-88192923B78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3" t="26315" r="65440" b="64863"/>
          <a:stretch/>
        </p:blipFill>
        <p:spPr>
          <a:xfrm>
            <a:off x="1726265" y="5713348"/>
            <a:ext cx="1426128" cy="8066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0C55FA7-3804-4D89-ADBE-3E7938E9E49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83" t="27706" r="43748" b="64862"/>
          <a:stretch/>
        </p:blipFill>
        <p:spPr>
          <a:xfrm>
            <a:off x="4486200" y="5840506"/>
            <a:ext cx="620786" cy="67950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4EEE6D8-6AC5-4700-9CBD-D84547A6BF0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0" t="30782" r="90176" b="66447"/>
          <a:stretch/>
        </p:blipFill>
        <p:spPr>
          <a:xfrm>
            <a:off x="1651527" y="6121670"/>
            <a:ext cx="228600" cy="25341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2B81358-921C-4297-AB8E-9B9596B41C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06" r="91862" b="65596"/>
          <a:stretch/>
        </p:blipFill>
        <p:spPr>
          <a:xfrm>
            <a:off x="5207101" y="5776396"/>
            <a:ext cx="418576" cy="67650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5B4A0DD-5650-4A17-89A8-F2C7833DBFF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06" r="91862" b="65596"/>
          <a:stretch/>
        </p:blipFill>
        <p:spPr>
          <a:xfrm>
            <a:off x="10280442" y="5783416"/>
            <a:ext cx="418576" cy="67650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52A1EF4-AEB7-4A4C-A054-5AAF7142A72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27" t="29167" r="30803" b="66642"/>
          <a:stretch/>
        </p:blipFill>
        <p:spPr>
          <a:xfrm>
            <a:off x="6188507" y="5975731"/>
            <a:ext cx="286474" cy="38325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82493F9-DB63-4E96-9A95-B909F3306AA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06" r="91862" b="65596"/>
          <a:stretch/>
        </p:blipFill>
        <p:spPr>
          <a:xfrm>
            <a:off x="3328557" y="5776396"/>
            <a:ext cx="418576" cy="67650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693ACC6-629E-48E9-AC1B-93DC17081A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06" r="91862" b="65596"/>
          <a:stretch/>
        </p:blipFill>
        <p:spPr>
          <a:xfrm>
            <a:off x="3966159" y="5776396"/>
            <a:ext cx="418576" cy="67650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7E4ACFC-C465-4A64-B2BA-A85230B9198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83" t="27706" r="43748" b="64862"/>
          <a:stretch/>
        </p:blipFill>
        <p:spPr>
          <a:xfrm>
            <a:off x="620694" y="5840506"/>
            <a:ext cx="620786" cy="67950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902A071-2D22-4F7A-91ED-31C81E246E7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20" t="27706" r="2647" b="66448"/>
          <a:stretch/>
        </p:blipFill>
        <p:spPr>
          <a:xfrm>
            <a:off x="7250594" y="5840507"/>
            <a:ext cx="1333850" cy="53457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4DDDEEE-C9B0-4114-97AE-149C49D23D9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12" t="30535" r="27090" b="67025"/>
          <a:stretch/>
        </p:blipFill>
        <p:spPr>
          <a:xfrm>
            <a:off x="7142160" y="6099218"/>
            <a:ext cx="185058" cy="22315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881E77E-959F-47A7-B607-719E3C7C75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06" r="91862" b="65596"/>
          <a:stretch/>
        </p:blipFill>
        <p:spPr>
          <a:xfrm>
            <a:off x="8638672" y="5783416"/>
            <a:ext cx="418576" cy="67650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C3952F9-8151-4B3D-9950-F63AA7C085F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83" t="27706" r="43748" b="64862"/>
          <a:stretch/>
        </p:blipFill>
        <p:spPr>
          <a:xfrm>
            <a:off x="9634113" y="5840506"/>
            <a:ext cx="620786" cy="67950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D099A80-A61D-4E76-B85B-9B62CA3091D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27" t="29167" r="30803" b="66642"/>
          <a:stretch/>
        </p:blipFill>
        <p:spPr>
          <a:xfrm>
            <a:off x="1296421" y="5975731"/>
            <a:ext cx="286474" cy="38325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EAE1CC6-AC8E-4B91-805F-83FBEAC90A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06" r="91862" b="65596"/>
          <a:stretch/>
        </p:blipFill>
        <p:spPr>
          <a:xfrm>
            <a:off x="6668869" y="5776396"/>
            <a:ext cx="418576" cy="67650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E19C427-4F1F-4A14-B04F-5FD900981D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06" r="91862" b="65596"/>
          <a:stretch/>
        </p:blipFill>
        <p:spPr>
          <a:xfrm>
            <a:off x="5774162" y="5776396"/>
            <a:ext cx="418576" cy="67650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091EA41-FF25-42DC-8584-ED3B5012B0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06" r="91862" b="65596"/>
          <a:stretch/>
        </p:blipFill>
        <p:spPr>
          <a:xfrm>
            <a:off x="9122799" y="5783416"/>
            <a:ext cx="418576" cy="67650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00C66900-1B79-4BFE-A652-7041198CE47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20" t="27706" r="2647" b="66448"/>
          <a:stretch/>
        </p:blipFill>
        <p:spPr>
          <a:xfrm>
            <a:off x="10792884" y="5840507"/>
            <a:ext cx="1333850" cy="53457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5277717-B63C-440C-85D8-05795E2419C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12" t="30535" r="27090" b="67025"/>
          <a:stretch/>
        </p:blipFill>
        <p:spPr>
          <a:xfrm>
            <a:off x="10684450" y="6099218"/>
            <a:ext cx="185058" cy="223157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22A5A5F1-C825-48C8-9462-DF67044B4532}"/>
              </a:ext>
            </a:extLst>
          </p:cNvPr>
          <p:cNvGrpSpPr/>
          <p:nvPr/>
        </p:nvGrpSpPr>
        <p:grpSpPr>
          <a:xfrm>
            <a:off x="3586257" y="3284978"/>
            <a:ext cx="5336983" cy="1323439"/>
            <a:chOff x="4607212" y="2701554"/>
            <a:chExt cx="6769591" cy="1323439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6450725-05C9-446E-86B4-B3CF36108DD6}"/>
                </a:ext>
              </a:extLst>
            </p:cNvPr>
            <p:cNvSpPr txBox="1"/>
            <p:nvPr/>
          </p:nvSpPr>
          <p:spPr>
            <a:xfrm>
              <a:off x="4607212" y="3172169"/>
              <a:ext cx="676959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4000" b="1" dirty="0">
                  <a:solidFill>
                    <a:schemeClr val="bg1"/>
                  </a:solidFill>
                  <a:effectLst/>
                  <a:latin typeface="Century Gothic" panose="020B0502020202020204" pitchFamily="34" charset="0"/>
                  <a:ea typeface="Roboto Medium" panose="02000000000000000000" pitchFamily="2" charset="0"/>
                  <a:cs typeface="Calibri" panose="020F0502020204030204" pitchFamily="34" charset="0"/>
                </a:rPr>
                <a:t>Προτάσεις</a:t>
              </a:r>
              <a:endParaRPr lang="el-GR" sz="4000" b="1" dirty="0">
                <a:solidFill>
                  <a:schemeClr val="accent4"/>
                </a:solidFill>
                <a:effectLst/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9339480-F938-4F66-AE90-9872F4BC66AC}"/>
                </a:ext>
              </a:extLst>
            </p:cNvPr>
            <p:cNvSpPr txBox="1"/>
            <p:nvPr/>
          </p:nvSpPr>
          <p:spPr>
            <a:xfrm>
              <a:off x="9625645" y="2701554"/>
              <a:ext cx="24087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>
                  <a:solidFill>
                    <a:schemeClr val="accent4"/>
                  </a:solidFill>
                  <a:latin typeface="Century Gothic" panose="020B0502020202020204" pitchFamily="34" charset="0"/>
                  <a:ea typeface="Roboto Medium" panose="02000000000000000000" pitchFamily="2" charset="0"/>
                  <a:cs typeface="Calibri" panose="020F0502020204030204" pitchFamily="34" charset="0"/>
                </a:rPr>
                <a:t>.</a:t>
              </a:r>
              <a:endParaRPr lang="el-GR" sz="8000" b="1" dirty="0">
                <a:solidFill>
                  <a:schemeClr val="accent4"/>
                </a:solidFill>
                <a:effectLst/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9C1B1FF-88AF-4368-BAB0-30E1C389F75A}"/>
              </a:ext>
            </a:extLst>
          </p:cNvPr>
          <p:cNvCxnSpPr/>
          <p:nvPr/>
        </p:nvCxnSpPr>
        <p:spPr>
          <a:xfrm>
            <a:off x="6254748" y="1459345"/>
            <a:ext cx="0" cy="2287155"/>
          </a:xfrm>
          <a:prstGeom prst="straightConnector1">
            <a:avLst/>
          </a:prstGeom>
          <a:ln w="76200">
            <a:prstDash val="sysDot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FAE7D8E6-AABE-4C6E-BD02-4D87595C0F24}"/>
              </a:ext>
            </a:extLst>
          </p:cNvPr>
          <p:cNvSpPr txBox="1"/>
          <p:nvPr/>
        </p:nvSpPr>
        <p:spPr>
          <a:xfrm>
            <a:off x="3586258" y="2986802"/>
            <a:ext cx="5336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>
                <a:solidFill>
                  <a:schemeClr val="bg1"/>
                </a:solidFill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Ερωτήσεις</a:t>
            </a:r>
            <a:endParaRPr lang="el-GR" sz="4000" b="1" dirty="0">
              <a:solidFill>
                <a:schemeClr val="accent4"/>
              </a:solidFill>
              <a:effectLst/>
              <a:latin typeface="Century Gothic" panose="020B0502020202020204" pitchFamily="34" charset="0"/>
              <a:ea typeface="Roboto Medium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4831FAB-28C2-45D6-BEF4-33EDDA0E2107}"/>
              </a:ext>
            </a:extLst>
          </p:cNvPr>
          <p:cNvSpPr txBox="1"/>
          <p:nvPr/>
        </p:nvSpPr>
        <p:spPr>
          <a:xfrm>
            <a:off x="7542192" y="2492268"/>
            <a:ext cx="189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accent4"/>
                </a:solidFill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.</a:t>
            </a:r>
            <a:endParaRPr lang="el-GR" sz="8000" b="1" dirty="0">
              <a:solidFill>
                <a:schemeClr val="accent4"/>
              </a:solidFill>
              <a:effectLst/>
              <a:latin typeface="Century Gothic" panose="020B0502020202020204" pitchFamily="34" charset="0"/>
              <a:ea typeface="Roboto Medium" panose="02000000000000000000" pitchFamily="2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691F09-2BC5-418A-86F4-BF83C3F6356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biLevel thresh="50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08" r="4040" b="12923"/>
          <a:stretch/>
        </p:blipFill>
        <p:spPr>
          <a:xfrm>
            <a:off x="7637142" y="2669667"/>
            <a:ext cx="671395" cy="64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5996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L -8.33333E-7 -0.2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E3E98EF-00A7-4B31-8045-659FDAF973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0"/>
            <a:ext cx="12192000" cy="68580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D13C283-22C9-41AA-8D07-94E308138B97}"/>
              </a:ext>
            </a:extLst>
          </p:cNvPr>
          <p:cNvSpPr txBox="1"/>
          <p:nvPr/>
        </p:nvSpPr>
        <p:spPr>
          <a:xfrm>
            <a:off x="4179802" y="4986711"/>
            <a:ext cx="3832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>
                <a:solidFill>
                  <a:schemeClr val="bg1"/>
                </a:solidFill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Ηλεκτρονικό εμπόριο</a:t>
            </a:r>
            <a:endParaRPr lang="el-GR" sz="2800" b="1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Roboto Medium" panose="02000000000000000000" pitchFamily="2" charset="0"/>
              <a:cs typeface="Calibri" panose="020F050202020403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215658E-98D5-48B4-A1C4-39F695D63353}"/>
              </a:ext>
            </a:extLst>
          </p:cNvPr>
          <p:cNvGrpSpPr/>
          <p:nvPr/>
        </p:nvGrpSpPr>
        <p:grpSpPr>
          <a:xfrm>
            <a:off x="4248229" y="1852534"/>
            <a:ext cx="3722291" cy="2889421"/>
            <a:chOff x="3592909" y="1232030"/>
            <a:chExt cx="5158582" cy="400433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9113ADA-3CFB-439D-A6F6-97729B8B91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biLevel thresh="5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22" t="10972" r="9584" b="26389"/>
            <a:stretch/>
          </p:blipFill>
          <p:spPr>
            <a:xfrm>
              <a:off x="3592909" y="1232030"/>
              <a:ext cx="5158582" cy="4004339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818F161-0A64-426C-A0EA-EC5BF8FC4B54}"/>
                </a:ext>
              </a:extLst>
            </p:cNvPr>
            <p:cNvSpPr/>
            <p:nvPr/>
          </p:nvSpPr>
          <p:spPr>
            <a:xfrm>
              <a:off x="4076700" y="1783080"/>
              <a:ext cx="4160520" cy="2049780"/>
            </a:xfrm>
            <a:prstGeom prst="rect">
              <a:avLst/>
            </a:prstGeom>
            <a:solidFill>
              <a:srgbClr val="3078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AC515E43-DF51-4C52-81C7-D70319F2D4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628" t="23168" r="47785" b="51203"/>
          <a:stretch/>
        </p:blipFill>
        <p:spPr>
          <a:xfrm>
            <a:off x="4652303" y="2462361"/>
            <a:ext cx="1457071" cy="11821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0FA500C-69F2-4ACD-8619-25AA32AE8F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52" t="23169" r="20727" b="53229"/>
          <a:stretch/>
        </p:blipFill>
        <p:spPr>
          <a:xfrm>
            <a:off x="6314756" y="2445349"/>
            <a:ext cx="1094179" cy="108868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BBD9E43-E735-4E56-97A8-5D681B2CB00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biLevel thresh="5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39" t="6944" r="7500" b="21945"/>
          <a:stretch/>
        </p:blipFill>
        <p:spPr>
          <a:xfrm>
            <a:off x="5330308" y="2324385"/>
            <a:ext cx="1587893" cy="1330608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8E8F4A08-FA2C-49E3-A16F-6537B4617AB3}"/>
              </a:ext>
            </a:extLst>
          </p:cNvPr>
          <p:cNvSpPr txBox="1"/>
          <p:nvPr/>
        </p:nvSpPr>
        <p:spPr>
          <a:xfrm>
            <a:off x="2879638" y="4986711"/>
            <a:ext cx="6432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err="1">
                <a:solidFill>
                  <a:schemeClr val="bg1"/>
                </a:solidFill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Τηλεκπαίδευση</a:t>
            </a:r>
            <a:endParaRPr lang="el-GR" sz="2800" b="1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Roboto Medium" panose="02000000000000000000" pitchFamily="2" charset="0"/>
              <a:cs typeface="Calibri" panose="020F0502020204030204" pitchFamily="34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FCF9DA95-F892-4FB6-9E9B-E02744C2B9A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biLevel thresh="5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51" t="1764" r="9084" b="16275"/>
          <a:stretch/>
        </p:blipFill>
        <p:spPr>
          <a:xfrm>
            <a:off x="5426533" y="2324385"/>
            <a:ext cx="1338934" cy="1342145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E92E67DD-33AF-4893-8A13-7415D7C718C1}"/>
              </a:ext>
            </a:extLst>
          </p:cNvPr>
          <p:cNvSpPr txBox="1"/>
          <p:nvPr/>
        </p:nvSpPr>
        <p:spPr>
          <a:xfrm>
            <a:off x="2879637" y="4986711"/>
            <a:ext cx="6432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>
                <a:solidFill>
                  <a:schemeClr val="bg1"/>
                </a:solidFill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Τηλεργασία</a:t>
            </a:r>
            <a:endParaRPr lang="el-GR" sz="2800" b="1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Roboto Medium" panose="02000000000000000000" pitchFamily="2" charset="0"/>
              <a:cs typeface="Calibri" panose="020F0502020204030204" pitchFamily="34" charset="0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D6CEBE05-56F9-42CC-BEB4-1DA18EB66B0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biLevel thresh="5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78" t="7443" r="11343" b="22268"/>
          <a:stretch/>
        </p:blipFill>
        <p:spPr>
          <a:xfrm>
            <a:off x="1828799" y="2445349"/>
            <a:ext cx="1247887" cy="1142401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C65170F3-95B4-4BA1-B09A-AE35DCF33BC3}"/>
              </a:ext>
            </a:extLst>
          </p:cNvPr>
          <p:cNvSpPr txBox="1"/>
          <p:nvPr/>
        </p:nvSpPr>
        <p:spPr>
          <a:xfrm>
            <a:off x="2879636" y="4986711"/>
            <a:ext cx="6432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err="1">
                <a:solidFill>
                  <a:srgbClr val="FFC000"/>
                </a:solidFill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Τηλεμεταφορά</a:t>
            </a:r>
            <a:r>
              <a:rPr lang="en-US" sz="2800" b="1" dirty="0">
                <a:solidFill>
                  <a:srgbClr val="FFC000"/>
                </a:solidFill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;</a:t>
            </a:r>
            <a:endParaRPr lang="el-GR" sz="2800" b="1" dirty="0">
              <a:solidFill>
                <a:srgbClr val="FFC000"/>
              </a:solidFill>
              <a:effectLst/>
              <a:latin typeface="Century Gothic" panose="020B0502020202020204" pitchFamily="34" charset="0"/>
              <a:ea typeface="Roboto Medium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DD9F4137-48DC-41BA-BBB9-D4CFC1DE6315}"/>
              </a:ext>
            </a:extLst>
          </p:cNvPr>
          <p:cNvSpPr/>
          <p:nvPr/>
        </p:nvSpPr>
        <p:spPr>
          <a:xfrm>
            <a:off x="7408935" y="3931599"/>
            <a:ext cx="142009" cy="1420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201AC8BF-82ED-473F-A920-7544D15AF526}"/>
              </a:ext>
            </a:extLst>
          </p:cNvPr>
          <p:cNvSpPr/>
          <p:nvPr/>
        </p:nvSpPr>
        <p:spPr>
          <a:xfrm>
            <a:off x="6918201" y="3931599"/>
            <a:ext cx="142009" cy="14200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8D648210-35EC-4640-8677-AAF38240A4B9}"/>
              </a:ext>
            </a:extLst>
          </p:cNvPr>
          <p:cNvSpPr/>
          <p:nvPr/>
        </p:nvSpPr>
        <p:spPr>
          <a:xfrm>
            <a:off x="7163568" y="3931599"/>
            <a:ext cx="142009" cy="142009"/>
          </a:xfrm>
          <a:prstGeom prst="ellipse">
            <a:avLst/>
          </a:prstGeom>
          <a:solidFill>
            <a:srgbClr val="2F77A9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75639429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6" presetClass="emph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4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" presetID="1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Abs val="7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" presetClass="exit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Abs val="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Abs val="70"/>
                                      </p:iterate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xit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Abs val="0"/>
                                      </p:iterate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8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Abs val="70"/>
                                      </p:iterate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" presetClass="exit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Abs val="0"/>
                                      </p:iterate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63" presetClass="path" presetSubtype="0" fill="hold" nodeType="withEffect" p14:presetBounceEnd="31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5443 -4.81481E-6 L 0.30443 -4.81481E-6 " pathEditMode="relative" rAng="0" ptsTypes="AA" p14:bounceEnd="31000">
                                          <p:cBhvr>
                                            <p:cTn id="58" dur="12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50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9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Abs val="70"/>
                                      </p:iterate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build="allAtOnce"/>
          <p:bldP spid="42" grpId="0" build="allAtOnce"/>
          <p:bldP spid="45" grpId="0" build="allAtOnce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6" presetClass="emph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4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" presetID="1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Abs val="7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" presetClass="exit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Abs val="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Abs val="70"/>
                                      </p:iterate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xit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Abs val="0"/>
                                      </p:iterate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8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Abs val="70"/>
                                      </p:iterate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" presetClass="exit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Abs val="0"/>
                                      </p:iterate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5443 -4.81481E-6 L 0.30443 -4.81481E-6 " pathEditMode="relative" rAng="0" ptsTypes="AA">
                                          <p:cBhvr>
                                            <p:cTn id="58" dur="12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50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9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Abs val="70"/>
                                      </p:iterate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build="allAtOnce"/>
          <p:bldP spid="42" grpId="0" build="allAtOnce"/>
          <p:bldP spid="45" grpId="0" build="allAtOnce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E3E98EF-00A7-4B31-8045-659FDAF973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A1ECA76-F1EA-4773-9FB7-93BC4E5DED42}"/>
              </a:ext>
            </a:extLst>
          </p:cNvPr>
          <p:cNvSpPr txBox="1"/>
          <p:nvPr/>
        </p:nvSpPr>
        <p:spPr>
          <a:xfrm>
            <a:off x="4448459" y="3075057"/>
            <a:ext cx="3295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>
                <a:solidFill>
                  <a:schemeClr val="bg1"/>
                </a:solidFill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Μεταφορές</a:t>
            </a:r>
            <a:endParaRPr lang="el-GR" sz="4000" b="1" dirty="0">
              <a:solidFill>
                <a:schemeClr val="accent4"/>
              </a:solidFill>
              <a:effectLst/>
              <a:latin typeface="Century Gothic" panose="020B0502020202020204" pitchFamily="34" charset="0"/>
              <a:ea typeface="Roboto Medium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2AFCD9-8593-49FC-8D5E-6EE8E1F70C24}"/>
              </a:ext>
            </a:extLst>
          </p:cNvPr>
          <p:cNvSpPr txBox="1"/>
          <p:nvPr/>
        </p:nvSpPr>
        <p:spPr>
          <a:xfrm>
            <a:off x="7502658" y="2604442"/>
            <a:ext cx="2408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accent4"/>
                </a:solidFill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.</a:t>
            </a:r>
            <a:endParaRPr lang="el-GR" sz="8000" b="1" dirty="0">
              <a:solidFill>
                <a:schemeClr val="accent4"/>
              </a:solidFill>
              <a:effectLst/>
              <a:latin typeface="Century Gothic" panose="020B0502020202020204" pitchFamily="34" charset="0"/>
              <a:ea typeface="Roboto Medium" panose="02000000000000000000" pitchFamily="2" charset="0"/>
              <a:cs typeface="Calibri" panose="020F0502020204030204" pitchFamily="34" charset="0"/>
            </a:endParaRPr>
          </a:p>
        </p:txBody>
      </p:sp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00CBE495-D13C-460A-B708-39371459FD4D}"/>
              </a:ext>
            </a:extLst>
          </p:cNvPr>
          <p:cNvCxnSpPr>
            <a:cxnSpLocks/>
          </p:cNvCxnSpPr>
          <p:nvPr/>
        </p:nvCxnSpPr>
        <p:spPr>
          <a:xfrm rot="5400000">
            <a:off x="2939418" y="1598291"/>
            <a:ext cx="2962276" cy="2927992"/>
          </a:xfrm>
          <a:prstGeom prst="curvedConnector3">
            <a:avLst>
              <a:gd name="adj1" fmla="val 36495"/>
            </a:avLst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4" name="Connector: Curved 43">
            <a:extLst>
              <a:ext uri="{FF2B5EF4-FFF2-40B4-BE49-F238E27FC236}">
                <a16:creationId xmlns:a16="http://schemas.microsoft.com/office/drawing/2014/main" id="{3F526E52-E3BE-4413-9462-7B515582988F}"/>
              </a:ext>
            </a:extLst>
          </p:cNvPr>
          <p:cNvCxnSpPr>
            <a:cxnSpLocks/>
          </p:cNvCxnSpPr>
          <p:nvPr/>
        </p:nvCxnSpPr>
        <p:spPr>
          <a:xfrm rot="16200000" flipH="1">
            <a:off x="6497958" y="1598291"/>
            <a:ext cx="2962276" cy="2927992"/>
          </a:xfrm>
          <a:prstGeom prst="curvedConnector3">
            <a:avLst>
              <a:gd name="adj1" fmla="val 36495"/>
            </a:avLst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46" name="Picture 45">
            <a:extLst>
              <a:ext uri="{FF2B5EF4-FFF2-40B4-BE49-F238E27FC236}">
                <a16:creationId xmlns:a16="http://schemas.microsoft.com/office/drawing/2014/main" id="{744673AA-2438-4B92-B584-0E29DDE2F4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444" t="1333" r="34740" b="15408"/>
          <a:stretch/>
        </p:blipFill>
        <p:spPr>
          <a:xfrm>
            <a:off x="2738933" y="4688841"/>
            <a:ext cx="435253" cy="1176020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49A8E38C-FE57-4196-80DE-46280838447A}"/>
              </a:ext>
            </a:extLst>
          </p:cNvPr>
          <p:cNvSpPr txBox="1"/>
          <p:nvPr/>
        </p:nvSpPr>
        <p:spPr>
          <a:xfrm>
            <a:off x="1309022" y="5860822"/>
            <a:ext cx="3295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>
                <a:solidFill>
                  <a:schemeClr val="bg1"/>
                </a:solidFill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Εργασία</a:t>
            </a:r>
            <a:endParaRPr lang="el-GR" sz="4000" b="1" dirty="0">
              <a:solidFill>
                <a:schemeClr val="accent4"/>
              </a:solidFill>
              <a:effectLst/>
              <a:latin typeface="Century Gothic" panose="020B0502020202020204" pitchFamily="34" charset="0"/>
              <a:ea typeface="Roboto Medium" panose="02000000000000000000" pitchFamily="2" charset="0"/>
              <a:cs typeface="Calibri" panose="020F0502020204030204" pitchFamily="34" charset="0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D1182CD4-AE80-470B-959F-A3F5850842B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biLevel thresh="5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96" r="7481" b="13333"/>
          <a:stretch/>
        </p:blipFill>
        <p:spPr>
          <a:xfrm>
            <a:off x="8865555" y="4684802"/>
            <a:ext cx="1155073" cy="1176020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23717DDB-B196-4D6A-8372-D94BACB1DFE5}"/>
              </a:ext>
            </a:extLst>
          </p:cNvPr>
          <p:cNvSpPr txBox="1"/>
          <p:nvPr/>
        </p:nvSpPr>
        <p:spPr>
          <a:xfrm>
            <a:off x="7795554" y="5860822"/>
            <a:ext cx="3295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>
                <a:solidFill>
                  <a:schemeClr val="bg1"/>
                </a:solidFill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Παραδόσεις</a:t>
            </a:r>
            <a:endParaRPr lang="el-GR" sz="4000" b="1" dirty="0">
              <a:solidFill>
                <a:schemeClr val="accent4"/>
              </a:solidFill>
              <a:effectLst/>
              <a:latin typeface="Century Gothic" panose="020B0502020202020204" pitchFamily="34" charset="0"/>
              <a:ea typeface="Roboto Medium" panose="02000000000000000000" pitchFamily="2" charset="0"/>
              <a:cs typeface="Calibri" panose="020F0502020204030204" pitchFamily="34" charset="0"/>
            </a:endParaRP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21354DDC-08A8-40D8-A9A2-D561F40C3548}"/>
              </a:ext>
            </a:extLst>
          </p:cNvPr>
          <p:cNvCxnSpPr>
            <a:cxnSpLocks/>
          </p:cNvCxnSpPr>
          <p:nvPr/>
        </p:nvCxnSpPr>
        <p:spPr>
          <a:xfrm>
            <a:off x="6205537" y="1581149"/>
            <a:ext cx="0" cy="2954741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1E6787F6-5392-48B8-919C-D8493B6E4230}"/>
              </a:ext>
            </a:extLst>
          </p:cNvPr>
          <p:cNvSpPr txBox="1"/>
          <p:nvPr/>
        </p:nvSpPr>
        <p:spPr>
          <a:xfrm>
            <a:off x="4552288" y="5860822"/>
            <a:ext cx="3295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>
                <a:solidFill>
                  <a:schemeClr val="bg1"/>
                </a:solidFill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Εμβόλιο</a:t>
            </a:r>
            <a:endParaRPr lang="el-GR" sz="4000" b="1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Roboto Medium" panose="02000000000000000000" pitchFamily="2" charset="0"/>
              <a:cs typeface="Calibri" panose="020F0502020204030204" pitchFamily="34" charset="0"/>
            </a:endParaRP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7C5AF96B-EE00-4E7B-A474-2B78D0DC2E6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biLevel thresh="5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910" t="4218" r="11630" b="18760"/>
          <a:stretch/>
        </p:blipFill>
        <p:spPr>
          <a:xfrm>
            <a:off x="5689633" y="4751358"/>
            <a:ext cx="1101368" cy="110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522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3076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35556 " pathEditMode="relative" rAng="0" ptsTypes="AA">
                                      <p:cBhvr>
                                        <p:cTn id="6" dur="6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7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3076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35556 " pathEditMode="relative" rAng="0" ptsTypes="AA">
                                      <p:cBhvr>
                                        <p:cTn id="8" dur="6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5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47" grpId="0"/>
      <p:bldP spid="50" grpId="0"/>
      <p:bldP spid="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E3E98EF-00A7-4B31-8045-659FDAF973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F2501FA-298E-42D2-8FA3-523ACA296875}"/>
              </a:ext>
            </a:extLst>
          </p:cNvPr>
          <p:cNvSpPr txBox="1"/>
          <p:nvPr/>
        </p:nvSpPr>
        <p:spPr>
          <a:xfrm>
            <a:off x="1262911" y="3846022"/>
            <a:ext cx="16216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C000"/>
                </a:solidFill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5,6</a:t>
            </a:r>
            <a:r>
              <a:rPr lang="en-US" sz="2000" dirty="0">
                <a:solidFill>
                  <a:srgbClr val="FFC000"/>
                </a:solidFill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%</a:t>
            </a:r>
            <a:endParaRPr lang="el-GR" sz="2000" dirty="0">
              <a:solidFill>
                <a:srgbClr val="FFC000"/>
              </a:solidFill>
              <a:latin typeface="Century Gothic" panose="020B0502020202020204" pitchFamily="34" charset="0"/>
              <a:ea typeface="Roboto Medium" panose="02000000000000000000" pitchFamily="2" charset="0"/>
              <a:cs typeface="Calibri" panose="020F0502020204030204" pitchFamily="34" charset="0"/>
            </a:endParaRPr>
          </a:p>
          <a:p>
            <a:pPr algn="ctr"/>
            <a:r>
              <a:rPr lang="el-GR" sz="2000" dirty="0">
                <a:solidFill>
                  <a:schemeClr val="bg1"/>
                </a:solidFill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του Α.Ε.Π. για το 2018</a:t>
            </a:r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  <a:ea typeface="Roboto Medium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32356C1-603C-4F41-A1AC-CCBA5680675E}"/>
              </a:ext>
            </a:extLst>
          </p:cNvPr>
          <p:cNvSpPr txBox="1"/>
          <p:nvPr/>
        </p:nvSpPr>
        <p:spPr>
          <a:xfrm>
            <a:off x="4837602" y="3846022"/>
            <a:ext cx="285988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>
                <a:solidFill>
                  <a:srgbClr val="FFC000"/>
                </a:solidFill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13</a:t>
            </a:r>
            <a:r>
              <a:rPr lang="en-US" sz="4000" b="1" dirty="0">
                <a:solidFill>
                  <a:srgbClr val="FFC000"/>
                </a:solidFill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,</a:t>
            </a:r>
            <a:r>
              <a:rPr lang="el-GR" sz="4000" b="1" dirty="0">
                <a:solidFill>
                  <a:srgbClr val="FFC000"/>
                </a:solidFill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2</a:t>
            </a:r>
            <a:r>
              <a:rPr lang="en-US" sz="2000" dirty="0">
                <a:solidFill>
                  <a:srgbClr val="FFC000"/>
                </a:solidFill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%</a:t>
            </a:r>
            <a:endParaRPr lang="el-GR" sz="4000" dirty="0">
              <a:solidFill>
                <a:srgbClr val="FFC000"/>
              </a:solidFill>
              <a:latin typeface="Century Gothic" panose="020B0502020202020204" pitchFamily="34" charset="0"/>
              <a:ea typeface="Roboto Medium" panose="02000000000000000000" pitchFamily="2" charset="0"/>
              <a:cs typeface="Calibri" panose="020F0502020204030204" pitchFamily="34" charset="0"/>
            </a:endParaRPr>
          </a:p>
          <a:p>
            <a:pPr algn="ctr"/>
            <a:r>
              <a:rPr lang="el-GR" sz="2000" dirty="0">
                <a:solidFill>
                  <a:schemeClr val="bg1"/>
                </a:solidFill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των δαπανών του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 </a:t>
            </a:r>
            <a:r>
              <a:rPr lang="el-GR" sz="2000" dirty="0">
                <a:solidFill>
                  <a:schemeClr val="bg1"/>
                </a:solidFill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μέσου νοικοκυριού για το 2018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26C846-9DF6-4C66-97A5-4102A1AE3328}"/>
              </a:ext>
            </a:extLst>
          </p:cNvPr>
          <p:cNvSpPr txBox="1"/>
          <p:nvPr/>
        </p:nvSpPr>
        <p:spPr>
          <a:xfrm>
            <a:off x="9070235" y="3846022"/>
            <a:ext cx="26217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>
                <a:solidFill>
                  <a:srgbClr val="FFC000"/>
                </a:solidFill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3</a:t>
            </a:r>
            <a:r>
              <a:rPr lang="en-US" sz="4000" b="1" dirty="0">
                <a:solidFill>
                  <a:srgbClr val="FFC000"/>
                </a:solidFill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,</a:t>
            </a:r>
            <a:r>
              <a:rPr lang="el-GR" sz="4000" b="1" dirty="0">
                <a:solidFill>
                  <a:srgbClr val="FFC000"/>
                </a:solidFill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0</a:t>
            </a:r>
            <a:r>
              <a:rPr lang="en-US" sz="2000" dirty="0">
                <a:solidFill>
                  <a:srgbClr val="FFC000"/>
                </a:solidFill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%</a:t>
            </a:r>
            <a:endParaRPr lang="el-GR" sz="4000" dirty="0">
              <a:solidFill>
                <a:srgbClr val="FFC000"/>
              </a:solidFill>
              <a:latin typeface="Century Gothic" panose="020B0502020202020204" pitchFamily="34" charset="0"/>
              <a:ea typeface="Roboto Medium" panose="02000000000000000000" pitchFamily="2" charset="0"/>
              <a:cs typeface="Calibri" panose="020F0502020204030204" pitchFamily="34" charset="0"/>
            </a:endParaRPr>
          </a:p>
          <a:p>
            <a:pPr algn="ctr"/>
            <a:r>
              <a:rPr lang="el-GR" sz="2000" dirty="0">
                <a:solidFill>
                  <a:schemeClr val="bg1"/>
                </a:solidFill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του Α.Ε.Π. για τη δεκαετία 2007-2017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F37A921-2D99-4CA4-8B90-0ED01C8367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55"/>
          <a:stretch/>
        </p:blipFill>
        <p:spPr>
          <a:xfrm>
            <a:off x="1084365" y="1993340"/>
            <a:ext cx="1978751" cy="132343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ECC4029-2580-452C-B46B-E4A14B9A6F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1724" y="1997942"/>
            <a:ext cx="1978751" cy="1318837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3C655765-9244-41C9-8A1C-F911B50D17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78170" y="1993339"/>
            <a:ext cx="1978751" cy="132343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06DDAF5-28FF-4ED3-A6AC-34E45FB2C0FC}"/>
              </a:ext>
            </a:extLst>
          </p:cNvPr>
          <p:cNvSpPr txBox="1"/>
          <p:nvPr/>
        </p:nvSpPr>
        <p:spPr>
          <a:xfrm>
            <a:off x="4607213" y="437595"/>
            <a:ext cx="3295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>
                <a:solidFill>
                  <a:schemeClr val="bg1"/>
                </a:solidFill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Μεταφορές</a:t>
            </a:r>
            <a:endParaRPr lang="el-GR" sz="4000" b="1" dirty="0">
              <a:solidFill>
                <a:schemeClr val="accent4"/>
              </a:solidFill>
              <a:effectLst/>
              <a:latin typeface="Century Gothic" panose="020B0502020202020204" pitchFamily="34" charset="0"/>
              <a:ea typeface="Roboto Medium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5C9FF1E-C949-4BB6-AA5E-9E79388187AC}"/>
              </a:ext>
            </a:extLst>
          </p:cNvPr>
          <p:cNvSpPr txBox="1"/>
          <p:nvPr/>
        </p:nvSpPr>
        <p:spPr>
          <a:xfrm>
            <a:off x="7661412" y="-33020"/>
            <a:ext cx="2408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accent4"/>
                </a:solidFill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.</a:t>
            </a:r>
            <a:endParaRPr lang="el-GR" sz="8000" b="1" dirty="0">
              <a:solidFill>
                <a:schemeClr val="accent4"/>
              </a:solidFill>
              <a:effectLst/>
              <a:latin typeface="Century Gothic" panose="020B0502020202020204" pitchFamily="34" charset="0"/>
              <a:ea typeface="Roboto Medium" panose="02000000000000000000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4084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7" grpId="0" uiExpand="1" build="p"/>
      <p:bldP spid="18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E3E98EF-00A7-4B31-8045-659FDAF973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286D61-E29B-4A79-950D-4786FBC3AF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2" t="15932" r="6339" b="29843"/>
          <a:stretch/>
        </p:blipFill>
        <p:spPr>
          <a:xfrm>
            <a:off x="3167170" y="4389120"/>
            <a:ext cx="3087580" cy="19202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449A38-B4C0-43C7-9420-D95F94DB78B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biLevel thresh="5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89" t="22815" r="6593" b="36000"/>
          <a:stretch/>
        </p:blipFill>
        <p:spPr>
          <a:xfrm>
            <a:off x="5492252" y="2025560"/>
            <a:ext cx="4338320" cy="20651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15FB2D5-8106-4D54-BC44-DC29F14B3EA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biLevel thresh="5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48" t="11874" r="4952" b="26266"/>
          <a:stretch/>
        </p:blipFill>
        <p:spPr>
          <a:xfrm>
            <a:off x="8361680" y="4287520"/>
            <a:ext cx="3281680" cy="22758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54A2580-9998-4559-852E-29A1F6BEB03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biLevel thresh="5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25" t="20853" r="5573" b="35638"/>
          <a:stretch/>
        </p:blipFill>
        <p:spPr>
          <a:xfrm>
            <a:off x="724619" y="2130724"/>
            <a:ext cx="3286664" cy="161577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9667190-50E6-4E3D-A47C-904D1004D163}"/>
              </a:ext>
            </a:extLst>
          </p:cNvPr>
          <p:cNvSpPr txBox="1"/>
          <p:nvPr/>
        </p:nvSpPr>
        <p:spPr>
          <a:xfrm>
            <a:off x="4607213" y="437595"/>
            <a:ext cx="3295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>
                <a:solidFill>
                  <a:schemeClr val="bg1"/>
                </a:solidFill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Μεταφορές</a:t>
            </a:r>
            <a:endParaRPr lang="el-GR" sz="4000" b="1" dirty="0">
              <a:solidFill>
                <a:schemeClr val="accent4"/>
              </a:solidFill>
              <a:effectLst/>
              <a:latin typeface="Century Gothic" panose="020B0502020202020204" pitchFamily="34" charset="0"/>
              <a:ea typeface="Roboto Medium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AB2C7D6-774A-4813-8A5D-2C6B43D2F1E6}"/>
              </a:ext>
            </a:extLst>
          </p:cNvPr>
          <p:cNvSpPr txBox="1"/>
          <p:nvPr/>
        </p:nvSpPr>
        <p:spPr>
          <a:xfrm>
            <a:off x="7661412" y="-33020"/>
            <a:ext cx="2408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accent4"/>
                </a:solidFill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.</a:t>
            </a:r>
            <a:endParaRPr lang="el-GR" sz="8000" b="1" dirty="0">
              <a:solidFill>
                <a:schemeClr val="accent4"/>
              </a:solidFill>
              <a:effectLst/>
              <a:latin typeface="Century Gothic" panose="020B0502020202020204" pitchFamily="34" charset="0"/>
              <a:ea typeface="Roboto Medium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2D573C1-F613-408F-9DDC-37D6977AFE20}"/>
              </a:ext>
            </a:extLst>
          </p:cNvPr>
          <p:cNvSpPr/>
          <p:nvPr/>
        </p:nvSpPr>
        <p:spPr>
          <a:xfrm>
            <a:off x="217572" y="6340657"/>
            <a:ext cx="420604" cy="420604"/>
          </a:xfrm>
          <a:prstGeom prst="ellipse">
            <a:avLst/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588592D-D0CB-4C11-84E6-C0D8CDF9225C}"/>
              </a:ext>
            </a:extLst>
          </p:cNvPr>
          <p:cNvSpPr/>
          <p:nvPr/>
        </p:nvSpPr>
        <p:spPr>
          <a:xfrm>
            <a:off x="720539" y="6208424"/>
            <a:ext cx="542371" cy="542371"/>
          </a:xfrm>
          <a:prstGeom prst="ellipse">
            <a:avLst/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29B023E-31B5-4BC5-A399-06B9361E07ED}"/>
              </a:ext>
            </a:extLst>
          </p:cNvPr>
          <p:cNvSpPr/>
          <p:nvPr/>
        </p:nvSpPr>
        <p:spPr>
          <a:xfrm>
            <a:off x="86274" y="5975909"/>
            <a:ext cx="263530" cy="263530"/>
          </a:xfrm>
          <a:prstGeom prst="ellipse">
            <a:avLst/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184543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E3E98EF-00A7-4B31-8045-659FDAF973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5993E9-5763-4E97-884A-960752BF3BA9}"/>
              </a:ext>
            </a:extLst>
          </p:cNvPr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1" t="4505" r="1532" b="5405"/>
          <a:stretch/>
        </p:blipFill>
        <p:spPr bwMode="auto">
          <a:xfrm>
            <a:off x="2967451" y="2867025"/>
            <a:ext cx="6576599" cy="238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9B3D729-8B24-4369-8EB6-3CB0AE31A2D5}"/>
              </a:ext>
            </a:extLst>
          </p:cNvPr>
          <p:cNvSpPr txBox="1"/>
          <p:nvPr/>
        </p:nvSpPr>
        <p:spPr>
          <a:xfrm>
            <a:off x="4607213" y="2747962"/>
            <a:ext cx="32950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>
                <a:solidFill>
                  <a:schemeClr val="bg1"/>
                </a:solidFill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Μέσα Μαζικής Μεταφοράς</a:t>
            </a:r>
            <a:endParaRPr lang="el-GR" sz="4000" b="1" dirty="0">
              <a:solidFill>
                <a:schemeClr val="accent4"/>
              </a:solidFill>
              <a:effectLst/>
              <a:latin typeface="Century Gothic" panose="020B0502020202020204" pitchFamily="34" charset="0"/>
              <a:ea typeface="Roboto Medium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47B60E-2296-41F4-9D18-714380F76B26}"/>
              </a:ext>
            </a:extLst>
          </p:cNvPr>
          <p:cNvSpPr txBox="1"/>
          <p:nvPr/>
        </p:nvSpPr>
        <p:spPr>
          <a:xfrm>
            <a:off x="6134312" y="3834130"/>
            <a:ext cx="2408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accent4"/>
                </a:solidFill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.</a:t>
            </a:r>
            <a:endParaRPr lang="el-GR" sz="8000" b="1" dirty="0">
              <a:solidFill>
                <a:schemeClr val="accent4"/>
              </a:solidFill>
              <a:effectLst/>
              <a:latin typeface="Century Gothic" panose="020B0502020202020204" pitchFamily="34" charset="0"/>
              <a:ea typeface="Roboto Medium" panose="02000000000000000000" pitchFamily="2" charset="0"/>
              <a:cs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9DC4446-6EBD-4099-BF5F-D07A8ABA1D8E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" r="898" b="3957"/>
          <a:stretch/>
        </p:blipFill>
        <p:spPr bwMode="auto">
          <a:xfrm>
            <a:off x="2150541" y="2747962"/>
            <a:ext cx="8208418" cy="36528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695C651-CE61-48FA-B476-48547DB1D8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55" b="90193" l="10000" r="90000">
                        <a14:foregroundMark x1="39762" y1="10104" x2="54048" y2="8024"/>
                        <a14:foregroundMark x1="54048" y1="8024" x2="52619" y2="26300"/>
                        <a14:foregroundMark x1="52619" y1="26300" x2="66071" y2="86627"/>
                        <a14:foregroundMark x1="66071" y1="86627" x2="81071" y2="86776"/>
                        <a14:foregroundMark x1="81071" y1="86776" x2="67857" y2="94502"/>
                        <a14:foregroundMark x1="67857" y1="94502" x2="22143" y2="94799"/>
                        <a14:foregroundMark x1="22143" y1="94799" x2="38690" y2="88559"/>
                        <a14:foregroundMark x1="38690" y1="88559" x2="24048" y2="85587"/>
                        <a14:foregroundMark x1="24048" y1="85587" x2="45833" y2="85141"/>
                        <a14:foregroundMark x1="45833" y1="85141" x2="31548" y2="88559"/>
                        <a14:foregroundMark x1="31548" y1="88559" x2="70714" y2="88113"/>
                        <a14:foregroundMark x1="70714" y1="88113" x2="21310" y2="90193"/>
                        <a14:foregroundMark x1="21310" y1="90193" x2="57976" y2="88113"/>
                        <a14:foregroundMark x1="57976" y1="88113" x2="72500" y2="89747"/>
                        <a14:foregroundMark x1="72500" y1="89747" x2="58095" y2="87964"/>
                        <a14:foregroundMark x1="58095" y1="87964" x2="69048" y2="90193"/>
                        <a14:backgroundMark x1="43958" y1="7469" x2="54643" y2="2526"/>
                        <a14:backgroundMark x1="54643" y1="2526" x2="63929" y2="54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254" y="2909452"/>
            <a:ext cx="4192992" cy="33593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63699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-8.33333E-7 -0.328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4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-8.33333E-7 -0.6555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77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E3E98EF-00A7-4B31-8045-659FDAF973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0"/>
            <a:ext cx="1219200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0BA8A53-4EF0-4385-BEEA-AF5A7440D777}"/>
              </a:ext>
            </a:extLst>
          </p:cNvPr>
          <p:cNvGrpSpPr/>
          <p:nvPr/>
        </p:nvGrpSpPr>
        <p:grpSpPr>
          <a:xfrm>
            <a:off x="4607213" y="2701554"/>
            <a:ext cx="3295074" cy="1323439"/>
            <a:chOff x="4607213" y="2701554"/>
            <a:chExt cx="3295074" cy="132343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2F26DD7-89E2-4CC5-A87B-B04316F17120}"/>
                </a:ext>
              </a:extLst>
            </p:cNvPr>
            <p:cNvSpPr txBox="1"/>
            <p:nvPr/>
          </p:nvSpPr>
          <p:spPr>
            <a:xfrm>
              <a:off x="4607213" y="3172169"/>
              <a:ext cx="32950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4000" b="1" dirty="0">
                  <a:solidFill>
                    <a:schemeClr val="bg1"/>
                  </a:solidFill>
                  <a:effectLst/>
                  <a:latin typeface="Century Gothic" panose="020B0502020202020204" pitchFamily="34" charset="0"/>
                  <a:ea typeface="Roboto Medium" panose="02000000000000000000" pitchFamily="2" charset="0"/>
                  <a:cs typeface="Calibri" panose="020F0502020204030204" pitchFamily="34" charset="0"/>
                </a:rPr>
                <a:t>Λεωφορείο</a:t>
              </a:r>
              <a:endParaRPr lang="el-GR" sz="4000" b="1" dirty="0">
                <a:solidFill>
                  <a:schemeClr val="accent4"/>
                </a:solidFill>
                <a:effectLst/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11CC095-20F4-4736-87BA-C46F36D76024}"/>
                </a:ext>
              </a:extLst>
            </p:cNvPr>
            <p:cNvSpPr txBox="1"/>
            <p:nvPr/>
          </p:nvSpPr>
          <p:spPr>
            <a:xfrm>
              <a:off x="7661412" y="2701554"/>
              <a:ext cx="24087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>
                  <a:solidFill>
                    <a:schemeClr val="accent4"/>
                  </a:solidFill>
                  <a:latin typeface="Century Gothic" panose="020B0502020202020204" pitchFamily="34" charset="0"/>
                  <a:ea typeface="Roboto Medium" panose="02000000000000000000" pitchFamily="2" charset="0"/>
                  <a:cs typeface="Calibri" panose="020F0502020204030204" pitchFamily="34" charset="0"/>
                </a:rPr>
                <a:t>.</a:t>
              </a:r>
              <a:endParaRPr lang="el-GR" sz="8000" b="1" dirty="0">
                <a:solidFill>
                  <a:schemeClr val="accent4"/>
                </a:solidFill>
                <a:effectLst/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28BE362-7F09-4EDF-BBA8-547C9B2F76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82" t="20755" r="14047" b="35810"/>
          <a:stretch/>
        </p:blipFill>
        <p:spPr>
          <a:xfrm>
            <a:off x="6282724" y="4586081"/>
            <a:ext cx="2461439" cy="14937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CB8B4F-3231-4215-B67C-977FF5DF0CF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biLevel thresh="5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95" t="20503" r="13858" b="35283"/>
          <a:stretch/>
        </p:blipFill>
        <p:spPr>
          <a:xfrm flipH="1">
            <a:off x="702089" y="2516798"/>
            <a:ext cx="2471518" cy="15294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0D85770-AF17-4690-9344-D2C4F0E86FD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biLevel thresh="5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45" t="29402" r="14486" b="44839"/>
          <a:stretch/>
        </p:blipFill>
        <p:spPr>
          <a:xfrm>
            <a:off x="6129123" y="2690057"/>
            <a:ext cx="2628597" cy="952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B5FC737-2055-4113-B4D7-CB3AF12C197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biLevel thresh="5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94" t="28689" r="8655" b="41864"/>
          <a:stretch/>
        </p:blipFill>
        <p:spPr>
          <a:xfrm>
            <a:off x="639573" y="4560364"/>
            <a:ext cx="2596551" cy="91623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0D420D3-5253-43E9-A68E-F695C4D5785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32" t="26012" r="5893" b="42233"/>
          <a:stretch/>
        </p:blipFill>
        <p:spPr>
          <a:xfrm>
            <a:off x="8660062" y="3647101"/>
            <a:ext cx="1433486" cy="5162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A90EC3A-4A8D-4F17-AEBA-1D2B043E0EE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32" t="26012" r="5893" b="42233"/>
          <a:stretch/>
        </p:blipFill>
        <p:spPr>
          <a:xfrm>
            <a:off x="5247715" y="3725357"/>
            <a:ext cx="1433486" cy="51625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2DFC928-CEC0-4C11-880A-4C8EA071B4F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32" t="26012" r="5893" b="42233"/>
          <a:stretch/>
        </p:blipFill>
        <p:spPr>
          <a:xfrm flipH="1">
            <a:off x="9232329" y="5732850"/>
            <a:ext cx="1433486" cy="51625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B320E1A-10A2-47B0-A078-9A5069DA2740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53" b="63247"/>
          <a:stretch/>
        </p:blipFill>
        <p:spPr>
          <a:xfrm>
            <a:off x="0" y="6378912"/>
            <a:ext cx="12192000" cy="29256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90BC5F5-A1C4-40A8-9404-1171E1650735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53" b="63247"/>
          <a:stretch/>
        </p:blipFill>
        <p:spPr>
          <a:xfrm>
            <a:off x="0" y="4111171"/>
            <a:ext cx="12192000" cy="29256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36FEC5C-6BB9-48C4-B2B4-69A2234523C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32" t="26012" r="5893" b="42233"/>
          <a:stretch/>
        </p:blipFill>
        <p:spPr>
          <a:xfrm flipH="1">
            <a:off x="3644954" y="4756525"/>
            <a:ext cx="1433486" cy="51625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C3B9991-0371-4F5A-8B37-2185802A4E3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99" t="25926" r="8704" b="40053"/>
          <a:stretch/>
        </p:blipFill>
        <p:spPr>
          <a:xfrm flipH="1">
            <a:off x="3736984" y="2487595"/>
            <a:ext cx="1510731" cy="61925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63032B4-B088-4146-BAC7-F1AEF21BDD48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60" t="18434" r="9830" b="34204"/>
          <a:stretch/>
        </p:blipFill>
        <p:spPr>
          <a:xfrm>
            <a:off x="3864811" y="5403414"/>
            <a:ext cx="1789226" cy="104867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36D328C-7D67-45DF-AE35-A7464224FFC1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66" t="30734" r="14275" b="37385"/>
          <a:stretch/>
        </p:blipFill>
        <p:spPr>
          <a:xfrm flipH="1">
            <a:off x="9613154" y="2531221"/>
            <a:ext cx="2471518" cy="110729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1BF9141-DE24-4239-847D-D026B97001CC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25" t="23733" r="13297" b="45862"/>
          <a:stretch/>
        </p:blipFill>
        <p:spPr>
          <a:xfrm>
            <a:off x="10093548" y="4814345"/>
            <a:ext cx="1510731" cy="61925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65122E0-C098-4051-8B3D-9E98540948B1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25" t="23733" r="13297" b="45862"/>
          <a:stretch/>
        </p:blipFill>
        <p:spPr>
          <a:xfrm>
            <a:off x="770819" y="5701147"/>
            <a:ext cx="1510731" cy="61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5139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L -8.33333E-7 -0.380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6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8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9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5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15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5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35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45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65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75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85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E3E98EF-00A7-4B31-8045-659FDAF973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0"/>
            <a:ext cx="12192000" cy="685800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CAF25DCC-9328-440E-A197-37CA2F1433A1}"/>
              </a:ext>
            </a:extLst>
          </p:cNvPr>
          <p:cNvGrpSpPr/>
          <p:nvPr/>
        </p:nvGrpSpPr>
        <p:grpSpPr>
          <a:xfrm>
            <a:off x="4153505" y="2701554"/>
            <a:ext cx="4202490" cy="1323439"/>
            <a:chOff x="4607213" y="2701554"/>
            <a:chExt cx="4202490" cy="132343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D9787CD-E02A-46AD-986B-484F73F5E908}"/>
                </a:ext>
              </a:extLst>
            </p:cNvPr>
            <p:cNvSpPr txBox="1"/>
            <p:nvPr/>
          </p:nvSpPr>
          <p:spPr>
            <a:xfrm>
              <a:off x="4607213" y="3172169"/>
              <a:ext cx="420249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4000" b="1" dirty="0">
                  <a:solidFill>
                    <a:schemeClr val="bg1"/>
                  </a:solidFill>
                  <a:effectLst/>
                  <a:latin typeface="Century Gothic" panose="020B0502020202020204" pitchFamily="34" charset="0"/>
                  <a:ea typeface="Roboto Medium" panose="02000000000000000000" pitchFamily="2" charset="0"/>
                  <a:cs typeface="Calibri" panose="020F0502020204030204" pitchFamily="34" charset="0"/>
                </a:rPr>
                <a:t>Θεσσαλονίκη</a:t>
              </a:r>
              <a:endParaRPr lang="el-GR" sz="4000" b="1" dirty="0">
                <a:solidFill>
                  <a:schemeClr val="accent4"/>
                </a:solidFill>
                <a:effectLst/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3A63375-FBD5-4C6D-805F-39348686A879}"/>
                </a:ext>
              </a:extLst>
            </p:cNvPr>
            <p:cNvSpPr txBox="1"/>
            <p:nvPr/>
          </p:nvSpPr>
          <p:spPr>
            <a:xfrm>
              <a:off x="8369335" y="2701554"/>
              <a:ext cx="24087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>
                  <a:solidFill>
                    <a:schemeClr val="accent4"/>
                  </a:solidFill>
                  <a:latin typeface="Century Gothic" panose="020B0502020202020204" pitchFamily="34" charset="0"/>
                  <a:ea typeface="Roboto Medium" panose="02000000000000000000" pitchFamily="2" charset="0"/>
                  <a:cs typeface="Calibri" panose="020F0502020204030204" pitchFamily="34" charset="0"/>
                </a:rPr>
                <a:t>.</a:t>
              </a:r>
              <a:endParaRPr lang="el-GR" sz="8000" b="1" dirty="0">
                <a:solidFill>
                  <a:schemeClr val="accent4"/>
                </a:solidFill>
                <a:effectLst/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0152AAC-9A93-4D9A-8F41-C07866790D58}"/>
              </a:ext>
            </a:extLst>
          </p:cNvPr>
          <p:cNvGrpSpPr/>
          <p:nvPr/>
        </p:nvGrpSpPr>
        <p:grpSpPr>
          <a:xfrm>
            <a:off x="6055257" y="1876214"/>
            <a:ext cx="4202490" cy="3105572"/>
            <a:chOff x="6136744" y="1077897"/>
            <a:chExt cx="4202490" cy="310557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A03416C-A54B-4B7B-8674-FA41A2C2DB23}"/>
                </a:ext>
              </a:extLst>
            </p:cNvPr>
            <p:cNvGrpSpPr/>
            <p:nvPr/>
          </p:nvGrpSpPr>
          <p:grpSpPr>
            <a:xfrm>
              <a:off x="6136744" y="1077897"/>
              <a:ext cx="4202490" cy="1860002"/>
              <a:chOff x="4153505" y="1077897"/>
              <a:chExt cx="4202490" cy="1860002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A511B99-C010-40D3-9622-A7C89C4FDC8B}"/>
                  </a:ext>
                </a:extLst>
              </p:cNvPr>
              <p:cNvSpPr txBox="1"/>
              <p:nvPr/>
            </p:nvSpPr>
            <p:spPr>
              <a:xfrm>
                <a:off x="4153505" y="1077897"/>
                <a:ext cx="420249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4000" b="1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Roboto Medium" panose="02000000000000000000" pitchFamily="2" charset="0"/>
                    <a:cs typeface="Calibri" panose="020F0502020204030204" pitchFamily="34" charset="0"/>
                  </a:rPr>
                  <a:t>Τέλη </a:t>
                </a:r>
                <a:r>
                  <a:rPr lang="el-GR" sz="4000" b="1" dirty="0">
                    <a:solidFill>
                      <a:schemeClr val="accent4"/>
                    </a:solidFill>
                    <a:latin typeface="Century Gothic" panose="020B0502020202020204" pitchFamily="34" charset="0"/>
                    <a:ea typeface="Roboto Medium" panose="02000000000000000000" pitchFamily="2" charset="0"/>
                    <a:cs typeface="Calibri" panose="020F0502020204030204" pitchFamily="34" charset="0"/>
                  </a:rPr>
                  <a:t>19</a:t>
                </a:r>
                <a:r>
                  <a:rPr lang="el-GR" sz="4000" b="1" baseline="30000" dirty="0">
                    <a:solidFill>
                      <a:schemeClr val="accent4"/>
                    </a:solidFill>
                    <a:latin typeface="Century Gothic" panose="020B0502020202020204" pitchFamily="34" charset="0"/>
                    <a:ea typeface="Roboto Medium" panose="02000000000000000000" pitchFamily="2" charset="0"/>
                    <a:cs typeface="Calibri" panose="020F0502020204030204" pitchFamily="34" charset="0"/>
                  </a:rPr>
                  <a:t>ου</a:t>
                </a:r>
                <a:r>
                  <a:rPr lang="el-GR" sz="4000" b="1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Roboto Medium" panose="02000000000000000000" pitchFamily="2" charset="0"/>
                    <a:cs typeface="Calibri" panose="020F0502020204030204" pitchFamily="34" charset="0"/>
                  </a:rPr>
                  <a:t> αιώνα</a:t>
                </a:r>
                <a:endParaRPr lang="el-GR" sz="4000" b="1" dirty="0">
                  <a:solidFill>
                    <a:schemeClr val="accent4"/>
                  </a:solidFill>
                  <a:effectLst/>
                  <a:latin typeface="Century Gothic" panose="020B0502020202020204" pitchFamily="34" charset="0"/>
                  <a:ea typeface="Roboto Medium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7A0FDBA-A770-418B-9DA7-00FA31AB6AE4}"/>
                  </a:ext>
                </a:extLst>
              </p:cNvPr>
              <p:cNvSpPr txBox="1"/>
              <p:nvPr/>
            </p:nvSpPr>
            <p:spPr>
              <a:xfrm>
                <a:off x="4153505" y="1829903"/>
                <a:ext cx="420249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6600" dirty="0">
                    <a:solidFill>
                      <a:schemeClr val="accent4"/>
                    </a:solidFill>
                    <a:effectLst/>
                    <a:latin typeface="Century Gothic" panose="020B0502020202020204" pitchFamily="34" charset="0"/>
                    <a:ea typeface="Roboto Medium" panose="02000000000000000000" pitchFamily="2" charset="0"/>
                    <a:cs typeface="Calibri" panose="020F0502020204030204" pitchFamily="34" charset="0"/>
                  </a:rPr>
                  <a:t>Ι</a:t>
                </a:r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8BF0DB0-148E-4F4D-8AF2-ED18DE0A386D}"/>
                </a:ext>
              </a:extLst>
            </p:cNvPr>
            <p:cNvSpPr txBox="1"/>
            <p:nvPr/>
          </p:nvSpPr>
          <p:spPr>
            <a:xfrm>
              <a:off x="6136744" y="2860030"/>
              <a:ext cx="420249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4000" b="1" dirty="0">
                  <a:solidFill>
                    <a:schemeClr val="bg1"/>
                  </a:solidFill>
                  <a:latin typeface="Century Gothic" panose="020B0502020202020204" pitchFamily="34" charset="0"/>
                  <a:ea typeface="Roboto Medium" panose="02000000000000000000" pitchFamily="2" charset="0"/>
                  <a:cs typeface="Calibri" panose="020F0502020204030204" pitchFamily="34" charset="0"/>
                </a:rPr>
                <a:t>Ιππήλατες άμαξες &amp; τραμ</a:t>
              </a:r>
              <a:endParaRPr lang="el-GR" sz="4000" b="1" dirty="0">
                <a:solidFill>
                  <a:schemeClr val="accent4"/>
                </a:solidFill>
                <a:effectLst/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73C45BFA-0EB3-47C9-844A-5308FD3E3C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53" b="63247"/>
          <a:stretch/>
        </p:blipFill>
        <p:spPr>
          <a:xfrm rot="16200000">
            <a:off x="525012" y="3282718"/>
            <a:ext cx="6858000" cy="292565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C655C3B9-E6F1-4116-88CD-6211FABF2D24}"/>
              </a:ext>
            </a:extLst>
          </p:cNvPr>
          <p:cNvGrpSpPr/>
          <p:nvPr/>
        </p:nvGrpSpPr>
        <p:grpSpPr>
          <a:xfrm>
            <a:off x="6055257" y="1883462"/>
            <a:ext cx="4202490" cy="3105572"/>
            <a:chOff x="6136744" y="1077897"/>
            <a:chExt cx="4202490" cy="3105572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9369E6F6-947B-486B-81C0-6E5A09710AC6}"/>
                </a:ext>
              </a:extLst>
            </p:cNvPr>
            <p:cNvGrpSpPr/>
            <p:nvPr/>
          </p:nvGrpSpPr>
          <p:grpSpPr>
            <a:xfrm>
              <a:off x="6136744" y="1077897"/>
              <a:ext cx="4202490" cy="1860002"/>
              <a:chOff x="4153505" y="1077897"/>
              <a:chExt cx="4202490" cy="1860002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8CEDD28-C604-44FA-9627-BD697C98AC95}"/>
                  </a:ext>
                </a:extLst>
              </p:cNvPr>
              <p:cNvSpPr txBox="1"/>
              <p:nvPr/>
            </p:nvSpPr>
            <p:spPr>
              <a:xfrm>
                <a:off x="4153505" y="1077897"/>
                <a:ext cx="420249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4000" b="1" dirty="0">
                    <a:solidFill>
                      <a:schemeClr val="bg1"/>
                    </a:solidFill>
                    <a:effectLst/>
                    <a:latin typeface="Century Gothic" panose="020B0502020202020204" pitchFamily="34" charset="0"/>
                    <a:ea typeface="Roboto Medium" panose="02000000000000000000" pitchFamily="2" charset="0"/>
                    <a:cs typeface="Calibri" panose="020F0502020204030204" pitchFamily="34" charset="0"/>
                  </a:rPr>
                  <a:t>Δεκαετία </a:t>
                </a:r>
                <a:r>
                  <a:rPr lang="el-GR" sz="4000" b="1" dirty="0">
                    <a:solidFill>
                      <a:schemeClr val="accent4"/>
                    </a:solidFill>
                    <a:latin typeface="Century Gothic" panose="020B0502020202020204" pitchFamily="34" charset="0"/>
                    <a:ea typeface="Roboto Medium" panose="02000000000000000000" pitchFamily="2" charset="0"/>
                    <a:cs typeface="Calibri" panose="020F0502020204030204" pitchFamily="34" charset="0"/>
                  </a:rPr>
                  <a:t>1920</a:t>
                </a:r>
                <a:endParaRPr lang="el-GR" sz="4000" b="1" dirty="0">
                  <a:solidFill>
                    <a:schemeClr val="accent4"/>
                  </a:solidFill>
                  <a:effectLst/>
                  <a:latin typeface="Century Gothic" panose="020B0502020202020204" pitchFamily="34" charset="0"/>
                  <a:ea typeface="Roboto Medium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1F7B0E7-AB62-41E5-AA44-D23D71E3B3FC}"/>
                  </a:ext>
                </a:extLst>
              </p:cNvPr>
              <p:cNvSpPr txBox="1"/>
              <p:nvPr/>
            </p:nvSpPr>
            <p:spPr>
              <a:xfrm>
                <a:off x="4153505" y="1829903"/>
                <a:ext cx="420249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6600" dirty="0">
                    <a:solidFill>
                      <a:schemeClr val="accent4"/>
                    </a:solidFill>
                    <a:effectLst/>
                    <a:latin typeface="Century Gothic" panose="020B0502020202020204" pitchFamily="34" charset="0"/>
                    <a:ea typeface="Roboto Medium" panose="02000000000000000000" pitchFamily="2" charset="0"/>
                    <a:cs typeface="Calibri" panose="020F0502020204030204" pitchFamily="34" charset="0"/>
                  </a:rPr>
                  <a:t>Ι</a:t>
                </a:r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4F3E326-AF6F-4B5F-88EE-3FC1B6206F5F}"/>
                </a:ext>
              </a:extLst>
            </p:cNvPr>
            <p:cNvSpPr txBox="1"/>
            <p:nvPr/>
          </p:nvSpPr>
          <p:spPr>
            <a:xfrm>
              <a:off x="6136744" y="2860030"/>
              <a:ext cx="420249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4000" b="1" dirty="0">
                  <a:solidFill>
                    <a:schemeClr val="bg1"/>
                  </a:solidFill>
                  <a:effectLst/>
                  <a:latin typeface="Century Gothic" panose="020B0502020202020204" pitchFamily="34" charset="0"/>
                  <a:ea typeface="Roboto Medium" panose="02000000000000000000" pitchFamily="2" charset="0"/>
                  <a:cs typeface="Calibri" panose="020F0502020204030204" pitchFamily="34" charset="0"/>
                </a:rPr>
                <a:t>Μικρά λεωφορεία</a:t>
              </a:r>
              <a:endParaRPr lang="el-GR" sz="4000" b="1" dirty="0">
                <a:solidFill>
                  <a:schemeClr val="accent4"/>
                </a:solidFill>
                <a:effectLst/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724FD7E-B462-4128-A65A-99BC404CE765}"/>
              </a:ext>
            </a:extLst>
          </p:cNvPr>
          <p:cNvGrpSpPr/>
          <p:nvPr/>
        </p:nvGrpSpPr>
        <p:grpSpPr>
          <a:xfrm>
            <a:off x="6055257" y="1883462"/>
            <a:ext cx="4202490" cy="3105572"/>
            <a:chOff x="6136744" y="1077897"/>
            <a:chExt cx="4202490" cy="3105572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C36F1ADB-63A7-499E-99A6-67A74743CDF2}"/>
                </a:ext>
              </a:extLst>
            </p:cNvPr>
            <p:cNvGrpSpPr/>
            <p:nvPr/>
          </p:nvGrpSpPr>
          <p:grpSpPr>
            <a:xfrm>
              <a:off x="6136744" y="1077897"/>
              <a:ext cx="4202490" cy="1860002"/>
              <a:chOff x="4153505" y="1077897"/>
              <a:chExt cx="4202490" cy="1860002"/>
            </a:xfrm>
          </p:grpSpPr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F4D3367-62F0-4C60-B26B-BE1440E9BE5C}"/>
                  </a:ext>
                </a:extLst>
              </p:cNvPr>
              <p:cNvSpPr txBox="1"/>
              <p:nvPr/>
            </p:nvSpPr>
            <p:spPr>
              <a:xfrm>
                <a:off x="4153505" y="1077897"/>
                <a:ext cx="420249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4000" b="1" dirty="0">
                    <a:solidFill>
                      <a:schemeClr val="bg1"/>
                    </a:solidFill>
                    <a:effectLst/>
                    <a:latin typeface="Century Gothic" panose="020B0502020202020204" pitchFamily="34" charset="0"/>
                    <a:ea typeface="Roboto Medium" panose="02000000000000000000" pitchFamily="2" charset="0"/>
                    <a:cs typeface="Calibri" panose="020F0502020204030204" pitchFamily="34" charset="0"/>
                  </a:rPr>
                  <a:t>Δεκαετία </a:t>
                </a:r>
                <a:r>
                  <a:rPr lang="el-GR" sz="4000" b="1" dirty="0">
                    <a:solidFill>
                      <a:schemeClr val="accent4"/>
                    </a:solidFill>
                    <a:latin typeface="Century Gothic" panose="020B0502020202020204" pitchFamily="34" charset="0"/>
                    <a:ea typeface="Roboto Medium" panose="02000000000000000000" pitchFamily="2" charset="0"/>
                    <a:cs typeface="Calibri" panose="020F0502020204030204" pitchFamily="34" charset="0"/>
                  </a:rPr>
                  <a:t>1940</a:t>
                </a:r>
                <a:endParaRPr lang="el-GR" sz="4000" b="1" dirty="0">
                  <a:solidFill>
                    <a:schemeClr val="accent4"/>
                  </a:solidFill>
                  <a:effectLst/>
                  <a:latin typeface="Century Gothic" panose="020B0502020202020204" pitchFamily="34" charset="0"/>
                  <a:ea typeface="Roboto Medium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D3D8958-A0A9-4528-86D2-9EE71F3676F9}"/>
                  </a:ext>
                </a:extLst>
              </p:cNvPr>
              <p:cNvSpPr txBox="1"/>
              <p:nvPr/>
            </p:nvSpPr>
            <p:spPr>
              <a:xfrm>
                <a:off x="4153505" y="1829903"/>
                <a:ext cx="420249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6600" dirty="0">
                    <a:solidFill>
                      <a:schemeClr val="accent4"/>
                    </a:solidFill>
                    <a:effectLst/>
                    <a:latin typeface="Century Gothic" panose="020B0502020202020204" pitchFamily="34" charset="0"/>
                    <a:ea typeface="Roboto Medium" panose="02000000000000000000" pitchFamily="2" charset="0"/>
                    <a:cs typeface="Calibri" panose="020F0502020204030204" pitchFamily="34" charset="0"/>
                  </a:rPr>
                  <a:t>Ι</a:t>
                </a:r>
              </a:p>
            </p:txBody>
          </p: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DDFE4038-3CD1-4641-BF7D-4FA63C3DBE4A}"/>
                </a:ext>
              </a:extLst>
            </p:cNvPr>
            <p:cNvSpPr txBox="1"/>
            <p:nvPr/>
          </p:nvSpPr>
          <p:spPr>
            <a:xfrm>
              <a:off x="6136744" y="2860030"/>
              <a:ext cx="420249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4000" b="1" dirty="0">
                  <a:solidFill>
                    <a:schemeClr val="bg1"/>
                  </a:solidFill>
                  <a:effectLst/>
                  <a:latin typeface="Century Gothic" panose="020B0502020202020204" pitchFamily="34" charset="0"/>
                  <a:ea typeface="Roboto Medium" panose="02000000000000000000" pitchFamily="2" charset="0"/>
                  <a:cs typeface="Calibri" panose="020F0502020204030204" pitchFamily="34" charset="0"/>
                </a:rPr>
                <a:t>Μεγ</a:t>
              </a:r>
              <a:r>
                <a:rPr lang="el-GR" sz="4000" b="1" dirty="0">
                  <a:solidFill>
                    <a:schemeClr val="bg1"/>
                  </a:solidFill>
                  <a:latin typeface="Century Gothic" panose="020B0502020202020204" pitchFamily="34" charset="0"/>
                  <a:ea typeface="Roboto Medium" panose="02000000000000000000" pitchFamily="2" charset="0"/>
                  <a:cs typeface="Calibri" panose="020F0502020204030204" pitchFamily="34" charset="0"/>
                </a:rPr>
                <a:t>άλα</a:t>
              </a:r>
              <a:r>
                <a:rPr lang="el-GR" sz="4000" b="1" dirty="0">
                  <a:solidFill>
                    <a:schemeClr val="bg1"/>
                  </a:solidFill>
                  <a:effectLst/>
                  <a:latin typeface="Century Gothic" panose="020B0502020202020204" pitchFamily="34" charset="0"/>
                  <a:ea typeface="Roboto Medium" panose="02000000000000000000" pitchFamily="2" charset="0"/>
                  <a:cs typeface="Calibri" panose="020F0502020204030204" pitchFamily="34" charset="0"/>
                </a:rPr>
                <a:t> λεωφορεία</a:t>
              </a:r>
              <a:endParaRPr lang="el-GR" sz="4000" b="1" dirty="0">
                <a:solidFill>
                  <a:schemeClr val="accent4"/>
                </a:solidFill>
                <a:effectLst/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89B752C-1D1C-4516-82A3-72DDC948C16A}"/>
              </a:ext>
            </a:extLst>
          </p:cNvPr>
          <p:cNvGrpSpPr/>
          <p:nvPr/>
        </p:nvGrpSpPr>
        <p:grpSpPr>
          <a:xfrm>
            <a:off x="6055257" y="1876214"/>
            <a:ext cx="4202490" cy="3105572"/>
            <a:chOff x="6136744" y="1077897"/>
            <a:chExt cx="4202490" cy="3105572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E79C878A-7636-4A11-AE85-3A5EED46277C}"/>
                </a:ext>
              </a:extLst>
            </p:cNvPr>
            <p:cNvGrpSpPr/>
            <p:nvPr/>
          </p:nvGrpSpPr>
          <p:grpSpPr>
            <a:xfrm>
              <a:off x="6136744" y="1077897"/>
              <a:ext cx="4202490" cy="1860002"/>
              <a:chOff x="4153505" y="1077897"/>
              <a:chExt cx="4202490" cy="1860002"/>
            </a:xfrm>
          </p:grpSpPr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35F95DB3-9CA6-4C46-8D2F-71E7A09352B4}"/>
                  </a:ext>
                </a:extLst>
              </p:cNvPr>
              <p:cNvSpPr txBox="1"/>
              <p:nvPr/>
            </p:nvSpPr>
            <p:spPr>
              <a:xfrm>
                <a:off x="4153505" y="1077897"/>
                <a:ext cx="420249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4000" b="1" dirty="0">
                    <a:solidFill>
                      <a:schemeClr val="accent4"/>
                    </a:solidFill>
                    <a:effectLst/>
                    <a:latin typeface="Century Gothic" panose="020B0502020202020204" pitchFamily="34" charset="0"/>
                    <a:ea typeface="Roboto Medium" panose="02000000000000000000" pitchFamily="2" charset="0"/>
                    <a:cs typeface="Calibri" panose="020F0502020204030204" pitchFamily="34" charset="0"/>
                  </a:rPr>
                  <a:t>23 Ιουλίου 1957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2B5DDC46-6DAE-4470-B9FC-C01BF762A693}"/>
                  </a:ext>
                </a:extLst>
              </p:cNvPr>
              <p:cNvSpPr txBox="1"/>
              <p:nvPr/>
            </p:nvSpPr>
            <p:spPr>
              <a:xfrm>
                <a:off x="4153505" y="1829903"/>
                <a:ext cx="420249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6600" dirty="0">
                    <a:solidFill>
                      <a:schemeClr val="accent4"/>
                    </a:solidFill>
                    <a:effectLst/>
                    <a:latin typeface="Century Gothic" panose="020B0502020202020204" pitchFamily="34" charset="0"/>
                    <a:ea typeface="Roboto Medium" panose="02000000000000000000" pitchFamily="2" charset="0"/>
                    <a:cs typeface="Calibri" panose="020F0502020204030204" pitchFamily="34" charset="0"/>
                  </a:rPr>
                  <a:t>Ι</a:t>
                </a:r>
              </a:p>
            </p:txBody>
          </p:sp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0128002-2239-4734-AD5A-75BCBCFCC419}"/>
                </a:ext>
              </a:extLst>
            </p:cNvPr>
            <p:cNvSpPr txBox="1"/>
            <p:nvPr/>
          </p:nvSpPr>
          <p:spPr>
            <a:xfrm>
              <a:off x="6136744" y="2860030"/>
              <a:ext cx="420249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4000" b="1" dirty="0">
                  <a:solidFill>
                    <a:schemeClr val="bg1"/>
                  </a:solidFill>
                  <a:latin typeface="Century Gothic" panose="020B0502020202020204" pitchFamily="34" charset="0"/>
                  <a:ea typeface="Roboto Medium" panose="02000000000000000000" pitchFamily="2" charset="0"/>
                  <a:cs typeface="Calibri" panose="020F0502020204030204" pitchFamily="34" charset="0"/>
                </a:rPr>
                <a:t>Κατάργηση Τραμ</a:t>
              </a:r>
              <a:endParaRPr lang="el-GR" sz="4000" b="1" dirty="0">
                <a:solidFill>
                  <a:schemeClr val="accent4"/>
                </a:solidFill>
                <a:effectLst/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C93DED8-5195-4E09-864E-1A7805B322EB}"/>
              </a:ext>
            </a:extLst>
          </p:cNvPr>
          <p:cNvGrpSpPr/>
          <p:nvPr/>
        </p:nvGrpSpPr>
        <p:grpSpPr>
          <a:xfrm>
            <a:off x="6055257" y="1883462"/>
            <a:ext cx="4202490" cy="2989163"/>
            <a:chOff x="6136744" y="1077897"/>
            <a:chExt cx="4202490" cy="2490019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7A8456A2-9E53-4AAB-BA35-3D9456119DC2}"/>
                </a:ext>
              </a:extLst>
            </p:cNvPr>
            <p:cNvGrpSpPr/>
            <p:nvPr/>
          </p:nvGrpSpPr>
          <p:grpSpPr>
            <a:xfrm>
              <a:off x="6136744" y="1077897"/>
              <a:ext cx="4202490" cy="2100679"/>
              <a:chOff x="4153505" y="1077897"/>
              <a:chExt cx="4202490" cy="2100679"/>
            </a:xfrm>
          </p:grpSpPr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E75D7CB2-AC06-49B5-A6E5-9715757E3A52}"/>
                  </a:ext>
                </a:extLst>
              </p:cNvPr>
              <p:cNvSpPr txBox="1"/>
              <p:nvPr/>
            </p:nvSpPr>
            <p:spPr>
              <a:xfrm>
                <a:off x="4153505" y="1077897"/>
                <a:ext cx="420249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4000" b="1" dirty="0">
                    <a:solidFill>
                      <a:schemeClr val="accent4"/>
                    </a:solidFill>
                    <a:effectLst/>
                    <a:latin typeface="Century Gothic" panose="020B0502020202020204" pitchFamily="34" charset="0"/>
                    <a:ea typeface="Roboto Medium" panose="02000000000000000000" pitchFamily="2" charset="0"/>
                    <a:cs typeface="Calibri" panose="020F0502020204030204" pitchFamily="34" charset="0"/>
                  </a:rPr>
                  <a:t>3 Αυγούστου 1957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E940BA15-5CF9-4790-8A18-62BE6914A171}"/>
                  </a:ext>
                </a:extLst>
              </p:cNvPr>
              <p:cNvSpPr txBox="1"/>
              <p:nvPr/>
            </p:nvSpPr>
            <p:spPr>
              <a:xfrm>
                <a:off x="4153505" y="2070580"/>
                <a:ext cx="420249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6600" dirty="0">
                    <a:solidFill>
                      <a:schemeClr val="accent4"/>
                    </a:solidFill>
                    <a:effectLst/>
                    <a:latin typeface="Century Gothic" panose="020B0502020202020204" pitchFamily="34" charset="0"/>
                    <a:ea typeface="Roboto Medium" panose="02000000000000000000" pitchFamily="2" charset="0"/>
                    <a:cs typeface="Calibri" panose="020F0502020204030204" pitchFamily="34" charset="0"/>
                  </a:rPr>
                  <a:t>Ι</a:t>
                </a:r>
              </a:p>
            </p:txBody>
          </p:sp>
        </p:grp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94F1DA17-0251-441F-89B6-D8E153820B0A}"/>
                </a:ext>
              </a:extLst>
            </p:cNvPr>
            <p:cNvSpPr txBox="1"/>
            <p:nvPr/>
          </p:nvSpPr>
          <p:spPr>
            <a:xfrm>
              <a:off x="6136744" y="2860030"/>
              <a:ext cx="420249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4000" b="1" dirty="0">
                  <a:solidFill>
                    <a:schemeClr val="bg1"/>
                  </a:solidFill>
                  <a:effectLst/>
                  <a:latin typeface="Century Gothic" panose="020B0502020202020204" pitchFamily="34" charset="0"/>
                  <a:ea typeface="Roboto Medium" panose="02000000000000000000" pitchFamily="2" charset="0"/>
                  <a:cs typeface="Calibri" panose="020F0502020204030204" pitchFamily="34" charset="0"/>
                </a:rPr>
                <a:t>Ίδρυση Ο.Α.Σ.Θ.</a:t>
              </a:r>
              <a:endParaRPr lang="el-GR" sz="4000" b="1" dirty="0">
                <a:solidFill>
                  <a:schemeClr val="accent4"/>
                </a:solidFill>
                <a:effectLst/>
                <a:latin typeface="Century Gothic" panose="020B0502020202020204" pitchFamily="34" charset="0"/>
                <a:ea typeface="Roboto Medium" panose="02000000000000000000" pitchFamily="2" charset="0"/>
                <a:cs typeface="Calibri" panose="020F0502020204030204" pitchFamily="34" charset="0"/>
              </a:endParaRPr>
            </a:p>
          </p:txBody>
        </p:sp>
      </p:grpSp>
      <p:pic>
        <p:nvPicPr>
          <p:cNvPr id="65" name="Picture 64">
            <a:extLst>
              <a:ext uri="{FF2B5EF4-FFF2-40B4-BE49-F238E27FC236}">
                <a16:creationId xmlns:a16="http://schemas.microsoft.com/office/drawing/2014/main" id="{8AB8F3CD-3D3E-4C81-973E-5A8D8D456D35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377106" y="1081684"/>
            <a:ext cx="5538079" cy="469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64298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L -0.36549 2.22222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8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3387</TotalTime>
  <Words>733</Words>
  <Application>Microsoft Office PowerPoint</Application>
  <PresentationFormat>Widescreen</PresentationFormat>
  <Paragraphs>199</Paragraphs>
  <Slides>27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Century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</dc:creator>
  <cp:lastModifiedBy>Thomas</cp:lastModifiedBy>
  <cp:revision>202</cp:revision>
  <dcterms:created xsi:type="dcterms:W3CDTF">2020-11-01T22:16:25Z</dcterms:created>
  <dcterms:modified xsi:type="dcterms:W3CDTF">2021-01-08T13:14:47Z</dcterms:modified>
</cp:coreProperties>
</file>