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0" r:id="rId15"/>
    <p:sldId id="281" r:id="rId16"/>
    <p:sldId id="283" r:id="rId17"/>
    <p:sldId id="285" r:id="rId18"/>
    <p:sldId id="286" r:id="rId19"/>
    <p:sldId id="287" r:id="rId20"/>
    <p:sldId id="289" r:id="rId21"/>
    <p:sldId id="269" r:id="rId22"/>
    <p:sldId id="290" r:id="rId23"/>
    <p:sldId id="291" r:id="rId24"/>
    <p:sldId id="271" r:id="rId25"/>
    <p:sldId id="292" r:id="rId26"/>
    <p:sldId id="295" r:id="rId27"/>
    <p:sldId id="296" r:id="rId28"/>
    <p:sldId id="297" r:id="rId29"/>
    <p:sldId id="298" r:id="rId30"/>
    <p:sldId id="299" r:id="rId31"/>
    <p:sldId id="300" r:id="rId32"/>
    <p:sldId id="30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12/18/2012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en.wikipedia.org/wiki/Framework_%28computer_science%29" TargetMode="External"/><Relationship Id="rId3" Type="http://schemas.openxmlformats.org/officeDocument/2006/relationships/hyperlink" Target="http://www.springerlink.com/" TargetMode="External"/><Relationship Id="rId7" Type="http://schemas.openxmlformats.org/officeDocument/2006/relationships/hyperlink" Target="http://www.sourceforge.net/" TargetMode="External"/><Relationship Id="rId2" Type="http://schemas.openxmlformats.org/officeDocument/2006/relationships/hyperlink" Target="http://www.computer.org/" TargetMode="External"/><Relationship Id="rId1" Type="http://schemas.openxmlformats.org/officeDocument/2006/relationships/slideLayout" Target="../slideLayouts/slideLayout2.xml"/><Relationship Id="rId6" Type="http://schemas.openxmlformats.org/officeDocument/2006/relationships/hyperlink" Target="http://scholar.google.gr/" TargetMode="External"/><Relationship Id="rId5" Type="http://schemas.openxmlformats.org/officeDocument/2006/relationships/hyperlink" Target="http://dl.acm.org/" TargetMode="External"/><Relationship Id="rId4" Type="http://schemas.openxmlformats.org/officeDocument/2006/relationships/hyperlink" Target="http://www.sciencedirect.com/" TargetMode="External"/><Relationship Id="rId9" Type="http://schemas.openxmlformats.org/officeDocument/2006/relationships/hyperlink" Target="http://en.wikipedia.org/wiki/Design_pattern_%28computer_science%29"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953000"/>
            <a:ext cx="8686800" cy="1676400"/>
          </a:xfrm>
        </p:spPr>
        <p:txBody>
          <a:bodyPr>
            <a:normAutofit fontScale="77500" lnSpcReduction="20000"/>
          </a:bodyPr>
          <a:lstStyle/>
          <a:p>
            <a:r>
              <a:rPr lang="el-GR" b="1" i="1" dirty="0" smtClean="0"/>
              <a:t>Των φοιτητών </a:t>
            </a:r>
            <a:endParaRPr lang="en-US" b="1" i="1" dirty="0" smtClean="0"/>
          </a:p>
          <a:p>
            <a:r>
              <a:rPr lang="el-GR" b="1" i="1" dirty="0" smtClean="0"/>
              <a:t> </a:t>
            </a:r>
            <a:r>
              <a:rPr lang="el-GR" b="1" dirty="0" smtClean="0"/>
              <a:t>Αλεξανδρίδη Ανδρέα   04/2556</a:t>
            </a:r>
            <a:endParaRPr lang="en-US" b="1" dirty="0" smtClean="0"/>
          </a:p>
          <a:p>
            <a:r>
              <a:rPr lang="el-GR" b="1" dirty="0" smtClean="0"/>
              <a:t>Αδαμίδου Τριάδα         04/2537</a:t>
            </a:r>
          </a:p>
          <a:p>
            <a:endParaRPr lang="en-US" b="1" dirty="0" smtClean="0"/>
          </a:p>
          <a:p>
            <a:r>
              <a:rPr lang="el-GR" b="1" dirty="0" smtClean="0"/>
              <a:t> </a:t>
            </a:r>
            <a:r>
              <a:rPr lang="el-GR" b="1" i="1" dirty="0" smtClean="0"/>
              <a:t>Επιβλέπων Καθηγητής</a:t>
            </a:r>
            <a:r>
              <a:rPr lang="en-US" b="1" i="1" dirty="0" smtClean="0"/>
              <a:t>   </a:t>
            </a:r>
            <a:r>
              <a:rPr lang="el-GR" b="1" dirty="0" smtClean="0"/>
              <a:t>Δεληγιάννης Ιγνάτιος</a:t>
            </a:r>
          </a:p>
          <a:p>
            <a:endParaRPr lang="el-GR" dirty="0"/>
          </a:p>
        </p:txBody>
      </p:sp>
      <p:sp>
        <p:nvSpPr>
          <p:cNvPr id="2" name="Title 1"/>
          <p:cNvSpPr>
            <a:spLocks noGrp="1"/>
          </p:cNvSpPr>
          <p:nvPr>
            <p:ph type="ctrTitle"/>
          </p:nvPr>
        </p:nvSpPr>
        <p:spPr>
          <a:xfrm>
            <a:off x="762000" y="1371600"/>
            <a:ext cx="7772400" cy="1143000"/>
          </a:xfrm>
        </p:spPr>
        <p:txBody>
          <a:bodyPr>
            <a:normAutofit fontScale="90000"/>
          </a:bodyPr>
          <a:lstStyle/>
          <a:p>
            <a:pPr fontAlgn="base" hangingPunct="0"/>
            <a:r>
              <a:rPr lang="en-US" sz="2200" b="1" i="1" dirty="0" smtClean="0"/>
              <a:t/>
            </a:r>
            <a:br>
              <a:rPr lang="en-US" sz="2200" b="1" i="1" dirty="0" smtClean="0"/>
            </a:br>
            <a:r>
              <a:rPr lang="en-US" sz="2200" b="1" i="1" dirty="0" smtClean="0"/>
              <a:t/>
            </a:r>
            <a:br>
              <a:rPr lang="en-US" sz="2200" b="1" i="1" dirty="0" smtClean="0"/>
            </a:br>
            <a:r>
              <a:rPr lang="el-GR" sz="2200" b="1" i="1" dirty="0" smtClean="0"/>
              <a:t>Τίτλος Πτυχιακής Εργασίας: </a:t>
            </a:r>
            <a:r>
              <a:rPr lang="el-GR" sz="2200" dirty="0" smtClean="0"/>
              <a:t/>
            </a:r>
            <a:br>
              <a:rPr lang="el-GR" sz="2200" dirty="0" smtClean="0"/>
            </a:br>
            <a:r>
              <a:rPr lang="el-GR" sz="2200" dirty="0" smtClean="0"/>
              <a:t>Μελέτη καταγραφής χρήσης και επίδρασης των προτύπων σχεδίασης στις βιβλιοθήκες</a:t>
            </a:r>
            <a:r>
              <a:rPr lang="el-GR" dirty="0" smtClean="0"/>
              <a:t/>
            </a:r>
            <a:br>
              <a:rPr lang="el-GR" dirty="0" smtClean="0"/>
            </a:br>
            <a:endParaRPr lang="el-GR" dirty="0"/>
          </a:p>
        </p:txBody>
      </p:sp>
      <p:pic>
        <p:nvPicPr>
          <p:cNvPr id="4" name="Picture 3" descr="C:\Users\andral\Desktop\wordle.png"/>
          <p:cNvPicPr/>
          <p:nvPr/>
        </p:nvPicPr>
        <p:blipFill>
          <a:blip r:embed="rId3" cstate="print"/>
          <a:srcRect/>
          <a:stretch>
            <a:fillRect/>
          </a:stretch>
        </p:blipFill>
        <p:spPr bwMode="auto">
          <a:xfrm>
            <a:off x="304800" y="2743200"/>
            <a:ext cx="8534400" cy="2057400"/>
          </a:xfrm>
          <a:prstGeom prst="rect">
            <a:avLst/>
          </a:prstGeom>
          <a:noFill/>
          <a:ln w="9525">
            <a:noFill/>
            <a:miter lim="800000"/>
            <a:headEnd/>
            <a:tailEnd/>
          </a:ln>
        </p:spPr>
      </p:pic>
      <p:graphicFrame>
        <p:nvGraphicFramePr>
          <p:cNvPr id="1026" name="Object 2"/>
          <p:cNvGraphicFramePr>
            <a:graphicFrameLocks noChangeAspect="1"/>
          </p:cNvGraphicFramePr>
          <p:nvPr/>
        </p:nvGraphicFramePr>
        <p:xfrm>
          <a:off x="762000" y="0"/>
          <a:ext cx="7772400" cy="1295400"/>
        </p:xfrm>
        <a:graphic>
          <a:graphicData uri="http://schemas.openxmlformats.org/presentationml/2006/ole">
            <p:oleObj spid="_x0000_s1026" name="Εικόνα" r:id="rId4" imgW="0" imgH="0" progId="StaticMetafile">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sz="3600" dirty="0" smtClean="0">
                <a:solidFill>
                  <a:schemeClr val="tx1"/>
                </a:solidFill>
              </a:rPr>
              <a:t>ΤΥΠΟΙ ΥΠΟΛΟΓΙΣΜΟΙ ΓΙΑ ΠΟΙΟΤΙΚΑ ΧΑΡΑΚΤΗΡΙΣΤΙΚΑ</a:t>
            </a:r>
            <a:endParaRPr lang="el-GR" sz="3600" dirty="0">
              <a:solidFill>
                <a:schemeClr val="tx1"/>
              </a:solidFill>
            </a:endParaRPr>
          </a:p>
        </p:txBody>
      </p:sp>
      <p:pic>
        <p:nvPicPr>
          <p:cNvPr id="4" name="Content Placeholder 3"/>
          <p:cNvPicPr>
            <a:picLocks noGrp="1"/>
          </p:cNvPicPr>
          <p:nvPr>
            <p:ph sz="quarter" idx="1"/>
          </p:nvPr>
        </p:nvPicPr>
        <p:blipFill>
          <a:blip r:embed="rId2" cstate="print"/>
          <a:srcRect/>
          <a:stretch>
            <a:fillRect/>
          </a:stretch>
        </p:blipFill>
        <p:spPr bwMode="auto">
          <a:xfrm>
            <a:off x="685800" y="1524000"/>
            <a:ext cx="74676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782762"/>
          </a:xfrm>
        </p:spPr>
        <p:txBody>
          <a:bodyPr>
            <a:normAutofit fontScale="90000"/>
          </a:bodyPr>
          <a:lstStyle/>
          <a:p>
            <a:pPr algn="ctr"/>
            <a:r>
              <a:rPr lang="el-GR" dirty="0" smtClean="0">
                <a:solidFill>
                  <a:schemeClr val="tx1"/>
                </a:solidFill>
              </a:rPr>
              <a:t>ΒΙΒΛΙΟΓΡΑΦΙΚΗ ΑΝΑΦΟΡΑ</a:t>
            </a:r>
            <a:r>
              <a:rPr lang="el-GR" sz="2800" dirty="0" smtClean="0"/>
              <a:t/>
            </a:r>
            <a:br>
              <a:rPr lang="el-GR" sz="2800" dirty="0" smtClean="0"/>
            </a:br>
            <a:r>
              <a:rPr lang="el-GR" dirty="0" smtClean="0"/>
              <a:t/>
            </a:r>
            <a:br>
              <a:rPr lang="el-GR" dirty="0" smtClean="0"/>
            </a:br>
            <a:endParaRPr lang="el-GR" dirty="0"/>
          </a:p>
        </p:txBody>
      </p:sp>
      <p:sp>
        <p:nvSpPr>
          <p:cNvPr id="3" name="Content Placeholder 2"/>
          <p:cNvSpPr>
            <a:spLocks noGrp="1"/>
          </p:cNvSpPr>
          <p:nvPr>
            <p:ph sz="quarter" idx="1"/>
          </p:nvPr>
        </p:nvSpPr>
        <p:spPr>
          <a:xfrm>
            <a:off x="457200" y="1447800"/>
            <a:ext cx="8229600" cy="5029200"/>
          </a:xfrm>
        </p:spPr>
        <p:txBody>
          <a:bodyPr>
            <a:normAutofit/>
          </a:bodyPr>
          <a:lstStyle/>
          <a:p>
            <a:r>
              <a:rPr lang="el-GR" sz="1800" b="1" dirty="0" smtClean="0">
                <a:cs typeface="Arial" pitchFamily="34" charset="0"/>
              </a:rPr>
              <a:t>Τα Ερωτήματα της έρευνας</a:t>
            </a:r>
          </a:p>
          <a:p>
            <a:pPr lvl="0">
              <a:buNone/>
            </a:pPr>
            <a:r>
              <a:rPr lang="el-GR" sz="1800" dirty="0" smtClean="0">
                <a:cs typeface="Arial" pitchFamily="34" charset="0"/>
              </a:rPr>
              <a:t>	«Υπάρχουν ερευνητικές μελέτες που αναφέρονται στην επίδραση των προτύπων σχεδίασης στις βιβλιοθήκες, και ποια συμπεράσματα προκύπτουν ;»</a:t>
            </a:r>
          </a:p>
          <a:p>
            <a:pPr>
              <a:buNone/>
            </a:pPr>
            <a:endParaRPr lang="en-US" sz="1800" b="1" dirty="0" smtClean="0">
              <a:cs typeface="Arial" pitchFamily="34" charset="0"/>
            </a:endParaRPr>
          </a:p>
          <a:p>
            <a:r>
              <a:rPr lang="el-GR" sz="1800" b="1" dirty="0" smtClean="0">
                <a:cs typeface="Arial" pitchFamily="34" charset="0"/>
              </a:rPr>
              <a:t>Η Διαδικασία Αναζήτησης</a:t>
            </a:r>
          </a:p>
          <a:p>
            <a:pPr>
              <a:buNone/>
            </a:pPr>
            <a:r>
              <a:rPr lang="el-GR" sz="1800" dirty="0" smtClean="0">
                <a:cs typeface="Arial" pitchFamily="34" charset="0"/>
              </a:rPr>
              <a:t>Η αναζήτηση έγινε στις παρακάτω βιβλιοθήκες :</a:t>
            </a:r>
          </a:p>
          <a:p>
            <a:pPr lvl="1"/>
            <a:r>
              <a:rPr lang="en-US" sz="1800" dirty="0" smtClean="0">
                <a:cs typeface="Arial" pitchFamily="34" charset="0"/>
              </a:rPr>
              <a:t>http://www.computer.org/ </a:t>
            </a:r>
            <a:endParaRPr lang="el-GR" sz="1800" dirty="0" smtClean="0">
              <a:cs typeface="Arial" pitchFamily="34" charset="0"/>
            </a:endParaRPr>
          </a:p>
          <a:p>
            <a:pPr lvl="1"/>
            <a:r>
              <a:rPr lang="en-US" sz="1800" dirty="0" smtClean="0">
                <a:cs typeface="Arial" pitchFamily="34" charset="0"/>
              </a:rPr>
              <a:t>http://www.springerlink.com/</a:t>
            </a:r>
            <a:endParaRPr lang="el-GR" sz="1800" dirty="0" smtClean="0">
              <a:cs typeface="Arial" pitchFamily="34" charset="0"/>
            </a:endParaRPr>
          </a:p>
          <a:p>
            <a:pPr lvl="1"/>
            <a:r>
              <a:rPr lang="en-US" sz="1800" dirty="0" smtClean="0">
                <a:cs typeface="Arial" pitchFamily="34" charset="0"/>
              </a:rPr>
              <a:t>http://www.sciencedirect.com/</a:t>
            </a:r>
            <a:endParaRPr lang="el-GR" sz="1800" dirty="0" smtClean="0">
              <a:cs typeface="Arial" pitchFamily="34" charset="0"/>
            </a:endParaRPr>
          </a:p>
          <a:p>
            <a:pPr lvl="1"/>
            <a:r>
              <a:rPr lang="en-US" sz="1800" dirty="0" smtClean="0">
                <a:cs typeface="Arial" pitchFamily="34" charset="0"/>
              </a:rPr>
              <a:t>http://dl.acm.org/ </a:t>
            </a:r>
            <a:endParaRPr lang="el-GR" sz="1800" dirty="0" smtClean="0">
              <a:cs typeface="Arial" pitchFamily="34" charset="0"/>
            </a:endParaRPr>
          </a:p>
          <a:p>
            <a:pPr lvl="1"/>
            <a:r>
              <a:rPr lang="en-US" sz="1800" dirty="0" smtClean="0">
                <a:cs typeface="Arial" pitchFamily="34" charset="0"/>
              </a:rPr>
              <a:t>http</a:t>
            </a:r>
            <a:r>
              <a:rPr lang="el-GR" sz="1800" dirty="0" smtClean="0">
                <a:cs typeface="Arial" pitchFamily="34" charset="0"/>
              </a:rPr>
              <a:t>://</a:t>
            </a:r>
            <a:r>
              <a:rPr lang="en-US" sz="1800" dirty="0" smtClean="0">
                <a:cs typeface="Arial" pitchFamily="34" charset="0"/>
              </a:rPr>
              <a:t>scholar</a:t>
            </a:r>
            <a:r>
              <a:rPr lang="el-GR" sz="1800" dirty="0" smtClean="0">
                <a:cs typeface="Arial" pitchFamily="34" charset="0"/>
              </a:rPr>
              <a:t>.</a:t>
            </a:r>
            <a:r>
              <a:rPr lang="en-US" sz="1800" dirty="0" err="1" smtClean="0">
                <a:cs typeface="Arial" pitchFamily="34" charset="0"/>
              </a:rPr>
              <a:t>google</a:t>
            </a:r>
            <a:r>
              <a:rPr lang="el-GR" sz="1800" dirty="0" smtClean="0">
                <a:cs typeface="Arial" pitchFamily="34" charset="0"/>
              </a:rPr>
              <a:t>.</a:t>
            </a:r>
            <a:r>
              <a:rPr lang="en-US" sz="1800" dirty="0" err="1" smtClean="0">
                <a:cs typeface="Arial" pitchFamily="34" charset="0"/>
              </a:rPr>
              <a:t>gr</a:t>
            </a:r>
            <a:r>
              <a:rPr lang="en-US" sz="1800" dirty="0" smtClean="0">
                <a:cs typeface="Arial" pitchFamily="34" charset="0"/>
              </a:rPr>
              <a:t>/</a:t>
            </a:r>
            <a:endParaRPr lang="el-GR" sz="1800" dirty="0" smtClean="0">
              <a:cs typeface="Arial" pitchFamily="34" charset="0"/>
            </a:endParaRPr>
          </a:p>
          <a:p>
            <a:pPr>
              <a:buNone/>
            </a:pPr>
            <a:r>
              <a:rPr lang="el-GR" sz="1800" dirty="0" smtClean="0">
                <a:ea typeface="Times New Roman"/>
                <a:cs typeface="Arial" pitchFamily="34" charset="0"/>
              </a:rPr>
              <a:t>Σαν λέξεις κλειδιά  χρησιμοποιήθηκαν οι λέξεις «</a:t>
            </a:r>
            <a:r>
              <a:rPr lang="en-US" sz="1800" dirty="0" smtClean="0">
                <a:ea typeface="Times New Roman"/>
                <a:cs typeface="Arial" pitchFamily="34" charset="0"/>
              </a:rPr>
              <a:t>pattern</a:t>
            </a:r>
            <a:r>
              <a:rPr lang="el-GR" sz="1800" dirty="0" smtClean="0">
                <a:ea typeface="Times New Roman"/>
                <a:cs typeface="Arial" pitchFamily="34" charset="0"/>
              </a:rPr>
              <a:t>» και «</a:t>
            </a:r>
            <a:r>
              <a:rPr lang="en-US" sz="1800" dirty="0" smtClean="0">
                <a:ea typeface="Times New Roman"/>
                <a:cs typeface="Arial" pitchFamily="34" charset="0"/>
              </a:rPr>
              <a:t>framework</a:t>
            </a:r>
            <a:r>
              <a:rPr lang="el-GR" sz="1800" dirty="0" smtClean="0">
                <a:ea typeface="Times New Roman"/>
                <a:cs typeface="Arial" pitchFamily="34" charset="0"/>
              </a:rPr>
              <a:t>».</a:t>
            </a:r>
            <a:endParaRPr lang="el-GR" sz="1800" dirty="0" smtClean="0">
              <a:cs typeface="Arial" pitchFamily="34" charset="0"/>
            </a:endParaRPr>
          </a:p>
          <a:p>
            <a:endParaRPr lang="el-GR"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normAutofit/>
          </a:bodyPr>
          <a:lstStyle/>
          <a:p>
            <a:pPr algn="ctr"/>
            <a:r>
              <a:rPr lang="el-GR" sz="3600" dirty="0" smtClean="0">
                <a:solidFill>
                  <a:schemeClr val="tx1"/>
                </a:solidFill>
              </a:rPr>
              <a:t>ΒΙΒΛΙΟΓΡΑΦΙΚΗ ΑΝΑΦΟΡΑ</a:t>
            </a:r>
            <a:endParaRPr lang="el-GR"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04800" y="1676400"/>
            <a:ext cx="8382000" cy="4343400"/>
          </a:xfrm>
        </p:spPr>
        <p:txBody>
          <a:bodyPr>
            <a:normAutofit/>
          </a:bodyPr>
          <a:lstStyle/>
          <a:p>
            <a:pPr>
              <a:buNone/>
            </a:pPr>
            <a:r>
              <a:rPr lang="el-GR" sz="1800" b="1" dirty="0" smtClean="0">
                <a:cs typeface="Arial" pitchFamily="34" charset="0"/>
              </a:rPr>
              <a:t>Κριτήρια Συμπερίληψης Και Αποκλεισμού</a:t>
            </a:r>
            <a:r>
              <a:rPr lang="en-US" sz="1800" b="1" dirty="0" smtClean="0">
                <a:cs typeface="Arial" pitchFamily="34" charset="0"/>
              </a:rPr>
              <a:t>:</a:t>
            </a:r>
          </a:p>
          <a:p>
            <a:pPr>
              <a:buNone/>
            </a:pPr>
            <a:endParaRPr lang="en-US" sz="1800" dirty="0" smtClean="0">
              <a:cs typeface="Arial" pitchFamily="34" charset="0"/>
            </a:endParaRPr>
          </a:p>
          <a:p>
            <a:pPr lvl="1"/>
            <a:r>
              <a:rPr lang="el-GR" sz="1800" dirty="0" smtClean="0">
                <a:cs typeface="Arial" pitchFamily="34" charset="0"/>
              </a:rPr>
              <a:t>Εύρεση των σχετικών μελετών – αναζήτηση σε ψηφιακές βιβλιοθήκες. </a:t>
            </a:r>
          </a:p>
          <a:p>
            <a:pPr lvl="1"/>
            <a:r>
              <a:rPr lang="el-GR" sz="1800" dirty="0" smtClean="0">
                <a:cs typeface="Arial" pitchFamily="34" charset="0"/>
              </a:rPr>
              <a:t>Αποκλεισμός μελετών βάση του τίτλο τους. </a:t>
            </a:r>
          </a:p>
          <a:p>
            <a:pPr lvl="1"/>
            <a:r>
              <a:rPr lang="el-GR" sz="1800" dirty="0" smtClean="0">
                <a:cs typeface="Arial" pitchFamily="34" charset="0"/>
              </a:rPr>
              <a:t>Αποκλεισμός μελετών βάση της περίληψή τους.</a:t>
            </a:r>
          </a:p>
          <a:p>
            <a:pPr lvl="1"/>
            <a:r>
              <a:rPr lang="el-GR" sz="1800" dirty="0" smtClean="0">
                <a:cs typeface="Arial" pitchFamily="34" charset="0"/>
              </a:rPr>
              <a:t>Προσεκτική μελέτη των άρθρων και επιλογή των πιο σχετικών με τα πρότυπα σχεδίασης, βάση του πλήρους κειμένου.</a:t>
            </a:r>
          </a:p>
          <a:p>
            <a:endParaRPr lang="en-US" sz="2000" dirty="0" smtClean="0"/>
          </a:p>
          <a:p>
            <a:pPr>
              <a:buNone/>
            </a:pPr>
            <a:endParaRPr lang="el-GR"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normAutofit/>
          </a:bodyPr>
          <a:lstStyle/>
          <a:p>
            <a:pPr algn="ctr"/>
            <a:r>
              <a:rPr lang="el-GR" sz="3600" dirty="0" smtClean="0">
                <a:solidFill>
                  <a:schemeClr val="tx1"/>
                </a:solidFill>
              </a:rPr>
              <a:t>ΒΙΒΛΙΟΓΡΑΦΙΚΗ ΑΝΑΦΟΡΑ</a:t>
            </a:r>
            <a:endParaRPr lang="el-GR"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81000" y="1905000"/>
            <a:ext cx="8305800" cy="4114800"/>
          </a:xfrm>
        </p:spPr>
        <p:txBody>
          <a:bodyPr>
            <a:normAutofit/>
          </a:bodyPr>
          <a:lstStyle/>
          <a:p>
            <a:pPr>
              <a:buNone/>
            </a:pPr>
            <a:r>
              <a:rPr lang="el-GR" sz="1800" b="1" dirty="0" smtClean="0">
                <a:cs typeface="Arial" pitchFamily="34" charset="0"/>
              </a:rPr>
              <a:t>Συλλογή Δεδομένων</a:t>
            </a:r>
            <a:r>
              <a:rPr lang="en-US" sz="1800" b="1" dirty="0" smtClean="0">
                <a:cs typeface="Arial" pitchFamily="34" charset="0"/>
              </a:rPr>
              <a:t>:</a:t>
            </a:r>
          </a:p>
          <a:p>
            <a:pPr>
              <a:buNone/>
            </a:pPr>
            <a:endParaRPr lang="en-US" sz="1800" dirty="0" smtClean="0">
              <a:cs typeface="Arial" pitchFamily="34" charset="0"/>
            </a:endParaRPr>
          </a:p>
          <a:p>
            <a:pPr marL="617220" lvl="1" indent="-342900" algn="just">
              <a:lnSpc>
                <a:spcPct val="115000"/>
              </a:lnSpc>
              <a:spcAft>
                <a:spcPts val="1000"/>
              </a:spcAft>
              <a:tabLst>
                <a:tab pos="678815" algn="l"/>
              </a:tabLst>
            </a:pPr>
            <a:r>
              <a:rPr lang="el-GR" sz="1800" dirty="0" smtClean="0">
                <a:ea typeface="Times New Roman"/>
                <a:cs typeface="Arial" pitchFamily="34" charset="0"/>
              </a:rPr>
              <a:t>Τύπο δημοσίευσης (περιοδικό, συνέδριο, </a:t>
            </a:r>
            <a:r>
              <a:rPr lang="en-US" sz="1800" dirty="0" smtClean="0">
                <a:ea typeface="Times New Roman"/>
                <a:cs typeface="Arial" pitchFamily="34" charset="0"/>
              </a:rPr>
              <a:t>workshop</a:t>
            </a:r>
            <a:r>
              <a:rPr lang="el-GR" sz="1800" dirty="0" smtClean="0">
                <a:ea typeface="Times New Roman"/>
                <a:cs typeface="Arial" pitchFamily="34" charset="0"/>
              </a:rPr>
              <a:t>)</a:t>
            </a:r>
          </a:p>
          <a:p>
            <a:pPr marL="617220" lvl="1" indent="-342900" algn="just">
              <a:lnSpc>
                <a:spcPct val="115000"/>
              </a:lnSpc>
              <a:spcAft>
                <a:spcPts val="1000"/>
              </a:spcAft>
              <a:tabLst>
                <a:tab pos="678815" algn="l"/>
              </a:tabLst>
            </a:pPr>
            <a:r>
              <a:rPr lang="el-GR" sz="1800" dirty="0" smtClean="0">
                <a:ea typeface="Times New Roman"/>
                <a:cs typeface="Arial" pitchFamily="34" charset="0"/>
              </a:rPr>
              <a:t>Τόπο δημοσίευσης (όνομα συνεδρίου ή περιοδικού)</a:t>
            </a:r>
          </a:p>
          <a:p>
            <a:pPr marL="617220" lvl="1" indent="-342900" algn="just">
              <a:lnSpc>
                <a:spcPct val="115000"/>
              </a:lnSpc>
              <a:spcAft>
                <a:spcPts val="1000"/>
              </a:spcAft>
              <a:tabLst>
                <a:tab pos="678815" algn="l"/>
              </a:tabLst>
            </a:pPr>
            <a:r>
              <a:rPr lang="en-US" sz="1800" dirty="0" smtClean="0">
                <a:ea typeface="Times New Roman"/>
                <a:cs typeface="Arial" pitchFamily="34" charset="0"/>
              </a:rPr>
              <a:t>Έτος  δημοσίευσης</a:t>
            </a:r>
            <a:endParaRPr lang="el-GR" sz="1800" dirty="0" smtClean="0">
              <a:ea typeface="Times New Roman"/>
              <a:cs typeface="Arial" pitchFamily="34" charset="0"/>
            </a:endParaRPr>
          </a:p>
          <a:p>
            <a:pPr marL="617220" lvl="1" indent="-342900" algn="just">
              <a:lnSpc>
                <a:spcPct val="115000"/>
              </a:lnSpc>
              <a:spcAft>
                <a:spcPts val="1000"/>
              </a:spcAft>
              <a:tabLst>
                <a:tab pos="678815" algn="l"/>
              </a:tabLst>
            </a:pPr>
            <a:r>
              <a:rPr lang="el-GR" sz="1800" dirty="0" smtClean="0">
                <a:ea typeface="Times New Roman"/>
                <a:cs typeface="Arial" pitchFamily="34" charset="0"/>
              </a:rPr>
              <a:t>Τόπος δημοσίευσης (όνομα συνεδρίου ή περιοδικού)</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normAutofit/>
          </a:bodyPr>
          <a:lstStyle/>
          <a:p>
            <a:pPr algn="ctr"/>
            <a:r>
              <a:rPr lang="el-GR" sz="3600" dirty="0" smtClean="0">
                <a:solidFill>
                  <a:schemeClr val="tx1"/>
                </a:solidFill>
              </a:rPr>
              <a:t>ΒΙΒΛΙΟΓΡΑΦΙΚΗ ΑΝΑΦΟΡΑ</a:t>
            </a:r>
            <a:endParaRPr lang="en-US" sz="3600"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81000" y="1905000"/>
            <a:ext cx="8305800" cy="4114800"/>
          </a:xfrm>
        </p:spPr>
        <p:txBody>
          <a:bodyPr/>
          <a:lstStyle/>
          <a:p>
            <a:pPr>
              <a:buNone/>
            </a:pPr>
            <a:r>
              <a:rPr lang="el-GR" sz="1800" b="1" dirty="0" smtClean="0">
                <a:cs typeface="Arial" pitchFamily="34" charset="0"/>
              </a:rPr>
              <a:t>Συζήτηση των </a:t>
            </a:r>
            <a:r>
              <a:rPr lang="el-GR" sz="1800" b="1" dirty="0" smtClean="0">
                <a:cs typeface="Arial" pitchFamily="34" charset="0"/>
              </a:rPr>
              <a:t>αποτελεσμάτων</a:t>
            </a:r>
            <a:endParaRPr lang="el-GR" sz="1800" b="1" dirty="0" smtClean="0">
              <a:cs typeface="Arial" pitchFamily="34" charset="0"/>
            </a:endParaRPr>
          </a:p>
          <a:p>
            <a:pPr>
              <a:buNone/>
            </a:pPr>
            <a:endParaRPr lang="en-US" sz="1800" b="1" dirty="0" smtClean="0">
              <a:latin typeface="Cambria" pitchFamily="18" charset="0"/>
              <a:cs typeface="Arial" pitchFamily="34" charset="0"/>
            </a:endParaRPr>
          </a:p>
          <a:p>
            <a:pPr lvl="1"/>
            <a:r>
              <a:rPr lang="en-US" sz="1800" dirty="0" smtClean="0">
                <a:latin typeface="Cambria" pitchFamily="18" charset="0"/>
                <a:cs typeface="Arial" pitchFamily="34" charset="0"/>
              </a:rPr>
              <a:t>Reconciling usability and interactive system architecture using patterns</a:t>
            </a:r>
          </a:p>
          <a:p>
            <a:pPr lvl="1"/>
            <a:r>
              <a:rPr lang="en-US" sz="1800" i="1" dirty="0" smtClean="0">
                <a:latin typeface="Cambria" pitchFamily="18" charset="0"/>
                <a:cs typeface="Arial" pitchFamily="34" charset="0"/>
              </a:rPr>
              <a:t>Developing adaptable software architectures using design patterns: an NFR approach</a:t>
            </a:r>
            <a:r>
              <a:rPr lang="en-US" sz="1800" u="sng" dirty="0" smtClean="0">
                <a:latin typeface="Cambria" pitchFamily="18" charset="0"/>
                <a:cs typeface="Arial" pitchFamily="34" charset="0"/>
              </a:rPr>
              <a:t> </a:t>
            </a:r>
          </a:p>
          <a:p>
            <a:pPr lvl="1"/>
            <a:r>
              <a:rPr lang="en-US" sz="1800" dirty="0" smtClean="0">
                <a:latin typeface="Cambria" pitchFamily="18" charset="0"/>
                <a:cs typeface="Arial" pitchFamily="34" charset="0"/>
              </a:rPr>
              <a:t>Quality-driven software re-engineering</a:t>
            </a:r>
          </a:p>
          <a:p>
            <a:pPr lvl="1"/>
            <a:r>
              <a:rPr lang="en-US" sz="1800" dirty="0" smtClean="0">
                <a:latin typeface="Cambria" pitchFamily="18" charset="0"/>
                <a:cs typeface="Arial" pitchFamily="34" charset="0"/>
              </a:rPr>
              <a:t>Measuring software evolution at a nuclear fusion experiment site: a test case for the applicability of OO and reuse metrics in software characterization</a:t>
            </a:r>
          </a:p>
          <a:p>
            <a:pPr lvl="1"/>
            <a:r>
              <a:rPr lang="en-US" sz="1800" dirty="0" smtClean="0">
                <a:latin typeface="Cambria" pitchFamily="18" charset="0"/>
                <a:cs typeface="Arial" pitchFamily="34" charset="0"/>
              </a:rPr>
              <a:t>Frameworks: Putting Design Patterns into Perspective</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01762"/>
          </a:xfrm>
        </p:spPr>
        <p:txBody>
          <a:bodyPr>
            <a:normAutofit fontScale="90000"/>
          </a:bodyPr>
          <a:lstStyle/>
          <a:p>
            <a:pPr lvl="1" algn="ctr" rtl="0">
              <a:spcBef>
                <a:spcPct val="0"/>
              </a:spcBef>
            </a:pPr>
            <a:r>
              <a:rPr lang="en-US" sz="4000" dirty="0" smtClean="0">
                <a:latin typeface="Calibri" pitchFamily="34" charset="0"/>
                <a:cs typeface="Arial" pitchFamily="34" charset="0"/>
              </a:rPr>
              <a:t>Reconciling usability and interactive system architecture using patterns</a:t>
            </a:r>
            <a:r>
              <a:rPr lang="en-US" b="1" i="1" dirty="0" smtClean="0"/>
              <a:t/>
            </a:r>
            <a:br>
              <a:rPr lang="en-US" b="1" i="1" dirty="0" smtClean="0"/>
            </a:br>
            <a:endParaRPr lang="en-US" dirty="0"/>
          </a:p>
        </p:txBody>
      </p:sp>
      <p:sp>
        <p:nvSpPr>
          <p:cNvPr id="3" name="Content Placeholder 2"/>
          <p:cNvSpPr>
            <a:spLocks noGrp="1"/>
          </p:cNvSpPr>
          <p:nvPr>
            <p:ph sz="quarter" idx="1"/>
          </p:nvPr>
        </p:nvSpPr>
        <p:spPr>
          <a:xfrm>
            <a:off x="533400" y="2362200"/>
            <a:ext cx="8229600" cy="4114800"/>
          </a:xfrm>
        </p:spPr>
        <p:txBody>
          <a:bodyPr>
            <a:normAutofit lnSpcReduction="10000"/>
          </a:bodyPr>
          <a:lstStyle/>
          <a:p>
            <a:pPr>
              <a:buNone/>
            </a:pPr>
            <a:r>
              <a:rPr lang="el-GR" sz="1800" b="1" dirty="0" smtClean="0">
                <a:cs typeface="Arial" pitchFamily="34" charset="0"/>
              </a:rPr>
              <a:t>Σε αυτήν την εργασία </a:t>
            </a:r>
            <a:endParaRPr lang="en-US" sz="1800" b="1" dirty="0" smtClean="0">
              <a:cs typeface="Arial" pitchFamily="34" charset="0"/>
            </a:endParaRPr>
          </a:p>
          <a:p>
            <a:pPr lvl="1"/>
            <a:r>
              <a:rPr lang="en-US" sz="1800" dirty="0" smtClean="0">
                <a:cs typeface="Arial" pitchFamily="34" charset="0"/>
              </a:rPr>
              <a:t>A</a:t>
            </a:r>
            <a:r>
              <a:rPr lang="el-GR" sz="1800" dirty="0" smtClean="0">
                <a:cs typeface="Arial" pitchFamily="34" charset="0"/>
              </a:rPr>
              <a:t>ρχικά ταυτοποιήσαμε συγκεκριμένα σενάρια για το πως αόρατα συστατικά λογισμικού μπορούν να έχουν  επίδραση στη χρηστικότητα των διαδραστικών συστημάτων. </a:t>
            </a:r>
            <a:endParaRPr lang="en-US" sz="1800" dirty="0" smtClean="0">
              <a:cs typeface="Arial" pitchFamily="34" charset="0"/>
            </a:endParaRPr>
          </a:p>
          <a:p>
            <a:pPr lvl="1"/>
            <a:r>
              <a:rPr lang="el-GR" sz="1800" dirty="0" smtClean="0">
                <a:cs typeface="Arial" pitchFamily="34" charset="0"/>
              </a:rPr>
              <a:t>Στη συνέχεια παραδώσαμε μια λίστα με πρότυπα  που λύνουν το πρόβλημα που περιγράφεται στα σενάρια .</a:t>
            </a:r>
            <a:endParaRPr lang="en-US" sz="1800" dirty="0" smtClean="0">
              <a:cs typeface="Arial" pitchFamily="34" charset="0"/>
            </a:endParaRPr>
          </a:p>
          <a:p>
            <a:pPr lvl="1"/>
            <a:endParaRPr lang="en-US" sz="1800" dirty="0" smtClean="0">
              <a:cs typeface="Arial" pitchFamily="34" charset="0"/>
            </a:endParaRPr>
          </a:p>
          <a:p>
            <a:pPr>
              <a:buNone/>
            </a:pPr>
            <a:r>
              <a:rPr lang="el-GR" sz="1800" b="1" dirty="0" smtClean="0">
                <a:cs typeface="Arial" pitchFamily="34" charset="0"/>
              </a:rPr>
              <a:t>Στόχοι</a:t>
            </a:r>
          </a:p>
          <a:p>
            <a:pPr lvl="1"/>
            <a:r>
              <a:rPr lang="el-GR" sz="1800" dirty="0" smtClean="0">
                <a:cs typeface="Arial" pitchFamily="34" charset="0"/>
              </a:rPr>
              <a:t>ο μακροπρόθεσμος στόχος μας είναι να δημιουργήσουμε και να επικυρώσουμε ένα ολοκληρωμένο πλαίσιο (</a:t>
            </a:r>
            <a:r>
              <a:rPr lang="en-US" sz="1800" dirty="0" smtClean="0">
                <a:cs typeface="Arial" pitchFamily="34" charset="0"/>
              </a:rPr>
              <a:t>framework</a:t>
            </a:r>
            <a:r>
              <a:rPr lang="el-GR" sz="1800" dirty="0" smtClean="0">
                <a:cs typeface="Arial" pitchFamily="34" charset="0"/>
              </a:rPr>
              <a:t>) για τη ταυτοποίηση των σεναρίων.</a:t>
            </a:r>
          </a:p>
          <a:p>
            <a:pPr lvl="2"/>
            <a:r>
              <a:rPr lang="el-GR" sz="1800" dirty="0" smtClean="0">
                <a:cs typeface="Arial" pitchFamily="34" charset="0"/>
              </a:rPr>
              <a:t>Ο  στόχος  αυτού του πλαισίου είναι  να καθορίσει  αυτα τα πρότυπα  σαν μια σχέση μεταξύ παραγόντων ποιότητας  λογισμικού και παραγόντων ευχρηστίας.</a:t>
            </a:r>
            <a:endParaRPr lang="en-US" sz="1800" dirty="0" smtClean="0">
              <a:cs typeface="Arial" pitchFamily="34" charset="0"/>
            </a:endParaRPr>
          </a:p>
          <a:p>
            <a:pPr lvl="1"/>
            <a:endParaRPr lang="en-US"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630362"/>
          </a:xfrm>
        </p:spPr>
        <p:txBody>
          <a:bodyPr>
            <a:noAutofit/>
          </a:bodyPr>
          <a:lstStyle/>
          <a:p>
            <a:pPr algn="ctr"/>
            <a:r>
              <a:rPr lang="en-US" sz="3600" dirty="0" smtClean="0">
                <a:solidFill>
                  <a:schemeClr val="tx1"/>
                </a:solidFill>
                <a:latin typeface="Calibri" pitchFamily="34" charset="0"/>
                <a:cs typeface="Arial" pitchFamily="34" charset="0"/>
              </a:rPr>
              <a:t>Developing adaptable software architectures using design patterns: an NFR approach</a:t>
            </a:r>
            <a:r>
              <a:rPr lang="en-US" sz="3600" u="sng" dirty="0" smtClean="0">
                <a:solidFill>
                  <a:schemeClr val="tx1"/>
                </a:solidFill>
                <a:latin typeface="Calibri" pitchFamily="34" charset="0"/>
                <a:cs typeface="Arial" pitchFamily="34" charset="0"/>
              </a:rPr>
              <a:t> </a:t>
            </a:r>
            <a:endParaRPr lang="en-US" sz="3600" dirty="0">
              <a:solidFill>
                <a:schemeClr val="tx1"/>
              </a:solidFill>
              <a:latin typeface="Calibri" pitchFamily="34" charset="0"/>
              <a:cs typeface="Arial" pitchFamily="34" charset="0"/>
            </a:endParaRPr>
          </a:p>
        </p:txBody>
      </p:sp>
      <p:sp>
        <p:nvSpPr>
          <p:cNvPr id="3" name="Content Placeholder 2"/>
          <p:cNvSpPr>
            <a:spLocks noGrp="1"/>
          </p:cNvSpPr>
          <p:nvPr>
            <p:ph sz="quarter" idx="1"/>
          </p:nvPr>
        </p:nvSpPr>
        <p:spPr>
          <a:xfrm>
            <a:off x="457200" y="2362200"/>
            <a:ext cx="8229600" cy="3657600"/>
          </a:xfrm>
        </p:spPr>
        <p:txBody>
          <a:bodyPr>
            <a:normAutofit/>
          </a:bodyPr>
          <a:lstStyle/>
          <a:p>
            <a:pPr>
              <a:buNone/>
            </a:pPr>
            <a:r>
              <a:rPr lang="el-GR" sz="1800" b="1" dirty="0" smtClean="0">
                <a:cs typeface="Arial" pitchFamily="34" charset="0"/>
              </a:rPr>
              <a:t>Η εργασία αυτή παρουσιάζει </a:t>
            </a:r>
          </a:p>
          <a:p>
            <a:pPr lvl="1"/>
            <a:r>
              <a:rPr lang="el-GR" sz="1800" dirty="0" smtClean="0">
                <a:cs typeface="Arial" pitchFamily="34" charset="0"/>
              </a:rPr>
              <a:t>τον </a:t>
            </a:r>
            <a:r>
              <a:rPr lang="en-US" sz="1800" dirty="0" smtClean="0">
                <a:cs typeface="Arial" pitchFamily="34" charset="0"/>
              </a:rPr>
              <a:t>Proteus</a:t>
            </a:r>
            <a:r>
              <a:rPr lang="el-GR" sz="1800" dirty="0" smtClean="0">
                <a:cs typeface="Arial" pitchFamily="34" charset="0"/>
              </a:rPr>
              <a:t>,  ένα  πλαίσιο  (</a:t>
            </a:r>
            <a:r>
              <a:rPr lang="en-US" sz="1800" dirty="0" smtClean="0">
                <a:cs typeface="Arial" pitchFamily="34" charset="0"/>
              </a:rPr>
              <a:t>framework</a:t>
            </a:r>
            <a:r>
              <a:rPr lang="el-GR" sz="1800" dirty="0" smtClean="0">
                <a:cs typeface="Arial" pitchFamily="34" charset="0"/>
              </a:rPr>
              <a:t>)  το οποίο προορίζεται  για την υποστήριξη  της ανάπτυξης προσαρμόσιμων αρχιτεκτονικών  λογισμικού  χρησιμοποιώντας  σχεδιαστικά  πρότυπα.</a:t>
            </a:r>
            <a:endParaRPr lang="en-US" sz="1800" dirty="0" smtClean="0">
              <a:cs typeface="Arial" pitchFamily="34" charset="0"/>
            </a:endParaRPr>
          </a:p>
          <a:p>
            <a:pPr lvl="1"/>
            <a:endParaRPr lang="en-US" sz="1800" dirty="0" smtClean="0">
              <a:cs typeface="Arial" pitchFamily="34" charset="0"/>
            </a:endParaRPr>
          </a:p>
          <a:p>
            <a:pPr>
              <a:buNone/>
            </a:pPr>
            <a:r>
              <a:rPr lang="el-GR" sz="1800" b="1" dirty="0" smtClean="0">
                <a:cs typeface="Arial" pitchFamily="34" charset="0"/>
              </a:rPr>
              <a:t>Στόχος </a:t>
            </a:r>
          </a:p>
          <a:p>
            <a:pPr lvl="1"/>
            <a:r>
              <a:rPr lang="el-GR" sz="1800" dirty="0" smtClean="0">
                <a:cs typeface="Arial" pitchFamily="34" charset="0"/>
              </a:rPr>
              <a:t>να βοηθήσει τους αρχιτέκτονες  λογισμικού να αναπτύξουν ένα προσαρμόσιμο  αρχιτεκτονικό  λογισμικό  χρησιμοποιώντας  τα  πρότυπα  σχεδίασης.</a:t>
            </a:r>
            <a:endParaRPr lang="en-US" sz="1800" dirty="0" smtClean="0">
              <a:cs typeface="Arial" pitchFamily="34" charset="0"/>
            </a:endParaRPr>
          </a:p>
          <a:p>
            <a:pPr lvl="1"/>
            <a:endParaRPr lang="en-US"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tx1"/>
                </a:solidFill>
                <a:latin typeface="Calibri" pitchFamily="34" charset="0"/>
                <a:cs typeface="Arial" pitchFamily="34" charset="0"/>
              </a:rPr>
              <a:t>Quality-driven software re-engineering</a:t>
            </a:r>
            <a:endParaRPr lang="en-US" sz="3600" dirty="0">
              <a:solidFill>
                <a:schemeClr val="tx1"/>
              </a:solidFill>
              <a:latin typeface="Calibri" pitchFamily="34" charset="0"/>
              <a:cs typeface="Arial" pitchFamily="34" charset="0"/>
            </a:endParaRPr>
          </a:p>
        </p:txBody>
      </p:sp>
      <p:sp>
        <p:nvSpPr>
          <p:cNvPr id="3" name="Content Placeholder 2"/>
          <p:cNvSpPr>
            <a:spLocks noGrp="1"/>
          </p:cNvSpPr>
          <p:nvPr>
            <p:ph sz="quarter" idx="1"/>
          </p:nvPr>
        </p:nvSpPr>
        <p:spPr>
          <a:xfrm>
            <a:off x="457200" y="1905000"/>
            <a:ext cx="8229600" cy="4114800"/>
          </a:xfrm>
        </p:spPr>
        <p:txBody>
          <a:bodyPr>
            <a:normAutofit/>
          </a:bodyPr>
          <a:lstStyle/>
          <a:p>
            <a:r>
              <a:rPr lang="el-GR" sz="1800" dirty="0" smtClean="0">
                <a:latin typeface="Cambria" pitchFamily="18" charset="0"/>
                <a:cs typeface="Arial" pitchFamily="34" charset="0"/>
              </a:rPr>
              <a:t>Σε αυτήν την εργασία , παρουσιάσαμε ένα πλαίσιο (</a:t>
            </a:r>
            <a:r>
              <a:rPr lang="en-US" sz="1800" dirty="0" smtClean="0">
                <a:latin typeface="Cambria" pitchFamily="18" charset="0"/>
                <a:cs typeface="Arial" pitchFamily="34" charset="0"/>
              </a:rPr>
              <a:t>framework</a:t>
            </a:r>
            <a:r>
              <a:rPr lang="el-GR" sz="1800" dirty="0" smtClean="0">
                <a:latin typeface="Cambria" pitchFamily="18" charset="0"/>
                <a:cs typeface="Arial" pitchFamily="34" charset="0"/>
              </a:rPr>
              <a:t>)  με βάση την ποιότητα  για ανασχεδιασμό λογισμικού σε αρχιτεκτονικό επίπεδο. </a:t>
            </a:r>
          </a:p>
          <a:p>
            <a:r>
              <a:rPr lang="el-GR" sz="1800" dirty="0" smtClean="0">
                <a:latin typeface="Cambria" pitchFamily="18" charset="0"/>
                <a:cs typeface="Arial" pitchFamily="34" charset="0"/>
              </a:rPr>
              <a:t>Το πλαίσιο αυτό χρησιμοποιεί επιθυμητές ιδιότητες  για τον ανασχεδιασμό κώδικα για να καθορίσει και να καθοδηγήσει την διαδικασία ανασχεδιασμού. </a:t>
            </a:r>
          </a:p>
          <a:p>
            <a:r>
              <a:rPr lang="el-GR" sz="1800" dirty="0" smtClean="0">
                <a:latin typeface="Cambria" pitchFamily="18" charset="0"/>
                <a:cs typeface="Arial" pitchFamily="34" charset="0"/>
              </a:rPr>
              <a:t>Το πλαίσιο προσφέρει έναν παγκο εργασίας όπ</a:t>
            </a:r>
            <a:r>
              <a:rPr lang="en-US" sz="1800" dirty="0" smtClean="0">
                <a:latin typeface="Cambria" pitchFamily="18" charset="0"/>
                <a:cs typeface="Arial" pitchFamily="34" charset="0"/>
              </a:rPr>
              <a:t>o</a:t>
            </a:r>
            <a:r>
              <a:rPr lang="el-GR" sz="1800" dirty="0" smtClean="0">
                <a:latin typeface="Cambria" pitchFamily="18" charset="0"/>
                <a:cs typeface="Arial" pitchFamily="34" charset="0"/>
              </a:rPr>
              <a:t>υ οι δραστηριότητες ανασχεδιασμού δεν συμβαίνουν στο κενό, αλλά μπορούν να αξιολογηθούν κα να τελειοποιηθούν π</a:t>
            </a:r>
            <a:r>
              <a:rPr lang="en-US" sz="1800" dirty="0" smtClean="0">
                <a:latin typeface="Cambria" pitchFamily="18" charset="0"/>
                <a:cs typeface="Arial" pitchFamily="34" charset="0"/>
              </a:rPr>
              <a:t>p</a:t>
            </a:r>
            <a:r>
              <a:rPr lang="el-GR" sz="1800" dirty="0" smtClean="0">
                <a:latin typeface="Cambria" pitchFamily="18" charset="0"/>
                <a:cs typeface="Arial" pitchFamily="34" charset="0"/>
              </a:rPr>
              <a:t>οκειμένου να φτάσουν συγκεκριμένες απαιτήσεις ποιότητας στο σύστημα-στόχο.</a:t>
            </a:r>
            <a:endParaRPr lang="en-US" sz="1800" dirty="0" smtClean="0">
              <a:latin typeface="Cambria" pitchFamily="18"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554162"/>
          </a:xfrm>
        </p:spPr>
        <p:txBody>
          <a:bodyPr>
            <a:normAutofit/>
          </a:bodyPr>
          <a:lstStyle/>
          <a:p>
            <a:pPr algn="ctr"/>
            <a:r>
              <a:rPr lang="en-US" sz="2800" dirty="0" smtClean="0">
                <a:solidFill>
                  <a:schemeClr val="tx1"/>
                </a:solidFill>
                <a:latin typeface="Calibri" pitchFamily="34" charset="0"/>
                <a:cs typeface="Arial" pitchFamily="34" charset="0"/>
              </a:rPr>
              <a:t>Measuring software evolution at a nuclear fusion experiment site: a test case for the applicability of OO and reuse metrics in software characterization</a:t>
            </a:r>
            <a:endParaRPr lang="en-US" sz="2800" dirty="0">
              <a:solidFill>
                <a:schemeClr val="tx1"/>
              </a:solidFill>
              <a:latin typeface="Calibri" pitchFamily="34" charset="0"/>
              <a:cs typeface="Arial" pitchFamily="34" charset="0"/>
            </a:endParaRPr>
          </a:p>
        </p:txBody>
      </p:sp>
      <p:sp>
        <p:nvSpPr>
          <p:cNvPr id="3" name="Content Placeholder 2"/>
          <p:cNvSpPr>
            <a:spLocks noGrp="1"/>
          </p:cNvSpPr>
          <p:nvPr>
            <p:ph sz="quarter" idx="1"/>
          </p:nvPr>
        </p:nvSpPr>
        <p:spPr>
          <a:xfrm>
            <a:off x="533400" y="2286000"/>
            <a:ext cx="8153400" cy="3733800"/>
          </a:xfrm>
        </p:spPr>
        <p:txBody>
          <a:bodyPr>
            <a:normAutofit/>
          </a:bodyPr>
          <a:lstStyle/>
          <a:p>
            <a:r>
              <a:rPr lang="el-GR" sz="1800" dirty="0" smtClean="0">
                <a:cs typeface="Arial" pitchFamily="34" charset="0"/>
              </a:rPr>
              <a:t>Αυτή η εργασία παρουσίασε μια έρευνα πάνω στην αποτελεσματικότητα ορισμένων μερτικών ΟΟ για την κατανόηση της διαδικασίας της εξέλιξης  λογισμικού. </a:t>
            </a:r>
          </a:p>
          <a:p>
            <a:r>
              <a:rPr lang="el-GR" sz="1800" dirty="0" smtClean="0">
                <a:cs typeface="Arial" pitchFamily="34" charset="0"/>
              </a:rPr>
              <a:t>Για τον σκοπό αυτόν , έχει παρουσιαστεί ένα σύνολο απο μετρικές λογισμικού που έχουν παρθεί απο τρία διαφορετικά  στάδια της ζωής μιας </a:t>
            </a:r>
            <a:r>
              <a:rPr lang="en-US" sz="1800" dirty="0" smtClean="0">
                <a:cs typeface="Arial" pitchFamily="34" charset="0"/>
              </a:rPr>
              <a:t>java</a:t>
            </a:r>
            <a:r>
              <a:rPr lang="el-GR" sz="1800" dirty="0" smtClean="0">
                <a:cs typeface="Arial" pitchFamily="34" charset="0"/>
              </a:rPr>
              <a:t> εφαρμογής  με σκοπό να δώσει εμεπιρικές αποδείξεις  στο πως η οργάνωση του κώδικα  αλλάζει όταν ένα προιόν λογισμικού εξελίσεται. </a:t>
            </a:r>
          </a:p>
          <a:p>
            <a:r>
              <a:rPr lang="el-GR" sz="1800" dirty="0" smtClean="0">
                <a:cs typeface="Arial" pitchFamily="34" charset="0"/>
              </a:rPr>
              <a:t> Αξίζει να σημειωθεί οτι τα αποτελέσματα που προέρχονται απο συλλογή μετρικών λογισμικού δεν παρέχουν απο μόνες τους μία ταξινόμηση της οργάνωσης λογισμικού. Με άλλα λόγια , προγράμματα με μια εντελώς διαφορετική οργάνωση θα μπορούσαν να έχουν την ίδια τιμή σε κάποια συγκεκριμένη μετρική. </a:t>
            </a:r>
            <a:endParaRPr lang="en-US" sz="1800" dirty="0" smtClean="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solidFill>
                  <a:schemeClr val="tx1"/>
                </a:solidFill>
                <a:latin typeface="Calibri" pitchFamily="34" charset="0"/>
                <a:cs typeface="Arial" pitchFamily="34" charset="0"/>
              </a:rPr>
              <a:t>Frameworks: Putting Design Patterns into Perspective</a:t>
            </a:r>
            <a:endParaRPr lang="en-US" sz="3600" dirty="0">
              <a:solidFill>
                <a:schemeClr val="tx1"/>
              </a:solidFill>
              <a:latin typeface="Calibri" pitchFamily="34" charset="0"/>
              <a:cs typeface="Arial" pitchFamily="34" charset="0"/>
            </a:endParaRPr>
          </a:p>
        </p:txBody>
      </p:sp>
      <p:sp>
        <p:nvSpPr>
          <p:cNvPr id="3" name="Content Placeholder 2"/>
          <p:cNvSpPr>
            <a:spLocks noGrp="1"/>
          </p:cNvSpPr>
          <p:nvPr>
            <p:ph sz="quarter" idx="1"/>
          </p:nvPr>
        </p:nvSpPr>
        <p:spPr>
          <a:xfrm>
            <a:off x="457200" y="1600200"/>
            <a:ext cx="8229600" cy="4419600"/>
          </a:xfrm>
        </p:spPr>
        <p:txBody>
          <a:bodyPr>
            <a:normAutofit/>
          </a:bodyPr>
          <a:lstStyle/>
          <a:p>
            <a:r>
              <a:rPr lang="el-GR" sz="1800" dirty="0" smtClean="0">
                <a:latin typeface="Cambria" pitchFamily="18" charset="0"/>
                <a:cs typeface="Arial" pitchFamily="34" charset="0"/>
              </a:rPr>
              <a:t>Σε αυτήν την εργασία  έχουμε υποστηρίξει οτι το να διδάξεις  πρότυπα σχεδίασης  παρουσιάζει ορισμένες  παγίδες  που μπορεί να οδηγήσουν  μαθητές απο το να μην δουν τις πλήρεις  δυνατότητές  τους.  Άποψη μας  είναι ότι τα πρότυπα είναι περιγραφές των ρόλων των συνεργαζομένων αντικειμένων, αυτό μπορεί να μην γίνει ξεκάθαρο  στους μαθητές αν δεν δείξουμε αυτό το επιχείρημα στην πράξη.</a:t>
            </a:r>
            <a:endParaRPr lang="en-US" sz="1800" dirty="0" smtClean="0">
              <a:latin typeface="Cambria" pitchFamily="18" charset="0"/>
              <a:cs typeface="Arial" pitchFamily="34" charset="0"/>
            </a:endParaRPr>
          </a:p>
          <a:p>
            <a:r>
              <a:rPr lang="el-GR" sz="1800" dirty="0" smtClean="0">
                <a:latin typeface="Cambria" pitchFamily="18" charset="0"/>
                <a:cs typeface="Arial" pitchFamily="34" charset="0"/>
              </a:rPr>
              <a:t>Για να τη δείξουμε πρακτικά  αυτή την άποψη αποφασίσαμε να χρησιμοποιήσουμε σαν μία καλή περίπτωση μελέτης , το πλαίσιο  JhotDraw. Το  JhotDraw  στηρίζεται σε πρότυπα τα οποία είναι προφανείς  επιλογές  στη διδασκαλία :</a:t>
            </a:r>
            <a:endParaRPr lang="en-US" sz="1800" dirty="0" smtClean="0">
              <a:latin typeface="Cambria" pitchFamily="18" charset="0"/>
              <a:cs typeface="Arial" pitchFamily="34" charset="0"/>
            </a:endParaRPr>
          </a:p>
          <a:p>
            <a:pPr lvl="1"/>
            <a:r>
              <a:rPr lang="en-US" sz="1800" dirty="0" smtClean="0">
                <a:latin typeface="Cambria" pitchFamily="18" charset="0"/>
                <a:cs typeface="Arial" pitchFamily="34" charset="0"/>
              </a:rPr>
              <a:t>observer,</a:t>
            </a:r>
          </a:p>
          <a:p>
            <a:pPr lvl="1"/>
            <a:r>
              <a:rPr lang="en-US" sz="1800" dirty="0" smtClean="0">
                <a:latin typeface="Cambria" pitchFamily="18" charset="0"/>
                <a:cs typeface="Arial" pitchFamily="34" charset="0"/>
              </a:rPr>
              <a:t>composite</a:t>
            </a:r>
          </a:p>
          <a:p>
            <a:pPr lvl="1"/>
            <a:r>
              <a:rPr lang="en-US" sz="1800" dirty="0" smtClean="0">
                <a:latin typeface="Cambria" pitchFamily="18" charset="0"/>
                <a:cs typeface="Arial" pitchFamily="34" charset="0"/>
              </a:rPr>
              <a:t>adapter</a:t>
            </a:r>
          </a:p>
          <a:p>
            <a:pPr lvl="1"/>
            <a:r>
              <a:rPr lang="en-US" sz="1800" dirty="0" smtClean="0">
                <a:latin typeface="Cambria" pitchFamily="18" charset="0"/>
                <a:cs typeface="Arial" pitchFamily="34" charset="0"/>
              </a:rPr>
              <a:t>model-view-controller</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smtClean="0">
                <a:solidFill>
                  <a:schemeClr val="tx1"/>
                </a:solidFill>
              </a:rPr>
              <a:t>ΠΕΡΙΕΧΟΜΕΝΑ</a:t>
            </a:r>
            <a:endParaRPr lang="el-GR" sz="3600" dirty="0">
              <a:solidFill>
                <a:schemeClr val="tx1"/>
              </a:solidFill>
            </a:endParaRPr>
          </a:p>
        </p:txBody>
      </p:sp>
      <p:sp>
        <p:nvSpPr>
          <p:cNvPr id="3" name="Content Placeholder 2"/>
          <p:cNvSpPr>
            <a:spLocks noGrp="1"/>
          </p:cNvSpPr>
          <p:nvPr>
            <p:ph sz="quarter" idx="1"/>
          </p:nvPr>
        </p:nvSpPr>
        <p:spPr>
          <a:xfrm>
            <a:off x="914400" y="1600200"/>
            <a:ext cx="7772400" cy="4419600"/>
          </a:xfrm>
        </p:spPr>
        <p:txBody>
          <a:bodyPr/>
          <a:lstStyle/>
          <a:p>
            <a:pPr marL="514350" indent="-514350">
              <a:buFont typeface="+mj-lt"/>
              <a:buAutoNum type="arabicPeriod"/>
            </a:pPr>
            <a:r>
              <a:rPr lang="el-GR" dirty="0" smtClean="0"/>
              <a:t>ΑΝΟΙΧΤΟ ΛΟΓΙΣΜΙΚΟ</a:t>
            </a:r>
          </a:p>
          <a:p>
            <a:pPr marL="514350" indent="-514350">
              <a:buFont typeface="+mj-lt"/>
              <a:buAutoNum type="arabicPeriod"/>
            </a:pPr>
            <a:r>
              <a:rPr lang="el-GR" dirty="0" smtClean="0"/>
              <a:t>ΠΡΟΤΥΠΑ ΣΧΕΔΙΑΣΗΣ</a:t>
            </a:r>
          </a:p>
          <a:p>
            <a:pPr marL="514350" indent="-514350">
              <a:buFont typeface="+mj-lt"/>
              <a:buAutoNum type="arabicPeriod"/>
            </a:pPr>
            <a:r>
              <a:rPr lang="el-GR" dirty="0" smtClean="0"/>
              <a:t>ΜΕΤΡΙΚΕΣ ΠΟΙΟΤΗΤΑΣ</a:t>
            </a:r>
          </a:p>
          <a:p>
            <a:pPr marL="514350" indent="-514350">
              <a:buFont typeface="+mj-lt"/>
              <a:buAutoNum type="arabicPeriod"/>
            </a:pPr>
            <a:r>
              <a:rPr lang="el-GR" dirty="0" smtClean="0"/>
              <a:t>ΒΙΒΛΙΟΓΡΑΦΙΚΗ ΑΝΑΦΟΡΑ</a:t>
            </a:r>
          </a:p>
          <a:p>
            <a:pPr marL="514350" indent="-514350">
              <a:buFont typeface="+mj-lt"/>
              <a:buAutoNum type="arabicPeriod"/>
            </a:pPr>
            <a:r>
              <a:rPr lang="el-GR" dirty="0" smtClean="0"/>
              <a:t>ΕΜΠΕΙΡΙΚΗ ΜΕΘΟΔΟΛΟΓΙΑ</a:t>
            </a:r>
          </a:p>
          <a:p>
            <a:pPr marL="514350" indent="-514350">
              <a:buFont typeface="+mj-lt"/>
              <a:buAutoNum type="arabicPeriod"/>
            </a:pPr>
            <a:r>
              <a:rPr lang="el-GR" dirty="0" smtClean="0"/>
              <a:t>ΑΠΟΤΕΛΕΣΜΑΤΑ</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l-GR" cap="small" dirty="0" smtClean="0">
                <a:solidFill>
                  <a:schemeClr val="tx1"/>
                </a:solidFill>
                <a:latin typeface="Calibri" pitchFamily="34" charset="0"/>
                <a:cs typeface="Arial" pitchFamily="34" charset="0"/>
              </a:rPr>
              <a:t>ΚΙΝΔΥΝΟΙ ΕΓΚΥΡΟΤΗΤΑΣ</a:t>
            </a:r>
            <a:r>
              <a:rPr lang="el-GR" cap="small" dirty="0" smtClean="0"/>
              <a:t/>
            </a:r>
            <a:br>
              <a:rPr lang="el-GR" cap="small" dirty="0" smtClean="0"/>
            </a:br>
            <a:endParaRPr lang="en-US" dirty="0"/>
          </a:p>
        </p:txBody>
      </p:sp>
      <p:sp>
        <p:nvSpPr>
          <p:cNvPr id="3" name="Content Placeholder 2"/>
          <p:cNvSpPr>
            <a:spLocks noGrp="1"/>
          </p:cNvSpPr>
          <p:nvPr>
            <p:ph sz="quarter" idx="1"/>
          </p:nvPr>
        </p:nvSpPr>
        <p:spPr>
          <a:xfrm>
            <a:off x="457200" y="1676400"/>
            <a:ext cx="8229600" cy="4343400"/>
          </a:xfrm>
        </p:spPr>
        <p:txBody>
          <a:bodyPr>
            <a:normAutofit/>
          </a:bodyPr>
          <a:lstStyle/>
          <a:p>
            <a:pPr lvl="0">
              <a:spcBef>
                <a:spcPts val="600"/>
              </a:spcBef>
              <a:buSzPct val="70000"/>
              <a:buNone/>
              <a:defRPr/>
            </a:pPr>
            <a:r>
              <a:rPr lang="el-GR" sz="1800" b="1" dirty="0" smtClean="0">
                <a:latin typeface="Cambria" pitchFamily="18" charset="0"/>
                <a:cs typeface="Arial" pitchFamily="34" charset="0"/>
              </a:rPr>
              <a:t>Πιθανή παράλειψη μικρού αριθμού σχετικών</a:t>
            </a:r>
          </a:p>
          <a:p>
            <a:pPr lvl="0">
              <a:spcBef>
                <a:spcPts val="600"/>
              </a:spcBef>
              <a:buSzPct val="70000"/>
              <a:buNone/>
              <a:defRPr/>
            </a:pPr>
            <a:r>
              <a:rPr lang="el-GR" sz="1800" b="1" dirty="0" smtClean="0">
                <a:latin typeface="Cambria" pitchFamily="18" charset="0"/>
                <a:cs typeface="Arial" pitchFamily="34" charset="0"/>
              </a:rPr>
              <a:t>άρθρων λόγω:</a:t>
            </a:r>
          </a:p>
          <a:p>
            <a:pPr lvl="0">
              <a:spcBef>
                <a:spcPts val="600"/>
              </a:spcBef>
              <a:buSzPct val="70000"/>
              <a:buNone/>
              <a:defRPr/>
            </a:pPr>
            <a:endParaRPr lang="el-GR" sz="1800" dirty="0" smtClean="0">
              <a:latin typeface="Cambria" pitchFamily="18" charset="0"/>
              <a:cs typeface="Arial" pitchFamily="34" charset="0"/>
            </a:endParaRPr>
          </a:p>
          <a:p>
            <a:pPr>
              <a:spcBef>
                <a:spcPts val="600"/>
              </a:spcBef>
              <a:buSzPct val="70000"/>
              <a:defRPr/>
            </a:pPr>
            <a:r>
              <a:rPr lang="el-GR" sz="1800" dirty="0" smtClean="0">
                <a:latin typeface="Cambria" pitchFamily="18" charset="0"/>
                <a:cs typeface="Arial" pitchFamily="34" charset="0"/>
              </a:rPr>
              <a:t>Μη χρήσης της λέξης «πρότυπο» στην περίληψη ή σε όλο το κείμενο του άρθρου,</a:t>
            </a:r>
          </a:p>
          <a:p>
            <a:pPr>
              <a:spcBef>
                <a:spcPts val="600"/>
              </a:spcBef>
              <a:buSzPct val="70000"/>
            </a:pPr>
            <a:r>
              <a:rPr lang="el-GR" sz="1800" dirty="0" smtClean="0">
                <a:latin typeface="Cambria" pitchFamily="18" charset="0"/>
                <a:cs typeface="Arial" pitchFamily="34" charset="0"/>
              </a:rPr>
              <a:t>Μη χρήσης  των λέξεων «</a:t>
            </a:r>
            <a:r>
              <a:rPr lang="en-US" sz="1800" dirty="0" smtClean="0">
                <a:latin typeface="Cambria" pitchFamily="18" charset="0"/>
                <a:cs typeface="Arial" pitchFamily="34" charset="0"/>
              </a:rPr>
              <a:t>API</a:t>
            </a:r>
            <a:r>
              <a:rPr lang="el-GR" sz="1800" dirty="0" smtClean="0">
                <a:latin typeface="Cambria" pitchFamily="18" charset="0"/>
                <a:cs typeface="Arial" pitchFamily="34" charset="0"/>
              </a:rPr>
              <a:t>»,«</a:t>
            </a:r>
            <a:r>
              <a:rPr lang="en-US" sz="1800" dirty="0" smtClean="0">
                <a:latin typeface="Cambria" pitchFamily="18" charset="0"/>
                <a:cs typeface="Arial" pitchFamily="34" charset="0"/>
              </a:rPr>
              <a:t>Framework</a:t>
            </a:r>
            <a:r>
              <a:rPr lang="el-GR" sz="1800" dirty="0" smtClean="0">
                <a:latin typeface="Cambria" pitchFamily="18" charset="0"/>
                <a:cs typeface="Arial" pitchFamily="34" charset="0"/>
              </a:rPr>
              <a:t>»,«</a:t>
            </a:r>
            <a:r>
              <a:rPr lang="en-US" sz="1800" dirty="0" smtClean="0">
                <a:latin typeface="Cambria" pitchFamily="18" charset="0"/>
                <a:cs typeface="Arial" pitchFamily="34" charset="0"/>
              </a:rPr>
              <a:t>Library</a:t>
            </a:r>
            <a:r>
              <a:rPr lang="el-GR" sz="1800" dirty="0" smtClean="0">
                <a:latin typeface="Cambria" pitchFamily="18" charset="0"/>
                <a:cs typeface="Arial" pitchFamily="34" charset="0"/>
              </a:rPr>
              <a:t>» στον τίτλο του άρθρου της,</a:t>
            </a:r>
          </a:p>
          <a:p>
            <a:pPr>
              <a:spcBef>
                <a:spcPts val="600"/>
              </a:spcBef>
              <a:buSzPct val="70000"/>
              <a:defRPr/>
            </a:pPr>
            <a:r>
              <a:rPr lang="el-GR" sz="1800" dirty="0" smtClean="0">
                <a:latin typeface="Cambria" pitchFamily="18" charset="0"/>
                <a:cs typeface="Arial" pitchFamily="34" charset="0"/>
              </a:rPr>
              <a:t>Δημοσίευσης ενός σχετικού άρθρου σε λιγότερο γνωστό περιοδικό, συνέδριο ή</a:t>
            </a:r>
            <a:r>
              <a:rPr lang="en-US" sz="1800" dirty="0" smtClean="0">
                <a:latin typeface="Cambria" pitchFamily="18" charset="0"/>
                <a:cs typeface="Arial" pitchFamily="34" charset="0"/>
              </a:rPr>
              <a:t> workshop</a:t>
            </a:r>
            <a:r>
              <a:rPr lang="el-GR" sz="1800" dirty="0" smtClean="0">
                <a:latin typeface="Cambria" pitchFamily="18" charset="0"/>
                <a:cs typeface="Arial" pitchFamily="34" charset="0"/>
              </a:rPr>
              <a:t> που δεν βρίσκονταν ψηλά στις σχετικές κατατάξεις </a:t>
            </a:r>
            <a:r>
              <a:rPr lang="el-GR" sz="1800" dirty="0" smtClean="0">
                <a:latin typeface="Arial" pitchFamily="34" charset="0"/>
                <a:cs typeface="Arial" pitchFamily="34" charset="0"/>
              </a:rPr>
              <a: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normAutofit fontScale="90000"/>
          </a:bodyPr>
          <a:lstStyle/>
          <a:p>
            <a:pPr algn="ctr"/>
            <a:r>
              <a:rPr lang="el-GR" dirty="0" smtClean="0">
                <a:solidFill>
                  <a:schemeClr val="tx1"/>
                </a:solidFill>
              </a:rPr>
              <a:t>ΕΜΠΕΙΡΙΚΗ ΜΕΘΟΔΟΛΟΓΙΑ</a:t>
            </a:r>
            <a:r>
              <a:rPr lang="el-GR" dirty="0" smtClean="0"/>
              <a:t/>
            </a:r>
            <a:br>
              <a:rPr lang="el-GR" dirty="0" smtClean="0"/>
            </a:br>
            <a:endParaRPr lang="el-GR" dirty="0"/>
          </a:p>
        </p:txBody>
      </p:sp>
      <p:sp>
        <p:nvSpPr>
          <p:cNvPr id="3" name="Content Placeholder 2"/>
          <p:cNvSpPr>
            <a:spLocks noGrp="1"/>
          </p:cNvSpPr>
          <p:nvPr>
            <p:ph sz="quarter" idx="1"/>
          </p:nvPr>
        </p:nvSpPr>
        <p:spPr>
          <a:xfrm>
            <a:off x="685800" y="1676400"/>
            <a:ext cx="8001000" cy="4343400"/>
          </a:xfrm>
        </p:spPr>
        <p:txBody>
          <a:bodyPr/>
          <a:lstStyle/>
          <a:p>
            <a:pPr>
              <a:buNone/>
            </a:pPr>
            <a:r>
              <a:rPr lang="el-GR" sz="2000" dirty="0" smtClean="0"/>
              <a:t>Τα Ερωτήματα</a:t>
            </a:r>
          </a:p>
          <a:p>
            <a:pPr>
              <a:buNone/>
            </a:pPr>
            <a:endParaRPr lang="el-GR" sz="2000" dirty="0" smtClean="0"/>
          </a:p>
          <a:p>
            <a:r>
              <a:rPr lang="el-GR" sz="2000" dirty="0" smtClean="0"/>
              <a:t>Ερώτημα</a:t>
            </a:r>
            <a:r>
              <a:rPr lang="en-US" sz="2000" dirty="0" smtClean="0"/>
              <a:t> </a:t>
            </a:r>
            <a:r>
              <a:rPr lang="el-GR" sz="2000" dirty="0" smtClean="0"/>
              <a:t> </a:t>
            </a:r>
            <a:r>
              <a:rPr lang="el-GR" sz="2000" dirty="0" smtClean="0"/>
              <a:t>1) Ποιά πρότυπα σχεδίασης χρησιμοποιούνται συχνότερα στις   </a:t>
            </a:r>
            <a:r>
              <a:rPr lang="el-GR" sz="2000" dirty="0" smtClean="0"/>
              <a:t>βιβλιοθήκες </a:t>
            </a:r>
            <a:r>
              <a:rPr lang="el-GR" sz="2000" dirty="0" smtClean="0"/>
              <a:t>;</a:t>
            </a:r>
          </a:p>
          <a:p>
            <a:pPr>
              <a:buNone/>
            </a:pPr>
            <a:endParaRPr lang="el-GR" sz="2000" dirty="0" smtClean="0"/>
          </a:p>
          <a:p>
            <a:r>
              <a:rPr lang="el-GR" sz="2000" dirty="0" smtClean="0"/>
              <a:t>Ερώτημα  2) Υπάρχει  μεγάλη διαφορά απο στατιστικής άποψης μεταξύ των κατηγοριών λογισμικού </a:t>
            </a:r>
            <a:r>
              <a:rPr lang="en-US" sz="2000" dirty="0" smtClean="0"/>
              <a:t>API </a:t>
            </a:r>
            <a:r>
              <a:rPr lang="el-GR" sz="2000" dirty="0" smtClean="0"/>
              <a:t>και  </a:t>
            </a:r>
            <a:r>
              <a:rPr lang="en-US" sz="2000" dirty="0" smtClean="0"/>
              <a:t>Standalone</a:t>
            </a:r>
            <a:r>
              <a:rPr lang="el-GR" sz="2000" dirty="0" smtClean="0"/>
              <a:t> ;</a:t>
            </a:r>
          </a:p>
          <a:p>
            <a:pPr>
              <a:buNone/>
            </a:pP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85800" y="1676400"/>
            <a:ext cx="8001000" cy="4343400"/>
          </a:xfrm>
        </p:spPr>
        <p:txBody>
          <a:bodyPr/>
          <a:lstStyle/>
          <a:p>
            <a:pPr>
              <a:lnSpc>
                <a:spcPct val="80000"/>
              </a:lnSpc>
              <a:buFontTx/>
              <a:buAutoNum type="arabicPeriod"/>
              <a:tabLst>
                <a:tab pos="266700" algn="l"/>
                <a:tab pos="800100" algn="l"/>
              </a:tabLst>
            </a:pPr>
            <a:endParaRPr lang="en-US" sz="1800" b="1" u="sng" dirty="0" smtClean="0">
              <a:latin typeface="Cambria" pitchFamily="18" charset="0"/>
            </a:endParaRPr>
          </a:p>
          <a:p>
            <a:pPr>
              <a:lnSpc>
                <a:spcPct val="80000"/>
              </a:lnSpc>
              <a:buFontTx/>
              <a:buAutoNum type="arabicPeriod"/>
              <a:tabLst>
                <a:tab pos="266700" algn="l"/>
                <a:tab pos="800100" algn="l"/>
              </a:tabLst>
            </a:pPr>
            <a:r>
              <a:rPr lang="el-GR" sz="1800" b="1" u="sng" dirty="0" smtClean="0">
                <a:latin typeface="Cambria" pitchFamily="18" charset="0"/>
              </a:rPr>
              <a:t>Κατηγορίες  ανοιχτού λογισμικού :</a:t>
            </a:r>
            <a:endParaRPr lang="el-GR" sz="1800" u="sng" dirty="0" smtClean="0">
              <a:latin typeface="Cambria" pitchFamily="18" charset="0"/>
            </a:endParaRPr>
          </a:p>
          <a:p>
            <a:pPr lvl="2">
              <a:lnSpc>
                <a:spcPct val="80000"/>
              </a:lnSpc>
              <a:buFont typeface="Arial" pitchFamily="34" charset="0"/>
              <a:buChar char="•"/>
              <a:tabLst>
                <a:tab pos="266700" algn="l"/>
                <a:tab pos="800100" algn="l"/>
              </a:tabLst>
            </a:pPr>
            <a:r>
              <a:rPr lang="en-US" sz="1800" dirty="0" smtClean="0">
                <a:latin typeface="Cambria" pitchFamily="18" charset="0"/>
              </a:rPr>
              <a:t>API</a:t>
            </a:r>
          </a:p>
          <a:p>
            <a:pPr lvl="2">
              <a:lnSpc>
                <a:spcPct val="80000"/>
              </a:lnSpc>
              <a:buFont typeface="Arial" pitchFamily="34" charset="0"/>
              <a:buChar char="•"/>
              <a:tabLst>
                <a:tab pos="266700" algn="l"/>
                <a:tab pos="800100" algn="l"/>
              </a:tabLst>
            </a:pPr>
            <a:r>
              <a:rPr lang="en-US" sz="1800" dirty="0" smtClean="0">
                <a:latin typeface="Cambria" pitchFamily="18" charset="0"/>
              </a:rPr>
              <a:t>Standalone</a:t>
            </a:r>
          </a:p>
          <a:p>
            <a:pPr>
              <a:lnSpc>
                <a:spcPct val="80000"/>
              </a:lnSpc>
              <a:buFontTx/>
              <a:buAutoNum type="arabicPeriod"/>
              <a:tabLst>
                <a:tab pos="266700" algn="l"/>
                <a:tab pos="800100" algn="l"/>
              </a:tabLst>
            </a:pPr>
            <a:endParaRPr lang="el-GR" sz="1800" u="sng" dirty="0" smtClean="0">
              <a:latin typeface="Cambria" pitchFamily="18" charset="0"/>
            </a:endParaRPr>
          </a:p>
          <a:p>
            <a:pPr>
              <a:lnSpc>
                <a:spcPct val="80000"/>
              </a:lnSpc>
              <a:buFontTx/>
              <a:buAutoNum type="arabicPeriod"/>
              <a:tabLst>
                <a:tab pos="266700" algn="l"/>
                <a:tab pos="800100" algn="l"/>
              </a:tabLst>
            </a:pPr>
            <a:endParaRPr lang="el-GR" sz="1800" u="sng" dirty="0" smtClean="0">
              <a:latin typeface="Cambria" pitchFamily="18" charset="0"/>
            </a:endParaRPr>
          </a:p>
          <a:p>
            <a:pPr>
              <a:lnSpc>
                <a:spcPct val="80000"/>
              </a:lnSpc>
              <a:buFontTx/>
              <a:buAutoNum type="arabicPeriod"/>
              <a:tabLst>
                <a:tab pos="266700" algn="l"/>
                <a:tab pos="800100" algn="l"/>
              </a:tabLst>
            </a:pPr>
            <a:r>
              <a:rPr lang="el-GR" sz="1800" b="1" u="sng" dirty="0" smtClean="0">
                <a:latin typeface="Cambria" pitchFamily="18" charset="0"/>
              </a:rPr>
              <a:t>Κριτήρια επιλογής</a:t>
            </a:r>
            <a:r>
              <a:rPr lang="en-US" sz="1800" b="1" u="sng" dirty="0" smtClean="0">
                <a:latin typeface="Cambria" pitchFamily="18" charset="0"/>
              </a:rPr>
              <a:t>:</a:t>
            </a:r>
            <a:endParaRPr lang="el-GR" sz="1800" b="1" u="sng" dirty="0" smtClean="0">
              <a:latin typeface="Cambria" pitchFamily="18" charset="0"/>
            </a:endParaRPr>
          </a:p>
          <a:p>
            <a:pPr marL="762000" lvl="1" indent="-304800">
              <a:lnSpc>
                <a:spcPct val="80000"/>
              </a:lnSpc>
              <a:buFontTx/>
              <a:buChar char="•"/>
              <a:tabLst>
                <a:tab pos="266700" algn="l"/>
                <a:tab pos="800100" algn="l"/>
              </a:tabLst>
            </a:pPr>
            <a:r>
              <a:rPr lang="el-GR" sz="1800" dirty="0" smtClean="0">
                <a:latin typeface="Cambria" pitchFamily="18" charset="0"/>
              </a:rPr>
              <a:t>Να είναι γραμμένα σε </a:t>
            </a:r>
            <a:r>
              <a:rPr lang="en-GB" sz="1800" dirty="0" smtClean="0">
                <a:latin typeface="Cambria" pitchFamily="18" charset="0"/>
              </a:rPr>
              <a:t>java</a:t>
            </a:r>
            <a:endParaRPr lang="el-GR" sz="1800" dirty="0" smtClean="0">
              <a:latin typeface="Cambria" pitchFamily="18" charset="0"/>
            </a:endParaRPr>
          </a:p>
          <a:p>
            <a:pPr marL="762000" lvl="1" indent="-304800">
              <a:lnSpc>
                <a:spcPct val="80000"/>
              </a:lnSpc>
              <a:buFontTx/>
              <a:buChar char="•"/>
              <a:tabLst>
                <a:tab pos="266700" algn="l"/>
                <a:tab pos="800100" algn="l"/>
              </a:tabLst>
            </a:pPr>
            <a:r>
              <a:rPr lang="el-GR" sz="1800" dirty="0" smtClean="0">
                <a:latin typeface="Cambria" pitchFamily="18" charset="0"/>
              </a:rPr>
              <a:t>Να είναι πρόσφατα ενημερωμένα</a:t>
            </a:r>
          </a:p>
          <a:p>
            <a:pPr marL="762000" lvl="1" indent="-304800">
              <a:lnSpc>
                <a:spcPct val="80000"/>
              </a:lnSpc>
              <a:buFontTx/>
              <a:buChar char="•"/>
              <a:tabLst>
                <a:tab pos="266700" algn="l"/>
                <a:tab pos="800100" algn="l"/>
              </a:tabLst>
            </a:pPr>
            <a:r>
              <a:rPr lang="el-GR" sz="1800" dirty="0" smtClean="0">
                <a:latin typeface="Cambria" pitchFamily="18" charset="0"/>
              </a:rPr>
              <a:t>Να έχουν τις περισσότερες λήψεις</a:t>
            </a:r>
          </a:p>
          <a:p>
            <a:endParaRPr lang="el-GR" dirty="0"/>
          </a:p>
        </p:txBody>
      </p:sp>
      <p:sp>
        <p:nvSpPr>
          <p:cNvPr id="5" name="Rectangle 2"/>
          <p:cNvSpPr txBox="1">
            <a:spLocks noChangeArrowheads="1"/>
          </p:cNvSpPr>
          <p:nvPr/>
        </p:nvSpPr>
        <p:spPr>
          <a:xfrm>
            <a:off x="457200" y="274638"/>
            <a:ext cx="8229600" cy="706437"/>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cap="small" dirty="0" smtClean="0">
                <a:latin typeface="+mj-lt"/>
                <a:ea typeface="+mj-ea"/>
                <a:cs typeface="+mj-cs"/>
              </a:rPr>
              <a:t>Πλανο </a:t>
            </a:r>
            <a:r>
              <a:rPr kumimoji="0" lang="el-GR" sz="3600" i="0" u="none" strike="noStrike" kern="1200" cap="small" spc="0" normalizeH="0" baseline="0" noProof="0" dirty="0" smtClean="0">
                <a:ln>
                  <a:noFill/>
                </a:ln>
                <a:effectLst/>
                <a:uLnTx/>
                <a:uFillTx/>
                <a:latin typeface="+mj-lt"/>
                <a:ea typeface="+mj-ea"/>
                <a:cs typeface="+mj-cs"/>
              </a:rPr>
              <a:t>τη</a:t>
            </a:r>
            <a:r>
              <a:rPr lang="el-GR" sz="3600" cap="small" dirty="0" smtClean="0">
                <a:latin typeface="+mj-lt"/>
                <a:ea typeface="+mj-ea"/>
                <a:cs typeface="+mj-cs"/>
              </a:rPr>
              <a:t>σ</a:t>
            </a:r>
            <a:r>
              <a:rPr kumimoji="0" lang="el-GR" sz="3600" i="0" u="none" strike="noStrike" kern="1200" cap="small" spc="0" normalizeH="0" baseline="0" noProof="0" dirty="0" smtClean="0">
                <a:ln>
                  <a:noFill/>
                </a:ln>
                <a:effectLst/>
                <a:uLnTx/>
                <a:uFillTx/>
                <a:latin typeface="+mj-lt"/>
                <a:ea typeface="+mj-ea"/>
                <a:cs typeface="+mj-cs"/>
              </a:rPr>
              <a:t> Μελ</a:t>
            </a:r>
            <a:r>
              <a:rPr kumimoji="0" lang="en-US" sz="3600" i="0" u="none" strike="noStrike" kern="1200" cap="small" spc="0" normalizeH="0" baseline="0" noProof="0" dirty="0" smtClean="0">
                <a:ln>
                  <a:noFill/>
                </a:ln>
                <a:effectLst/>
                <a:uLnTx/>
                <a:uFillTx/>
                <a:latin typeface="+mj-lt"/>
                <a:ea typeface="+mj-ea"/>
                <a:cs typeface="+mj-cs"/>
              </a:rPr>
              <a:t>e</a:t>
            </a:r>
            <a:r>
              <a:rPr kumimoji="0" lang="el-GR" sz="3600" i="0" u="none" strike="noStrike" kern="1200" cap="small" spc="0" normalizeH="0" baseline="0" noProof="0" dirty="0" smtClean="0">
                <a:ln>
                  <a:noFill/>
                </a:ln>
                <a:effectLst/>
                <a:uLnTx/>
                <a:uFillTx/>
                <a:latin typeface="+mj-lt"/>
                <a:ea typeface="+mj-ea"/>
                <a:cs typeface="+mj-cs"/>
              </a:rPr>
              <a:t>τησ Περ</a:t>
            </a:r>
            <a:r>
              <a:rPr kumimoji="0" lang="en-US" sz="3600" i="0" u="none" strike="noStrike" kern="1200" cap="small" spc="0" normalizeH="0" baseline="0" noProof="0" dirty="0" err="1" smtClean="0">
                <a:ln>
                  <a:noFill/>
                </a:ln>
                <a:effectLst/>
                <a:uLnTx/>
                <a:uFillTx/>
                <a:latin typeface="+mj-lt"/>
                <a:ea typeface="+mj-ea"/>
                <a:cs typeface="+mj-cs"/>
              </a:rPr>
              <a:t>i</a:t>
            </a:r>
            <a:r>
              <a:rPr kumimoji="0" lang="el-GR" sz="3600" i="0" u="none" strike="noStrike" kern="1200" cap="small" spc="0" normalizeH="0" baseline="0" noProof="0" dirty="0" smtClean="0">
                <a:ln>
                  <a:noFill/>
                </a:ln>
                <a:effectLst/>
                <a:uLnTx/>
                <a:uFillTx/>
                <a:latin typeface="+mj-lt"/>
                <a:ea typeface="+mj-ea"/>
                <a:cs typeface="+mj-cs"/>
              </a:rPr>
              <a:t>πτωσησ </a:t>
            </a:r>
            <a:r>
              <a:rPr kumimoji="0" lang="el-GR" sz="3600" i="0" u="none" strike="noStrike" kern="1200" cap="small" spc="0" normalizeH="0" baseline="0" noProof="0" dirty="0" smtClean="0">
                <a:ln>
                  <a:noFill/>
                </a:ln>
                <a:effectLst/>
                <a:uLnTx/>
                <a:uFillTx/>
                <a:latin typeface="+mj-lt"/>
                <a:ea typeface="+mj-ea"/>
                <a:cs typeface="+mj-cs"/>
              </a:rPr>
              <a:t>(1/2)</a:t>
            </a:r>
            <a:endParaRPr kumimoji="0" lang="el-GR" sz="3600" i="0" u="none" strike="noStrike" kern="1200" cap="small"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4638"/>
            <a:ext cx="8153400" cy="1096962"/>
          </a:xfrm>
        </p:spPr>
        <p:txBody>
          <a:bodyPr>
            <a:normAutofit/>
          </a:bodyPr>
          <a:lstStyle/>
          <a:p>
            <a:pPr marL="609600" lvl="0" indent="-609600" algn="ctr">
              <a:spcBef>
                <a:spcPts val="600"/>
              </a:spcBef>
              <a:defRPr/>
            </a:pPr>
            <a:r>
              <a:rPr lang="el-GR" sz="3600" cap="none" dirty="0" smtClean="0">
                <a:solidFill>
                  <a:schemeClr val="tx1"/>
                </a:solidFill>
              </a:rPr>
              <a:t>ΑΝΙΧΝΕΥΣΗ ΤΩΝ ΠΡΟΤΥΠΩΝ ΣΧΕΔΙΑΣΗΣ</a:t>
            </a:r>
          </a:p>
        </p:txBody>
      </p:sp>
      <p:sp>
        <p:nvSpPr>
          <p:cNvPr id="3" name="2 - Θέση περιεχομένου"/>
          <p:cNvSpPr>
            <a:spLocks noGrp="1"/>
          </p:cNvSpPr>
          <p:nvPr>
            <p:ph sz="quarter" idx="1"/>
          </p:nvPr>
        </p:nvSpPr>
        <p:spPr>
          <a:xfrm>
            <a:off x="457200" y="1981200"/>
            <a:ext cx="8003232" cy="4492752"/>
          </a:xfrm>
        </p:spPr>
        <p:txBody>
          <a:bodyPr/>
          <a:lstStyle/>
          <a:p>
            <a:r>
              <a:rPr lang="el-GR" sz="1800" dirty="0" smtClean="0">
                <a:latin typeface="Cambria" pitchFamily="18" charset="0"/>
              </a:rPr>
              <a:t>Χρήση της πτυχιακής εργασίας του </a:t>
            </a:r>
            <a:r>
              <a:rPr lang="el-GR" sz="1800" b="1" dirty="0" smtClean="0">
                <a:latin typeface="Cambria" pitchFamily="18" charset="0"/>
              </a:rPr>
              <a:t>Γκορτζή Αντώνιου </a:t>
            </a:r>
            <a:r>
              <a:rPr lang="el-GR" sz="1800" dirty="0" smtClean="0">
                <a:latin typeface="Cambria" pitchFamily="18" charset="0"/>
              </a:rPr>
              <a:t>με θέμα: «</a:t>
            </a:r>
            <a:r>
              <a:rPr lang="en-US" sz="1800" dirty="0" smtClean="0">
                <a:latin typeface="Cambria" pitchFamily="18" charset="0"/>
              </a:rPr>
              <a:t>Στρατηγική Επιλογής  κλάσεων με στόχο την βελτιστοποίηση της ποιότητας του επιλεγμένου</a:t>
            </a:r>
            <a:r>
              <a:rPr lang="el-GR" sz="1800" dirty="0" smtClean="0">
                <a:latin typeface="Cambria" pitchFamily="18" charset="0"/>
              </a:rPr>
              <a:t> κώδικα». </a:t>
            </a:r>
          </a:p>
          <a:p>
            <a:endParaRPr lang="el-GR" sz="1800" dirty="0" smtClean="0">
              <a:latin typeface="Cambria" pitchFamily="18" charset="0"/>
            </a:endParaRPr>
          </a:p>
          <a:p>
            <a:r>
              <a:rPr lang="el-GR" sz="1800" b="1" dirty="0" smtClean="0">
                <a:latin typeface="Cambria" pitchFamily="18" charset="0"/>
              </a:rPr>
              <a:t>Σκοπός πτυχιακής:</a:t>
            </a:r>
          </a:p>
          <a:p>
            <a:pPr lvl="1"/>
            <a:r>
              <a:rPr lang="el-GR" sz="1800" dirty="0" smtClean="0">
                <a:latin typeface="Cambria" pitchFamily="18" charset="0"/>
              </a:rPr>
              <a:t>Ανίχνευση και εξαγωγή προτύπων από τα συστήματα ανοιχτού λογισμικού, με σκοπό την παραγωγή «υποψήφιων συστατικών (components candidates)», μέσω των εργαλείων:</a:t>
            </a:r>
          </a:p>
          <a:p>
            <a:pPr lvl="2"/>
            <a:r>
              <a:rPr lang="el-GR" sz="1800" dirty="0" smtClean="0">
                <a:latin typeface="Cambria" pitchFamily="18" charset="0"/>
              </a:rPr>
              <a:t>«Design Pattern Detection Using Similarity Scoring», και </a:t>
            </a:r>
          </a:p>
          <a:p>
            <a:pPr lvl="2"/>
            <a:r>
              <a:rPr lang="el-GR" sz="1800" dirty="0" smtClean="0">
                <a:latin typeface="Cambria" pitchFamily="18" charset="0"/>
              </a:rPr>
              <a:t>Pattern Inference and Recovery Tool (PINOT)»</a:t>
            </a:r>
          </a:p>
          <a:p>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731838"/>
          </a:xfrm>
        </p:spPr>
        <p:txBody>
          <a:bodyPr>
            <a:normAutofit fontScale="90000"/>
          </a:bodyPr>
          <a:lstStyle/>
          <a:p>
            <a:r>
              <a:rPr lang="en-US" dirty="0" smtClean="0"/>
              <a:t/>
            </a:r>
            <a:br>
              <a:rPr lang="en-US" dirty="0" smtClean="0"/>
            </a:br>
            <a:r>
              <a:rPr lang="el-GR" dirty="0" smtClean="0"/>
              <a:t/>
            </a:r>
            <a:br>
              <a:rPr lang="el-GR" dirty="0" smtClean="0"/>
            </a:br>
            <a:r>
              <a:rPr lang="el-GR" sz="1800" b="1" dirty="0" smtClean="0"/>
              <a:t> </a:t>
            </a:r>
            <a:r>
              <a:rPr lang="el-GR" sz="1800" b="1" dirty="0" smtClean="0">
                <a:solidFill>
                  <a:schemeClr val="tx1"/>
                </a:solidFill>
              </a:rPr>
              <a:t>Στιγμιότυπο κατα την τελική φάση εκτέλεσης του </a:t>
            </a:r>
            <a:r>
              <a:rPr lang="en-US" sz="1800" b="1" dirty="0" smtClean="0">
                <a:solidFill>
                  <a:schemeClr val="tx1"/>
                </a:solidFill>
              </a:rPr>
              <a:t>project</a:t>
            </a:r>
            <a:r>
              <a:rPr lang="el-GR" sz="1800" b="1" dirty="0" smtClean="0">
                <a:solidFill>
                  <a:schemeClr val="tx1"/>
                </a:solidFill>
              </a:rPr>
              <a:t>  </a:t>
            </a:r>
            <a:r>
              <a:rPr lang="en-US" sz="1800" b="1" dirty="0" err="1" smtClean="0">
                <a:solidFill>
                  <a:schemeClr val="tx1"/>
                </a:solidFill>
              </a:rPr>
              <a:t>alis_regording_tool</a:t>
            </a:r>
            <a:r>
              <a:rPr lang="en-US" sz="1800" b="1" dirty="0" smtClean="0"/>
              <a:t/>
            </a:r>
            <a:br>
              <a:rPr lang="en-US" sz="1800" b="1" dirty="0" smtClean="0"/>
            </a:br>
            <a:endParaRPr lang="el-GR" sz="1800" dirty="0"/>
          </a:p>
        </p:txBody>
      </p:sp>
      <p:sp>
        <p:nvSpPr>
          <p:cNvPr id="3" name="Content Placeholder 2"/>
          <p:cNvSpPr>
            <a:spLocks noGrp="1"/>
          </p:cNvSpPr>
          <p:nvPr>
            <p:ph sz="quarter" idx="1"/>
          </p:nvPr>
        </p:nvSpPr>
        <p:spPr/>
        <p:txBody>
          <a:bodyPr/>
          <a:lstStyle/>
          <a:p>
            <a:endParaRPr lang="el-GR" dirty="0"/>
          </a:p>
        </p:txBody>
      </p:sp>
      <p:pic>
        <p:nvPicPr>
          <p:cNvPr id="4" name="Picture 3"/>
          <p:cNvPicPr/>
          <p:nvPr/>
        </p:nvPicPr>
        <p:blipFill>
          <a:blip r:embed="rId2" cstate="print"/>
          <a:srcRect/>
          <a:stretch>
            <a:fillRect/>
          </a:stretch>
        </p:blipFill>
        <p:spPr bwMode="auto">
          <a:xfrm>
            <a:off x="914400" y="1447800"/>
            <a:ext cx="77724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err="1" smtClean="0"/>
              <a:t>Ypologismos</a:t>
            </a:r>
            <a:r>
              <a:rPr lang="el-GR" dirty="0" smtClean="0"/>
              <a:t> </a:t>
            </a:r>
            <a:r>
              <a:rPr lang="en-US" dirty="0" smtClean="0"/>
              <a:t> </a:t>
            </a:r>
            <a:r>
              <a:rPr lang="en-US" dirty="0" err="1" smtClean="0"/>
              <a:t>metrikwn</a:t>
            </a:r>
            <a:endParaRPr lang="en-US" dirty="0" smtClean="0"/>
          </a:p>
          <a:p>
            <a:pPr lvl="0"/>
            <a:r>
              <a:rPr lang="en-US" dirty="0" smtClean="0"/>
              <a:t>Ana</a:t>
            </a:r>
          </a:p>
          <a:p>
            <a:pPr lvl="0"/>
            <a:r>
              <a:rPr lang="en-US" dirty="0" smtClean="0"/>
              <a:t>Moa</a:t>
            </a:r>
          </a:p>
          <a:p>
            <a:pPr lvl="0"/>
            <a:r>
              <a:rPr lang="en-US" dirty="0" err="1" smtClean="0"/>
              <a:t>Nop</a:t>
            </a:r>
            <a:endParaRPr lang="en-US" dirty="0" smtClean="0"/>
          </a:p>
          <a:p>
            <a:pPr lvl="0"/>
            <a:r>
              <a:rPr lang="en-US" dirty="0" err="1" smtClean="0"/>
              <a:t>Dcc</a:t>
            </a:r>
            <a:endParaRPr lang="en-US" dirty="0" smtClean="0"/>
          </a:p>
          <a:p>
            <a:pPr lvl="0"/>
            <a:r>
              <a:rPr lang="en-US" dirty="0" err="1" smtClean="0"/>
              <a:t>Lcom</a:t>
            </a:r>
            <a:endParaRPr lang="en-US" dirty="0" smtClean="0"/>
          </a:p>
          <a:p>
            <a:pPr lvl="0"/>
            <a:r>
              <a:rPr lang="en-US" dirty="0" err="1" smtClean="0"/>
              <a:t>Cis</a:t>
            </a:r>
            <a:endParaRPr lang="en-US" dirty="0" smtClean="0"/>
          </a:p>
          <a:p>
            <a:pPr lvl="0"/>
            <a:r>
              <a:rPr lang="en-US" dirty="0" smtClean="0"/>
              <a:t>Nom</a:t>
            </a:r>
          </a:p>
          <a:p>
            <a:pPr lvl="0"/>
            <a:r>
              <a:rPr lang="en-US" dirty="0" err="1" smtClean="0"/>
              <a:t>Mfa</a:t>
            </a:r>
            <a:endParaRPr lang="en-US" dirty="0" smtClean="0"/>
          </a:p>
          <a:p>
            <a:pPr lvl="0"/>
            <a:r>
              <a:rPr lang="en-US" dirty="0" smtClean="0"/>
              <a:t>Dam</a:t>
            </a:r>
          </a:p>
          <a:p>
            <a:pPr lvl="0"/>
            <a:r>
              <a:rPr lang="en-US" dirty="0" err="1" smtClean="0"/>
              <a:t>Dsc</a:t>
            </a:r>
            <a:endParaRPr lang="en-US" dirty="0" smtClean="0"/>
          </a:p>
          <a:p>
            <a:pPr lvl="0"/>
            <a:r>
              <a:rPr lang="en-US" dirty="0" smtClean="0"/>
              <a:t>Noh</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smtClean="0">
                <a:solidFill>
                  <a:schemeClr val="tx1"/>
                </a:solidFill>
              </a:rPr>
              <a:t>ΑΠΟΤΕΛΕΣΜΑΤΑ</a:t>
            </a:r>
            <a:r>
              <a:rPr lang="el-GR" dirty="0" smtClean="0"/>
              <a:t/>
            </a:r>
            <a:br>
              <a:rPr lang="el-GR" dirty="0" smtClean="0"/>
            </a:br>
            <a:endParaRPr lang="el-GR" dirty="0"/>
          </a:p>
        </p:txBody>
      </p:sp>
      <p:graphicFrame>
        <p:nvGraphicFramePr>
          <p:cNvPr id="6" name="Content Placeholder 5"/>
          <p:cNvGraphicFramePr>
            <a:graphicFrameLocks noGrp="1"/>
          </p:cNvGraphicFramePr>
          <p:nvPr>
            <p:ph sz="quarter" idx="1"/>
          </p:nvPr>
        </p:nvGraphicFramePr>
        <p:xfrm>
          <a:off x="381000" y="1447800"/>
          <a:ext cx="8305800" cy="4572000"/>
        </p:xfrm>
        <a:graphic>
          <a:graphicData uri="http://schemas.openxmlformats.org/drawingml/2006/table">
            <a:tbl>
              <a:tblPr firstRow="1" bandRow="1">
                <a:tableStyleId>{5C22544A-7EE6-4342-B048-85BDC9FD1C3A}</a:tableStyleId>
              </a:tblPr>
              <a:tblGrid>
                <a:gridCol w="4114800"/>
                <a:gridCol w="2362200"/>
                <a:gridCol w="1828800"/>
              </a:tblGrid>
              <a:tr h="539199">
                <a:tc>
                  <a:txBody>
                    <a:bodyPr/>
                    <a:lstStyle/>
                    <a:p>
                      <a:endParaRPr lang="el-GR" dirty="0">
                        <a:solidFill>
                          <a:schemeClr val="tx1"/>
                        </a:solidFill>
                      </a:endParaRPr>
                    </a:p>
                  </a:txBody>
                  <a:tcPr/>
                </a:tc>
                <a:tc>
                  <a:txBody>
                    <a:bodyPr/>
                    <a:lstStyle/>
                    <a:p>
                      <a:r>
                        <a:rPr kumimoji="0" lang="el-GR" sz="1800" b="1" kern="1200" dirty="0" smtClean="0">
                          <a:solidFill>
                            <a:schemeClr val="tx1"/>
                          </a:solidFill>
                          <a:latin typeface="+mn-lt"/>
                          <a:ea typeface="+mn-ea"/>
                          <a:cs typeface="+mn-cs"/>
                        </a:rPr>
                        <a:t>Singleton</a:t>
                      </a:r>
                      <a:endParaRPr lang="el-GR" dirty="0">
                        <a:solidFill>
                          <a:schemeClr val="tx1"/>
                        </a:solidFill>
                      </a:endParaRPr>
                    </a:p>
                  </a:txBody>
                  <a:tcPr/>
                </a:tc>
                <a:tc>
                  <a:txBody>
                    <a:bodyPr/>
                    <a:lstStyle/>
                    <a:p>
                      <a:r>
                        <a:rPr kumimoji="0" lang="el-GR" sz="1800" b="1" kern="1200" dirty="0" smtClean="0">
                          <a:solidFill>
                            <a:schemeClr val="tx1"/>
                          </a:solidFill>
                          <a:latin typeface="+mn-lt"/>
                          <a:ea typeface="+mn-ea"/>
                          <a:cs typeface="+mn-cs"/>
                        </a:rPr>
                        <a:t>NOP</a:t>
                      </a:r>
                      <a:endParaRPr lang="el-GR" dirty="0">
                        <a:solidFill>
                          <a:schemeClr val="tx1"/>
                        </a:solidFill>
                      </a:endParaRPr>
                    </a:p>
                  </a:txBody>
                  <a:tcPr/>
                </a:tc>
              </a:tr>
              <a:tr h="4032801">
                <a:tc>
                  <a:txBody>
                    <a:bodyPr/>
                    <a:lstStyle/>
                    <a:p>
                      <a:r>
                        <a:rPr kumimoji="0" lang="el-GR" sz="1800" kern="1200" dirty="0" smtClean="0">
                          <a:solidFill>
                            <a:schemeClr val="dk1"/>
                          </a:solidFill>
                          <a:latin typeface="+mn-lt"/>
                          <a:ea typeface="+mn-ea"/>
                          <a:cs typeface="+mn-cs"/>
                        </a:rPr>
                        <a:t>                                  Pearson Correlation</a:t>
                      </a:r>
                    </a:p>
                    <a:p>
                      <a:endParaRPr kumimoji="0" lang="el-GR" sz="1800" kern="1200" dirty="0" smtClean="0">
                        <a:solidFill>
                          <a:schemeClr val="dk1"/>
                        </a:solidFill>
                        <a:latin typeface="+mn-lt"/>
                        <a:ea typeface="+mn-ea"/>
                        <a:cs typeface="+mn-cs"/>
                      </a:endParaRPr>
                    </a:p>
                    <a:p>
                      <a:r>
                        <a:rPr kumimoji="0" lang="el-GR" sz="1800" kern="1200" dirty="0" smtClean="0">
                          <a:solidFill>
                            <a:schemeClr val="dk1"/>
                          </a:solidFill>
                          <a:latin typeface="+mn-lt"/>
                          <a:ea typeface="+mn-ea"/>
                          <a:cs typeface="+mn-cs"/>
                        </a:rPr>
                        <a:t>Singleton                Sig. (2-tailed)</a:t>
                      </a:r>
                    </a:p>
                    <a:p>
                      <a:r>
                        <a:rPr lang="el-GR" dirty="0" smtClean="0"/>
                        <a:t>                    </a:t>
                      </a:r>
                    </a:p>
                    <a:p>
                      <a:r>
                        <a:rPr lang="el-GR" dirty="0" smtClean="0"/>
                        <a:t>                                  Ν</a:t>
                      </a:r>
                    </a:p>
                    <a:p>
                      <a:r>
                        <a:rPr lang="el-GR" dirty="0" smtClean="0"/>
                        <a:t>  </a:t>
                      </a:r>
                    </a:p>
                    <a:p>
                      <a:r>
                        <a:rPr lang="el-GR" dirty="0" smtClean="0"/>
                        <a:t>                                   </a:t>
                      </a:r>
                      <a:r>
                        <a:rPr kumimoji="0" lang="el-GR" sz="1800" kern="1200" dirty="0" smtClean="0">
                          <a:solidFill>
                            <a:schemeClr val="dk1"/>
                          </a:solidFill>
                          <a:latin typeface="+mn-lt"/>
                          <a:ea typeface="+mn-ea"/>
                          <a:cs typeface="+mn-cs"/>
                        </a:rPr>
                        <a:t>Pearson Correlation</a:t>
                      </a:r>
                    </a:p>
                    <a:p>
                      <a:endParaRPr kumimoji="0" lang="el-GR"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NOP</a:t>
                      </a:r>
                    </a:p>
                    <a:p>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                                   </a:t>
                      </a:r>
                      <a:r>
                        <a:rPr kumimoji="0" lang="el-GR" sz="1800" kern="1200" dirty="0" smtClean="0">
                          <a:solidFill>
                            <a:schemeClr val="dk1"/>
                          </a:solidFill>
                          <a:latin typeface="+mn-lt"/>
                          <a:ea typeface="+mn-ea"/>
                          <a:cs typeface="+mn-cs"/>
                        </a:rPr>
                        <a:t>Sig. (2-tailed)</a:t>
                      </a:r>
                      <a:endParaRPr kumimoji="0" lang="en-US" sz="1800" kern="1200" dirty="0" smtClean="0">
                        <a:solidFill>
                          <a:schemeClr val="dk1"/>
                        </a:solidFill>
                        <a:latin typeface="+mn-lt"/>
                        <a:ea typeface="+mn-ea"/>
                        <a:cs typeface="+mn-cs"/>
                      </a:endParaRPr>
                    </a:p>
                    <a:p>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                                   </a:t>
                      </a:r>
                      <a:r>
                        <a:rPr lang="el-GR" dirty="0" smtClean="0"/>
                        <a:t> Ν</a:t>
                      </a:r>
                      <a:endParaRPr kumimoji="0" lang="en-US" sz="1800" kern="1200" dirty="0" smtClean="0">
                        <a:solidFill>
                          <a:schemeClr val="dk1"/>
                        </a:solidFill>
                        <a:latin typeface="+mn-lt"/>
                        <a:ea typeface="+mn-ea"/>
                        <a:cs typeface="+mn-cs"/>
                      </a:endParaRPr>
                    </a:p>
                  </a:txBody>
                  <a:tcPr/>
                </a:tc>
                <a:tc>
                  <a:txBody>
                    <a:bodyPr/>
                    <a:lstStyle/>
                    <a:p>
                      <a:pPr algn="r"/>
                      <a:r>
                        <a:rPr lang="en-US" dirty="0" smtClean="0"/>
                        <a:t>1</a:t>
                      </a:r>
                    </a:p>
                    <a:p>
                      <a:pPr algn="r"/>
                      <a:endParaRPr lang="en-US" dirty="0" smtClean="0"/>
                    </a:p>
                    <a:p>
                      <a:pPr algn="r"/>
                      <a:endParaRPr lang="en-US" dirty="0" smtClean="0"/>
                    </a:p>
                    <a:p>
                      <a:pPr algn="r"/>
                      <a:endParaRPr lang="en-US" dirty="0" smtClean="0"/>
                    </a:p>
                    <a:p>
                      <a:pPr algn="r"/>
                      <a:r>
                        <a:rPr lang="en-US" dirty="0" smtClean="0"/>
                        <a:t>37</a:t>
                      </a:r>
                    </a:p>
                    <a:p>
                      <a:pPr algn="r"/>
                      <a:endParaRPr lang="en-US" dirty="0" smtClean="0"/>
                    </a:p>
                    <a:p>
                      <a:pPr algn="r"/>
                      <a:r>
                        <a:rPr lang="en-US" dirty="0" smtClean="0"/>
                        <a:t>0.256</a:t>
                      </a:r>
                    </a:p>
                    <a:p>
                      <a:pPr algn="r"/>
                      <a:endParaRPr lang="en-US" dirty="0" smtClean="0"/>
                    </a:p>
                    <a:p>
                      <a:pPr algn="r"/>
                      <a:endParaRPr lang="en-US" dirty="0" smtClean="0"/>
                    </a:p>
                    <a:p>
                      <a:pPr algn="r"/>
                      <a:endParaRPr lang="en-US" dirty="0" smtClean="0"/>
                    </a:p>
                    <a:p>
                      <a:pPr algn="r"/>
                      <a:r>
                        <a:rPr lang="en-US" dirty="0" smtClean="0"/>
                        <a:t>0.144</a:t>
                      </a:r>
                    </a:p>
                    <a:p>
                      <a:pPr algn="r"/>
                      <a:endParaRPr lang="en-US" dirty="0" smtClean="0"/>
                    </a:p>
                    <a:p>
                      <a:pPr algn="r"/>
                      <a:r>
                        <a:rPr lang="en-US" dirty="0" smtClean="0"/>
                        <a:t>34</a:t>
                      </a:r>
                    </a:p>
                    <a:p>
                      <a:pPr algn="r"/>
                      <a:endParaRPr lang="el-GR" dirty="0"/>
                    </a:p>
                  </a:txBody>
                  <a:tcPr/>
                </a:tc>
                <a:tc>
                  <a:txBody>
                    <a:bodyPr/>
                    <a:lstStyle/>
                    <a:p>
                      <a:pPr algn="r"/>
                      <a:r>
                        <a:rPr lang="en-US" dirty="0" smtClean="0"/>
                        <a:t>0.256</a:t>
                      </a:r>
                    </a:p>
                    <a:p>
                      <a:pPr algn="r"/>
                      <a:endParaRPr lang="en-US" dirty="0" smtClean="0"/>
                    </a:p>
                    <a:p>
                      <a:pPr algn="r"/>
                      <a:r>
                        <a:rPr lang="en-US" dirty="0" smtClean="0"/>
                        <a:t>0.144</a:t>
                      </a:r>
                    </a:p>
                    <a:p>
                      <a:pPr algn="r"/>
                      <a:endParaRPr lang="en-US" dirty="0" smtClean="0"/>
                    </a:p>
                    <a:p>
                      <a:pPr algn="r"/>
                      <a:r>
                        <a:rPr lang="en-US" dirty="0" smtClean="0"/>
                        <a:t>34</a:t>
                      </a:r>
                    </a:p>
                    <a:p>
                      <a:pPr algn="r"/>
                      <a:endParaRPr lang="en-US" dirty="0" smtClean="0"/>
                    </a:p>
                    <a:p>
                      <a:pPr algn="r"/>
                      <a:r>
                        <a:rPr lang="en-US" dirty="0" smtClean="0"/>
                        <a:t>1</a:t>
                      </a:r>
                    </a:p>
                    <a:p>
                      <a:pPr algn="r"/>
                      <a:endParaRPr lang="en-US" dirty="0" smtClean="0"/>
                    </a:p>
                    <a:p>
                      <a:pPr algn="r"/>
                      <a:endParaRPr lang="en-US" dirty="0" smtClean="0"/>
                    </a:p>
                    <a:p>
                      <a:pPr algn="r"/>
                      <a:endParaRPr lang="en-US" dirty="0" smtClean="0"/>
                    </a:p>
                    <a:p>
                      <a:pPr algn="r"/>
                      <a:endParaRPr lang="en-US" dirty="0" smtClean="0"/>
                    </a:p>
                    <a:p>
                      <a:pPr algn="r"/>
                      <a:endParaRPr lang="en-US" dirty="0" smtClean="0"/>
                    </a:p>
                    <a:p>
                      <a:pPr algn="r"/>
                      <a:r>
                        <a:rPr lang="en-US" dirty="0" smtClean="0"/>
                        <a:t>47</a:t>
                      </a:r>
                      <a:endParaRPr lang="el-GR"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l-GR" dirty="0" smtClean="0">
                <a:solidFill>
                  <a:schemeClr val="tx1"/>
                </a:solidFill>
              </a:rPr>
              <a:t>ΑΠΟΤΕΛΕΣΜΑΤΑ</a:t>
            </a:r>
            <a:endParaRPr lang="el-GR" dirty="0"/>
          </a:p>
        </p:txBody>
      </p:sp>
      <p:sp>
        <p:nvSpPr>
          <p:cNvPr id="3" name="Content Placeholder 2"/>
          <p:cNvSpPr>
            <a:spLocks noGrp="1"/>
          </p:cNvSpPr>
          <p:nvPr>
            <p:ph sz="quarter" idx="1"/>
          </p:nvPr>
        </p:nvSpPr>
        <p:spPr>
          <a:xfrm>
            <a:off x="457200" y="1676400"/>
            <a:ext cx="8229600" cy="4343400"/>
          </a:xfrm>
        </p:spPr>
        <p:txBody>
          <a:bodyPr>
            <a:normAutofit/>
          </a:bodyPr>
          <a:lstStyle/>
          <a:p>
            <a:r>
              <a:rPr lang="el-GR" sz="1800" dirty="0" smtClean="0"/>
              <a:t>Όπου το </a:t>
            </a:r>
            <a:r>
              <a:rPr lang="en-US" sz="1800" dirty="0" smtClean="0"/>
              <a:t>Sig </a:t>
            </a:r>
            <a:r>
              <a:rPr lang="el-GR" sz="1800" dirty="0" smtClean="0"/>
              <a:t> έχει τιμή μικρότερη από 0,05 τότε το πρότυπο σχετίζεται με την μετρική</a:t>
            </a:r>
          </a:p>
          <a:p>
            <a:r>
              <a:rPr lang="el-GR" sz="1800" dirty="0" smtClean="0"/>
              <a:t>Όπου το </a:t>
            </a:r>
            <a:r>
              <a:rPr lang="en-US" sz="1800" dirty="0" smtClean="0"/>
              <a:t>Sig </a:t>
            </a:r>
            <a:r>
              <a:rPr lang="el-GR" sz="1800" dirty="0" smtClean="0"/>
              <a:t> έχει τιμή μικρότερη από </a:t>
            </a:r>
            <a:r>
              <a:rPr lang="el-GR" sz="1800" dirty="0" smtClean="0"/>
              <a:t>0,01 </a:t>
            </a:r>
            <a:r>
              <a:rPr lang="el-GR" sz="1800" dirty="0" smtClean="0"/>
              <a:t>τότε το πρότυπο σχετίζεται </a:t>
            </a:r>
            <a:r>
              <a:rPr lang="el-GR" sz="1800" u="sng" dirty="0" smtClean="0"/>
              <a:t>πολύ </a:t>
            </a:r>
            <a:r>
              <a:rPr lang="el-GR" sz="1800" dirty="0" smtClean="0"/>
              <a:t>με </a:t>
            </a:r>
            <a:r>
              <a:rPr lang="el-GR" sz="1800" dirty="0" smtClean="0"/>
              <a:t>την </a:t>
            </a:r>
            <a:r>
              <a:rPr lang="el-GR" sz="1800" dirty="0" smtClean="0"/>
              <a:t>μετρική</a:t>
            </a:r>
          </a:p>
          <a:p>
            <a:pPr>
              <a:buNone/>
            </a:pPr>
            <a:endParaRPr lang="el-GR" sz="1800" dirty="0" smtClean="0"/>
          </a:p>
          <a:p>
            <a:r>
              <a:rPr lang="el-GR" sz="1800" dirty="0" smtClean="0"/>
              <a:t>Όπου η τιμή του </a:t>
            </a:r>
            <a:r>
              <a:rPr lang="en-US" sz="1800" dirty="0" smtClean="0"/>
              <a:t>Pearson</a:t>
            </a:r>
            <a:r>
              <a:rPr lang="el-GR" sz="1800" dirty="0" smtClean="0"/>
              <a:t> είναι θετική έχουμε ευθεία συσχέτιση</a:t>
            </a:r>
            <a:r>
              <a:rPr lang="en-US" sz="1800" dirty="0" smtClean="0"/>
              <a:t> </a:t>
            </a:r>
            <a:endParaRPr lang="el-GR" sz="1800" dirty="0" smtClean="0"/>
          </a:p>
          <a:p>
            <a:r>
              <a:rPr lang="el-GR" sz="1800" dirty="0" smtClean="0"/>
              <a:t>Όπου η τιμή του </a:t>
            </a:r>
            <a:r>
              <a:rPr lang="en-US" sz="1800" dirty="0" smtClean="0"/>
              <a:t>Pearson</a:t>
            </a:r>
            <a:r>
              <a:rPr lang="el-GR" sz="1800" dirty="0" smtClean="0"/>
              <a:t> </a:t>
            </a:r>
            <a:r>
              <a:rPr lang="el-GR" sz="1800" dirty="0" smtClean="0"/>
              <a:t>είναι αρνητική έχουμε αντίστροφη </a:t>
            </a:r>
            <a:r>
              <a:rPr lang="el-GR" sz="1800" dirty="0" smtClean="0"/>
              <a:t>συσχέτιση</a:t>
            </a:r>
            <a:r>
              <a:rPr lang="en-US" sz="1800" dirty="0" smtClean="0"/>
              <a:t> </a:t>
            </a:r>
            <a:endParaRPr lang="el-GR" sz="1800" dirty="0" smtClean="0"/>
          </a:p>
          <a:p>
            <a:endParaRPr lang="el-GR"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smtClean="0">
                <a:solidFill>
                  <a:schemeClr val="tx1"/>
                </a:solidFill>
              </a:rPr>
              <a:t>ΑΠΟΤΕΛΕΣΜΑΤΑ</a:t>
            </a:r>
            <a:r>
              <a:rPr lang="el-GR" dirty="0" smtClean="0"/>
              <a:t/>
            </a:r>
            <a:br>
              <a:rPr lang="el-GR" dirty="0" smtClean="0"/>
            </a:br>
            <a:endParaRPr lang="el-GR" dirty="0"/>
          </a:p>
        </p:txBody>
      </p:sp>
      <p:sp>
        <p:nvSpPr>
          <p:cNvPr id="3" name="Content Placeholder 2"/>
          <p:cNvSpPr>
            <a:spLocks noGrp="1"/>
          </p:cNvSpPr>
          <p:nvPr>
            <p:ph sz="quarter" idx="1"/>
          </p:nvPr>
        </p:nvSpPr>
        <p:spPr>
          <a:xfrm>
            <a:off x="609600" y="1752600"/>
            <a:ext cx="8077200" cy="4267200"/>
          </a:xfrm>
        </p:spPr>
        <p:txBody>
          <a:bodyPr/>
          <a:lstStyle/>
          <a:p>
            <a:r>
              <a:rPr lang="el-GR" sz="2000" dirty="0" smtClean="0"/>
              <a:t>«</a:t>
            </a:r>
            <a:r>
              <a:rPr lang="en-GB" sz="1800" b="1" i="1" dirty="0" smtClean="0">
                <a:latin typeface="Cambria" pitchFamily="18" charset="0"/>
              </a:rPr>
              <a:t>RQ</a:t>
            </a:r>
            <a:r>
              <a:rPr lang="el-GR" sz="1800" b="1" i="1" dirty="0" smtClean="0">
                <a:latin typeface="Cambria" pitchFamily="18" charset="0"/>
              </a:rPr>
              <a:t>1: Π</a:t>
            </a:r>
            <a:r>
              <a:rPr lang="el-GR" sz="1800" b="1" dirty="0" smtClean="0">
                <a:latin typeface="Cambria" pitchFamily="18" charset="0"/>
              </a:rPr>
              <a:t>οια πρότυπα σχεδίασης </a:t>
            </a:r>
            <a:r>
              <a:rPr lang="el-GR" sz="1800" b="1" dirty="0" smtClean="0">
                <a:latin typeface="Cambria" pitchFamily="18" charset="0"/>
              </a:rPr>
              <a:t>συσχετιζονται στις </a:t>
            </a:r>
            <a:r>
              <a:rPr lang="el-GR" sz="1800" b="1" dirty="0" smtClean="0">
                <a:latin typeface="Cambria" pitchFamily="18" charset="0"/>
              </a:rPr>
              <a:t>2 κατηγορίες λογισμικού (</a:t>
            </a:r>
            <a:r>
              <a:rPr lang="en-US" sz="1800" b="1" dirty="0" smtClean="0">
                <a:latin typeface="Cambria" pitchFamily="18" charset="0"/>
              </a:rPr>
              <a:t>API</a:t>
            </a:r>
            <a:r>
              <a:rPr lang="el-GR" sz="1800" b="1" dirty="0" smtClean="0">
                <a:latin typeface="Cambria" pitchFamily="18" charset="0"/>
              </a:rPr>
              <a:t> και </a:t>
            </a:r>
            <a:r>
              <a:rPr lang="en-US" sz="1800" b="1" dirty="0" smtClean="0">
                <a:latin typeface="Cambria" pitchFamily="18" charset="0"/>
              </a:rPr>
              <a:t>Standalone</a:t>
            </a:r>
            <a:r>
              <a:rPr lang="el-GR" sz="1800" b="1" dirty="0" smtClean="0">
                <a:latin typeface="Cambria" pitchFamily="18" charset="0"/>
              </a:rPr>
              <a:t>)»:</a:t>
            </a:r>
            <a:endParaRPr lang="el-GR" sz="1800" dirty="0" smtClean="0">
              <a:latin typeface="Cambria" pitchFamily="18" charset="0"/>
            </a:endParaRPr>
          </a:p>
          <a:p>
            <a:pPr lvl="1"/>
            <a:r>
              <a:rPr lang="el-GR" sz="1800" dirty="0" smtClean="0">
                <a:latin typeface="Cambria" pitchFamily="18" charset="0"/>
              </a:rPr>
              <a:t>Κατηγορία </a:t>
            </a:r>
            <a:r>
              <a:rPr lang="en-US" sz="1800" b="1" dirty="0" smtClean="0">
                <a:latin typeface="Cambria" pitchFamily="18" charset="0"/>
              </a:rPr>
              <a:t>API</a:t>
            </a:r>
            <a:r>
              <a:rPr lang="en-US" sz="1800" dirty="0" smtClean="0">
                <a:latin typeface="Cambria" pitchFamily="18" charset="0"/>
              </a:rPr>
              <a:t>: </a:t>
            </a:r>
            <a:r>
              <a:rPr lang="en-US" sz="1800" b="1" dirty="0" smtClean="0">
                <a:latin typeface="Cambria" pitchFamily="18" charset="0"/>
              </a:rPr>
              <a:t> </a:t>
            </a:r>
            <a:r>
              <a:rPr lang="en-US" sz="1800" dirty="0" smtClean="0">
                <a:latin typeface="Cambria" pitchFamily="18" charset="0"/>
              </a:rPr>
              <a:t>Decorator</a:t>
            </a:r>
            <a:r>
              <a:rPr lang="el-GR" sz="1800" dirty="0" smtClean="0">
                <a:latin typeface="Cambria" pitchFamily="18" charset="0"/>
              </a:rPr>
              <a:t>,</a:t>
            </a:r>
            <a:r>
              <a:rPr lang="en-US" sz="1800" b="1" dirty="0" smtClean="0">
                <a:latin typeface="Cambria" pitchFamily="18" charset="0"/>
              </a:rPr>
              <a:t> </a:t>
            </a:r>
            <a:r>
              <a:rPr lang="en-US" sz="1800" dirty="0" smtClean="0">
                <a:latin typeface="Cambria" pitchFamily="18" charset="0"/>
              </a:rPr>
              <a:t>Flyweight</a:t>
            </a:r>
            <a:r>
              <a:rPr lang="el-GR" sz="1800" dirty="0" smtClean="0">
                <a:latin typeface="Cambria" pitchFamily="18" charset="0"/>
              </a:rPr>
              <a:t>,</a:t>
            </a:r>
            <a:r>
              <a:rPr lang="en-US" sz="1800" b="1" dirty="0" smtClean="0">
                <a:latin typeface="Cambria" pitchFamily="18" charset="0"/>
              </a:rPr>
              <a:t> </a:t>
            </a:r>
            <a:r>
              <a:rPr lang="en-US" sz="1800" dirty="0" smtClean="0">
                <a:latin typeface="Cambria" pitchFamily="18" charset="0"/>
              </a:rPr>
              <a:t>Mediator</a:t>
            </a:r>
            <a:r>
              <a:rPr lang="el-GR" sz="1800" dirty="0" smtClean="0">
                <a:latin typeface="Cambria" pitchFamily="18" charset="0"/>
              </a:rPr>
              <a:t>,</a:t>
            </a:r>
            <a:r>
              <a:rPr lang="en-US" sz="1800" b="1" dirty="0" smtClean="0">
                <a:latin typeface="Cambria" pitchFamily="18" charset="0"/>
              </a:rPr>
              <a:t> </a:t>
            </a:r>
            <a:r>
              <a:rPr lang="en-US" sz="1800" dirty="0" smtClean="0">
                <a:latin typeface="Cambria" pitchFamily="18" charset="0"/>
              </a:rPr>
              <a:t>Visitor</a:t>
            </a:r>
          </a:p>
          <a:p>
            <a:pPr lvl="1"/>
            <a:r>
              <a:rPr lang="el-GR" sz="1800" dirty="0" smtClean="0">
                <a:latin typeface="Cambria" pitchFamily="18" charset="0"/>
              </a:rPr>
              <a:t>Κατηγορία </a:t>
            </a:r>
            <a:r>
              <a:rPr lang="en-US" sz="1800" b="1" dirty="0" smtClean="0">
                <a:latin typeface="Cambria" pitchFamily="18" charset="0"/>
              </a:rPr>
              <a:t>Standalone</a:t>
            </a:r>
            <a:r>
              <a:rPr lang="en-US" sz="1800" dirty="0" smtClean="0">
                <a:latin typeface="Cambria" pitchFamily="18" charset="0"/>
              </a:rPr>
              <a:t>: </a:t>
            </a:r>
            <a:r>
              <a:rPr lang="en-US" sz="1800" dirty="0" smtClean="0">
                <a:latin typeface="Cambria" pitchFamily="18" charset="0"/>
              </a:rPr>
              <a:t>Decorator</a:t>
            </a:r>
            <a:r>
              <a:rPr lang="el-GR" sz="1800" dirty="0" smtClean="0">
                <a:latin typeface="Cambria" pitchFamily="18" charset="0"/>
              </a:rPr>
              <a:t>,</a:t>
            </a:r>
            <a:r>
              <a:rPr lang="en-US" sz="1800" dirty="0" smtClean="0">
                <a:latin typeface="Cambria" pitchFamily="18" charset="0"/>
              </a:rPr>
              <a:t> </a:t>
            </a:r>
            <a:r>
              <a:rPr lang="en-US" sz="1800" dirty="0" smtClean="0">
                <a:latin typeface="Cambria" pitchFamily="18" charset="0"/>
              </a:rPr>
              <a:t>Mediator</a:t>
            </a:r>
            <a:r>
              <a:rPr lang="el-GR" sz="1800" dirty="0" smtClean="0">
                <a:latin typeface="Cambria" pitchFamily="18" charset="0"/>
              </a:rPr>
              <a:t>,</a:t>
            </a:r>
            <a:r>
              <a:rPr lang="en-US" sz="1800" dirty="0" smtClean="0">
                <a:latin typeface="Cambria" pitchFamily="18" charset="0"/>
              </a:rPr>
              <a:t> </a:t>
            </a:r>
            <a:r>
              <a:rPr lang="en-US" sz="1800" dirty="0" smtClean="0">
                <a:latin typeface="Cambria" pitchFamily="18" charset="0"/>
              </a:rPr>
              <a:t>Flyweight</a:t>
            </a:r>
            <a:r>
              <a:rPr lang="el-GR" sz="1800" dirty="0" smtClean="0">
                <a:latin typeface="Cambria" pitchFamily="18" charset="0"/>
              </a:rPr>
              <a:t>,</a:t>
            </a:r>
            <a:r>
              <a:rPr lang="en-US" sz="1800" dirty="0" smtClean="0">
                <a:latin typeface="Cambria" pitchFamily="18" charset="0"/>
              </a:rPr>
              <a:t> Template Method</a:t>
            </a:r>
            <a:r>
              <a:rPr lang="en-US" sz="1800" dirty="0" smtClean="0">
                <a:latin typeface="Cambria" pitchFamily="18" charset="0"/>
              </a:rPr>
              <a:t> </a:t>
            </a:r>
            <a:endParaRPr lang="en-US" sz="1800" dirty="0" smtClean="0">
              <a:latin typeface="Cambria" pitchFamily="18" charset="0"/>
            </a:endParaRPr>
          </a:p>
          <a:p>
            <a:r>
              <a:rPr lang="el-GR" sz="1800" dirty="0" smtClean="0">
                <a:latin typeface="Cambria" pitchFamily="18" charset="0"/>
              </a:rPr>
              <a:t>«</a:t>
            </a:r>
            <a:r>
              <a:rPr lang="en-GB" sz="1800" b="1" i="1" dirty="0" smtClean="0">
                <a:latin typeface="Cambria" pitchFamily="18" charset="0"/>
              </a:rPr>
              <a:t>RQ</a:t>
            </a:r>
            <a:r>
              <a:rPr lang="en-US" sz="1800" b="1" i="1" dirty="0" smtClean="0">
                <a:latin typeface="Cambria" pitchFamily="18" charset="0"/>
              </a:rPr>
              <a:t>2</a:t>
            </a:r>
            <a:r>
              <a:rPr lang="el-GR" sz="1800" b="1" i="1" dirty="0" smtClean="0">
                <a:latin typeface="Cambria" pitchFamily="18" charset="0"/>
              </a:rPr>
              <a:t>: </a:t>
            </a:r>
            <a:r>
              <a:rPr lang="el-GR" sz="1800" b="1" i="1" dirty="0" smtClean="0">
                <a:latin typeface="Cambria" pitchFamily="18" charset="0"/>
              </a:rPr>
              <a:t>Π</a:t>
            </a:r>
            <a:r>
              <a:rPr lang="el-GR" sz="1800" b="1" dirty="0" smtClean="0">
                <a:latin typeface="Cambria" pitchFamily="18" charset="0"/>
              </a:rPr>
              <a:t>οια πρότυπα σχεδίασης συσχετιζονται </a:t>
            </a:r>
            <a:r>
              <a:rPr lang="el-GR" sz="1800" b="1" u="sng" dirty="0" smtClean="0">
                <a:latin typeface="Cambria" pitchFamily="18" charset="0"/>
              </a:rPr>
              <a:t>πολύ</a:t>
            </a:r>
            <a:r>
              <a:rPr lang="el-GR" sz="1800" b="1" dirty="0" smtClean="0">
                <a:latin typeface="Cambria" pitchFamily="18" charset="0"/>
              </a:rPr>
              <a:t> στις </a:t>
            </a:r>
            <a:r>
              <a:rPr lang="el-GR" sz="1800" b="1" dirty="0" smtClean="0">
                <a:latin typeface="Cambria" pitchFamily="18" charset="0"/>
              </a:rPr>
              <a:t>2 κατηγορίες λογισμικού (</a:t>
            </a:r>
            <a:r>
              <a:rPr lang="en-US" sz="1800" b="1" dirty="0" smtClean="0">
                <a:latin typeface="Cambria" pitchFamily="18" charset="0"/>
              </a:rPr>
              <a:t>API</a:t>
            </a:r>
            <a:r>
              <a:rPr lang="el-GR" sz="1800" b="1" dirty="0" smtClean="0">
                <a:latin typeface="Cambria" pitchFamily="18" charset="0"/>
              </a:rPr>
              <a:t> και </a:t>
            </a:r>
            <a:r>
              <a:rPr lang="en-US" sz="1800" b="1" dirty="0" smtClean="0">
                <a:latin typeface="Cambria" pitchFamily="18" charset="0"/>
              </a:rPr>
              <a:t>Standalone</a:t>
            </a:r>
            <a:r>
              <a:rPr lang="el-GR" sz="1800" b="1" dirty="0" smtClean="0">
                <a:latin typeface="Cambria" pitchFamily="18" charset="0"/>
              </a:rPr>
              <a:t>)»:</a:t>
            </a:r>
          </a:p>
          <a:p>
            <a:pPr lvl="1"/>
            <a:r>
              <a:rPr lang="el-GR" sz="1800" dirty="0" smtClean="0">
                <a:latin typeface="Cambria" pitchFamily="18" charset="0"/>
              </a:rPr>
              <a:t>Κατηγορία </a:t>
            </a:r>
            <a:r>
              <a:rPr lang="en-US" sz="1800" b="1" dirty="0" smtClean="0">
                <a:latin typeface="Cambria" pitchFamily="18" charset="0"/>
              </a:rPr>
              <a:t>API</a:t>
            </a:r>
            <a:r>
              <a:rPr lang="en-US" sz="1800" dirty="0" smtClean="0">
                <a:latin typeface="Cambria" pitchFamily="18" charset="0"/>
              </a:rPr>
              <a:t>: </a:t>
            </a:r>
            <a:r>
              <a:rPr lang="en-US" sz="1800" b="1" dirty="0" smtClean="0">
                <a:latin typeface="Cambria" pitchFamily="18" charset="0"/>
              </a:rPr>
              <a:t> </a:t>
            </a:r>
            <a:r>
              <a:rPr lang="en-US" sz="1800" dirty="0" smtClean="0">
                <a:latin typeface="Cambria" pitchFamily="18" charset="0"/>
              </a:rPr>
              <a:t>Singleton</a:t>
            </a:r>
            <a:r>
              <a:rPr lang="el-GR" sz="1800" dirty="0" smtClean="0">
                <a:latin typeface="Cambria" pitchFamily="18" charset="0"/>
              </a:rPr>
              <a:t>,</a:t>
            </a:r>
            <a:r>
              <a:rPr lang="en-US" sz="1800" dirty="0" smtClean="0">
                <a:latin typeface="Cambria" pitchFamily="18" charset="0"/>
              </a:rPr>
              <a:t> Facade</a:t>
            </a:r>
            <a:endParaRPr lang="en-US" sz="1800" dirty="0" smtClean="0">
              <a:latin typeface="Cambria" pitchFamily="18" charset="0"/>
            </a:endParaRPr>
          </a:p>
          <a:p>
            <a:pPr lvl="1"/>
            <a:r>
              <a:rPr lang="el-GR" sz="1800" dirty="0" smtClean="0">
                <a:latin typeface="Cambria" pitchFamily="18" charset="0"/>
              </a:rPr>
              <a:t>Κατηγορία </a:t>
            </a:r>
            <a:r>
              <a:rPr lang="en-US" sz="1800" b="1" dirty="0" smtClean="0">
                <a:latin typeface="Cambria" pitchFamily="18" charset="0"/>
              </a:rPr>
              <a:t>Standalone</a:t>
            </a:r>
            <a:r>
              <a:rPr lang="en-US" sz="1800" dirty="0" smtClean="0">
                <a:latin typeface="Cambria" pitchFamily="18" charset="0"/>
              </a:rPr>
              <a:t>:</a:t>
            </a:r>
            <a:r>
              <a:rPr lang="en-US" sz="1800" dirty="0" smtClean="0">
                <a:latin typeface="Cambria" pitchFamily="18" charset="0"/>
              </a:rPr>
              <a:t> Singleton</a:t>
            </a:r>
            <a:r>
              <a:rPr lang="el-GR" sz="1800" dirty="0" smtClean="0">
                <a:latin typeface="Cambria" pitchFamily="18" charset="0"/>
              </a:rPr>
              <a:t>,</a:t>
            </a:r>
            <a:r>
              <a:rPr lang="en-US" sz="1800" dirty="0" smtClean="0">
                <a:latin typeface="Cambria" pitchFamily="18" charset="0"/>
              </a:rPr>
              <a:t> Facade</a:t>
            </a:r>
          </a:p>
          <a:p>
            <a:endParaRPr lang="el-GR" sz="2000" dirty="0" smtClean="0"/>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l-GR" sz="3600" dirty="0" smtClean="0">
                <a:solidFill>
                  <a:schemeClr val="tx1"/>
                </a:solidFill>
              </a:rPr>
              <a:t>ΑΠΟΤΕΛΕΣΜΑΤΑ</a:t>
            </a:r>
            <a:endParaRPr lang="el-GR" sz="3600" dirty="0"/>
          </a:p>
        </p:txBody>
      </p:sp>
      <p:sp>
        <p:nvSpPr>
          <p:cNvPr id="3" name="Content Placeholder 2"/>
          <p:cNvSpPr>
            <a:spLocks noGrp="1"/>
          </p:cNvSpPr>
          <p:nvPr>
            <p:ph sz="quarter" idx="1"/>
          </p:nvPr>
        </p:nvSpPr>
        <p:spPr>
          <a:xfrm>
            <a:off x="914400" y="1828800"/>
            <a:ext cx="7772400" cy="4191000"/>
          </a:xfrm>
        </p:spPr>
        <p:txBody>
          <a:bodyPr/>
          <a:lstStyle/>
          <a:p>
            <a:r>
              <a:rPr lang="el-GR" sz="2000" dirty="0" smtClean="0"/>
              <a:t>«</a:t>
            </a:r>
            <a:r>
              <a:rPr lang="en-GB" sz="1800" b="1" i="1" dirty="0" smtClean="0">
                <a:latin typeface="Cambria" pitchFamily="18" charset="0"/>
              </a:rPr>
              <a:t>RQ</a:t>
            </a:r>
            <a:r>
              <a:rPr lang="el-GR" sz="1800" b="1" i="1" dirty="0" smtClean="0">
                <a:latin typeface="Cambria" pitchFamily="18" charset="0"/>
              </a:rPr>
              <a:t>3: Τι συσχέτιση έχουν τα πρότυπα σχεδίασης με τις μετρικές ποιότητας και στις 2 κατηγορίες λογισμικού</a:t>
            </a:r>
            <a:r>
              <a:rPr lang="el-GR" sz="1800" b="1" dirty="0" smtClean="0">
                <a:latin typeface="Cambria" pitchFamily="18" charset="0"/>
              </a:rPr>
              <a:t>(</a:t>
            </a:r>
            <a:r>
              <a:rPr lang="en-US" sz="1800" b="1" dirty="0" smtClean="0">
                <a:latin typeface="Cambria" pitchFamily="18" charset="0"/>
              </a:rPr>
              <a:t>API</a:t>
            </a:r>
            <a:r>
              <a:rPr lang="el-GR" sz="1800" b="1" dirty="0" smtClean="0">
                <a:latin typeface="Cambria" pitchFamily="18" charset="0"/>
              </a:rPr>
              <a:t> και </a:t>
            </a:r>
            <a:r>
              <a:rPr lang="en-US" sz="1800" b="1" dirty="0" smtClean="0">
                <a:latin typeface="Cambria" pitchFamily="18" charset="0"/>
              </a:rPr>
              <a:t>Standalone</a:t>
            </a:r>
            <a:r>
              <a:rPr lang="el-GR" sz="1800" b="1" dirty="0" smtClean="0">
                <a:latin typeface="Cambria" pitchFamily="18" charset="0"/>
              </a:rPr>
              <a:t>)»:</a:t>
            </a:r>
            <a:endParaRPr lang="el-GR" sz="1800" dirty="0" smtClean="0">
              <a:latin typeface="Cambria" pitchFamily="18" charset="0"/>
            </a:endParaRPr>
          </a:p>
          <a:p>
            <a:pPr lvl="1"/>
            <a:r>
              <a:rPr lang="el-GR" sz="1800" dirty="0" smtClean="0">
                <a:latin typeface="Cambria" pitchFamily="18" charset="0"/>
              </a:rPr>
              <a:t>Κατηγορία </a:t>
            </a:r>
            <a:r>
              <a:rPr lang="en-US" sz="1800" b="1" dirty="0" smtClean="0">
                <a:latin typeface="Cambria" pitchFamily="18" charset="0"/>
              </a:rPr>
              <a:t>API</a:t>
            </a:r>
            <a:r>
              <a:rPr lang="en-US" sz="1800" dirty="0" smtClean="0">
                <a:latin typeface="Cambria" pitchFamily="18" charset="0"/>
              </a:rPr>
              <a:t>:</a:t>
            </a:r>
            <a:r>
              <a:rPr lang="el-GR" sz="1800" dirty="0" smtClean="0">
                <a:latin typeface="Cambria" pitchFamily="18" charset="0"/>
              </a:rPr>
              <a:t> Τα περισσότερα έχουν ευθεία συσχέτιση</a:t>
            </a:r>
            <a:endParaRPr lang="en-US" sz="1800" dirty="0" smtClean="0">
              <a:latin typeface="Cambria" pitchFamily="18" charset="0"/>
            </a:endParaRPr>
          </a:p>
          <a:p>
            <a:pPr lvl="1"/>
            <a:r>
              <a:rPr lang="el-GR" sz="1800" dirty="0" smtClean="0">
                <a:latin typeface="Cambria" pitchFamily="18" charset="0"/>
              </a:rPr>
              <a:t>Κατηγορία </a:t>
            </a:r>
            <a:r>
              <a:rPr lang="en-US" sz="1800" b="1" dirty="0" smtClean="0">
                <a:latin typeface="Cambria" pitchFamily="18" charset="0"/>
              </a:rPr>
              <a:t>Standalone</a:t>
            </a:r>
            <a:r>
              <a:rPr lang="en-US" sz="1800" dirty="0" smtClean="0">
                <a:latin typeface="Cambria" pitchFamily="18" charset="0"/>
              </a:rPr>
              <a:t>:</a:t>
            </a:r>
            <a:r>
              <a:rPr lang="el-GR" sz="1800" dirty="0" smtClean="0">
                <a:latin typeface="Cambria" pitchFamily="18" charset="0"/>
              </a:rPr>
              <a:t> Τα περισσότερα έχουν ευθεία συσχέτιση</a:t>
            </a:r>
            <a:endParaRPr lang="en-US" sz="1800" dirty="0" smtClean="0">
              <a:latin typeface="Cambria" pitchFamily="18" charset="0"/>
            </a:endParaRP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219200"/>
          </a:xfrm>
        </p:spPr>
        <p:txBody>
          <a:bodyPr>
            <a:normAutofit fontScale="90000"/>
          </a:bodyPr>
          <a:lstStyle/>
          <a:p>
            <a:pPr algn="ct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solidFill>
                  <a:schemeClr val="tx1"/>
                </a:solidFill>
              </a:rPr>
              <a:t>ΑΝΟΙΧΤΟ ΛΟΓΙΣΜΙΚΟ</a:t>
            </a:r>
            <a:r>
              <a:rPr lang="el-GR" dirty="0" smtClean="0"/>
              <a:t/>
            </a:r>
            <a:br>
              <a:rPr lang="el-GR" dirty="0" smtClean="0"/>
            </a:br>
            <a:endParaRPr lang="el-GR" dirty="0"/>
          </a:p>
        </p:txBody>
      </p:sp>
      <p:sp>
        <p:nvSpPr>
          <p:cNvPr id="3" name="Content Placeholder 2"/>
          <p:cNvSpPr>
            <a:spLocks noGrp="1"/>
          </p:cNvSpPr>
          <p:nvPr>
            <p:ph sz="quarter" idx="1"/>
          </p:nvPr>
        </p:nvSpPr>
        <p:spPr>
          <a:xfrm>
            <a:off x="457200" y="1981200"/>
            <a:ext cx="8229600" cy="4038600"/>
          </a:xfrm>
        </p:spPr>
        <p:txBody>
          <a:bodyPr/>
          <a:lstStyle/>
          <a:p>
            <a:pPr marL="274320" lvl="2" indent="-274320">
              <a:spcBef>
                <a:spcPts val="580"/>
              </a:spcBef>
              <a:buClr>
                <a:schemeClr val="accent1"/>
              </a:buClr>
            </a:pPr>
            <a:r>
              <a:rPr lang="el-GR" dirty="0" smtClean="0"/>
              <a:t>Διατίθεται ελεύθερα προς χρήση</a:t>
            </a:r>
          </a:p>
          <a:p>
            <a:pPr marL="274320" lvl="2" indent="-274320">
              <a:spcBef>
                <a:spcPts val="580"/>
              </a:spcBef>
              <a:buClr>
                <a:schemeClr val="accent1"/>
              </a:buClr>
            </a:pPr>
            <a:r>
              <a:rPr lang="el-GR" dirty="0" smtClean="0"/>
              <a:t>Παρέχει μεγάλη δυνατότητα επαναχρησιμοποίησης </a:t>
            </a:r>
            <a:endParaRPr lang="el-GR" dirty="0" smtClean="0"/>
          </a:p>
          <a:p>
            <a:pPr marL="274320" lvl="2" indent="-274320">
              <a:spcBef>
                <a:spcPts val="580"/>
              </a:spcBef>
              <a:buClr>
                <a:schemeClr val="accent1"/>
              </a:buClr>
            </a:pPr>
            <a:r>
              <a:rPr lang="el-GR" dirty="0" smtClean="0"/>
              <a:t>Πρέπει </a:t>
            </a:r>
            <a:r>
              <a:rPr lang="el-GR" dirty="0" smtClean="0"/>
              <a:t>να είναι:</a:t>
            </a:r>
          </a:p>
          <a:p>
            <a:pPr marL="1325880" lvl="3" indent="-457200">
              <a:buFont typeface="+mj-lt"/>
              <a:buAutoNum type="arabicPeriod"/>
            </a:pPr>
            <a:r>
              <a:rPr lang="el-GR" dirty="0" smtClean="0"/>
              <a:t> Κατανοητό</a:t>
            </a:r>
          </a:p>
          <a:p>
            <a:pPr marL="1325880" lvl="3" indent="-457200">
              <a:buFont typeface="+mj-lt"/>
              <a:buAutoNum type="arabicPeriod"/>
            </a:pPr>
            <a:r>
              <a:rPr lang="el-GR" dirty="0" smtClean="0"/>
              <a:t> Ευκολοσυντήρητο</a:t>
            </a:r>
          </a:p>
          <a:p>
            <a:pPr marL="1325880" lvl="3" indent="-457200">
              <a:buFont typeface="+mj-lt"/>
              <a:buAutoNum type="arabicPeriod"/>
            </a:pPr>
            <a:r>
              <a:rPr lang="el-GR" dirty="0" smtClean="0"/>
              <a:t> Ευέλικτο</a:t>
            </a:r>
          </a:p>
          <a:p>
            <a:pPr marL="274320" lvl="2" indent="-274320">
              <a:spcBef>
                <a:spcPts val="580"/>
              </a:spcBef>
              <a:buClr>
                <a:schemeClr val="accent1"/>
              </a:buClr>
            </a:pP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smtClean="0">
                <a:solidFill>
                  <a:schemeClr val="tx1"/>
                </a:solidFill>
              </a:rPr>
              <a:t>Χρήσιμα </a:t>
            </a:r>
            <a:r>
              <a:rPr lang="en-US" dirty="0" smtClean="0">
                <a:solidFill>
                  <a:schemeClr val="tx1"/>
                </a:solidFill>
              </a:rPr>
              <a:t> link</a:t>
            </a:r>
            <a:r>
              <a:rPr lang="el-GR" dirty="0" smtClean="0"/>
              <a:t/>
            </a:r>
            <a:br>
              <a:rPr lang="el-GR" dirty="0" smtClean="0"/>
            </a:br>
            <a:endParaRPr lang="el-GR" dirty="0"/>
          </a:p>
        </p:txBody>
      </p:sp>
      <p:sp>
        <p:nvSpPr>
          <p:cNvPr id="3" name="Content Placeholder 2"/>
          <p:cNvSpPr>
            <a:spLocks noGrp="1"/>
          </p:cNvSpPr>
          <p:nvPr>
            <p:ph sz="quarter" idx="1"/>
          </p:nvPr>
        </p:nvSpPr>
        <p:spPr/>
        <p:txBody>
          <a:bodyPr>
            <a:normAutofit lnSpcReduction="10000"/>
          </a:bodyPr>
          <a:lstStyle/>
          <a:p>
            <a:pPr lvl="0"/>
            <a:r>
              <a:rPr lang="en-US" dirty="0" smtClean="0">
                <a:solidFill>
                  <a:srgbClr val="FF0000"/>
                </a:solidFill>
                <a:hlinkClick r:id="rId2"/>
              </a:rPr>
              <a:t>http</a:t>
            </a:r>
            <a:r>
              <a:rPr lang="en-US" dirty="0" smtClean="0">
                <a:solidFill>
                  <a:srgbClr val="FF0000"/>
                </a:solidFill>
                <a:hlinkClick r:id="rId2"/>
              </a:rPr>
              <a:t>://</a:t>
            </a:r>
            <a:r>
              <a:rPr lang="en-US" dirty="0" smtClean="0">
                <a:solidFill>
                  <a:srgbClr val="FF0000"/>
                </a:solidFill>
                <a:hlinkClick r:id="rId2"/>
              </a:rPr>
              <a:t>www.computer.org</a:t>
            </a:r>
            <a:r>
              <a:rPr lang="el-GR" dirty="0" smtClean="0">
                <a:solidFill>
                  <a:srgbClr val="FF0000"/>
                </a:solidFill>
                <a:hlinkClick r:id="rId2"/>
              </a:rPr>
              <a:t>/</a:t>
            </a:r>
            <a:endParaRPr lang="el-GR" dirty="0" smtClean="0">
              <a:solidFill>
                <a:srgbClr val="FF0000"/>
              </a:solidFill>
            </a:endParaRPr>
          </a:p>
          <a:p>
            <a:pPr lvl="0"/>
            <a:r>
              <a:rPr lang="en-US" dirty="0" smtClean="0">
                <a:solidFill>
                  <a:srgbClr val="FF0000"/>
                </a:solidFill>
                <a:hlinkClick r:id="rId3"/>
              </a:rPr>
              <a:t>http://www.springerlink.com</a:t>
            </a:r>
            <a:r>
              <a:rPr lang="en-US" dirty="0" smtClean="0">
                <a:solidFill>
                  <a:srgbClr val="FF0000"/>
                </a:solidFill>
                <a:hlinkClick r:id="rId3"/>
              </a:rPr>
              <a:t>/</a:t>
            </a:r>
            <a:endParaRPr lang="el-GR" dirty="0" smtClean="0">
              <a:solidFill>
                <a:srgbClr val="FF0000"/>
              </a:solidFill>
            </a:endParaRPr>
          </a:p>
          <a:p>
            <a:pPr lvl="0"/>
            <a:r>
              <a:rPr lang="en-US" dirty="0" smtClean="0">
                <a:solidFill>
                  <a:srgbClr val="FF0000"/>
                </a:solidFill>
                <a:hlinkClick r:id="rId4"/>
              </a:rPr>
              <a:t>http://www.sciencedirect.com</a:t>
            </a:r>
            <a:r>
              <a:rPr lang="en-US" dirty="0" smtClean="0">
                <a:solidFill>
                  <a:srgbClr val="FF0000"/>
                </a:solidFill>
                <a:hlinkClick r:id="rId4"/>
              </a:rPr>
              <a:t>/</a:t>
            </a:r>
            <a:endParaRPr lang="el-GR" dirty="0" smtClean="0">
              <a:solidFill>
                <a:srgbClr val="FF0000"/>
              </a:solidFill>
            </a:endParaRPr>
          </a:p>
          <a:p>
            <a:pPr lvl="0"/>
            <a:r>
              <a:rPr lang="en-US" dirty="0" smtClean="0">
                <a:solidFill>
                  <a:srgbClr val="FF0000"/>
                </a:solidFill>
                <a:hlinkClick r:id="rId5"/>
              </a:rPr>
              <a:t>http://</a:t>
            </a:r>
            <a:r>
              <a:rPr lang="en-US" dirty="0" smtClean="0">
                <a:solidFill>
                  <a:srgbClr val="FF0000"/>
                </a:solidFill>
                <a:hlinkClick r:id="rId5"/>
              </a:rPr>
              <a:t>dl.acm.org</a:t>
            </a:r>
            <a:r>
              <a:rPr lang="el-GR" dirty="0" smtClean="0">
                <a:solidFill>
                  <a:srgbClr val="FF0000"/>
                </a:solidFill>
                <a:hlinkClick r:id="rId5"/>
              </a:rPr>
              <a:t>/</a:t>
            </a:r>
            <a:endParaRPr lang="el-GR" dirty="0" smtClean="0">
              <a:solidFill>
                <a:srgbClr val="FF0000"/>
              </a:solidFill>
            </a:endParaRPr>
          </a:p>
          <a:p>
            <a:pPr lvl="0"/>
            <a:r>
              <a:rPr lang="en-US" dirty="0" smtClean="0">
                <a:solidFill>
                  <a:srgbClr val="FF0000"/>
                </a:solidFill>
                <a:hlinkClick r:id="rId6"/>
              </a:rPr>
              <a:t>http</a:t>
            </a:r>
            <a:r>
              <a:rPr lang="el-GR" dirty="0" smtClean="0">
                <a:solidFill>
                  <a:srgbClr val="FF0000"/>
                </a:solidFill>
                <a:hlinkClick r:id="rId6"/>
              </a:rPr>
              <a:t>://</a:t>
            </a:r>
            <a:r>
              <a:rPr lang="en-US" dirty="0" smtClean="0">
                <a:solidFill>
                  <a:srgbClr val="FF0000"/>
                </a:solidFill>
                <a:hlinkClick r:id="rId6"/>
              </a:rPr>
              <a:t>scholar</a:t>
            </a:r>
            <a:r>
              <a:rPr lang="el-GR" dirty="0" smtClean="0">
                <a:solidFill>
                  <a:srgbClr val="FF0000"/>
                </a:solidFill>
                <a:hlinkClick r:id="rId6"/>
              </a:rPr>
              <a:t>.</a:t>
            </a:r>
            <a:r>
              <a:rPr lang="en-US" dirty="0" err="1" smtClean="0">
                <a:solidFill>
                  <a:srgbClr val="FF0000"/>
                </a:solidFill>
                <a:hlinkClick r:id="rId6"/>
              </a:rPr>
              <a:t>google</a:t>
            </a:r>
            <a:r>
              <a:rPr lang="el-GR" dirty="0" smtClean="0">
                <a:solidFill>
                  <a:srgbClr val="FF0000"/>
                </a:solidFill>
                <a:hlinkClick r:id="rId6"/>
              </a:rPr>
              <a:t>.</a:t>
            </a:r>
            <a:r>
              <a:rPr lang="en-US" dirty="0" err="1" smtClean="0">
                <a:solidFill>
                  <a:srgbClr val="FF0000"/>
                </a:solidFill>
                <a:hlinkClick r:id="rId6"/>
              </a:rPr>
              <a:t>gr</a:t>
            </a:r>
            <a:r>
              <a:rPr lang="en-US" dirty="0" smtClean="0">
                <a:solidFill>
                  <a:srgbClr val="FF0000"/>
                </a:solidFill>
                <a:hlinkClick r:id="rId6"/>
              </a:rPr>
              <a:t>/</a:t>
            </a:r>
            <a:endParaRPr lang="el-GR" dirty="0" smtClean="0">
              <a:solidFill>
                <a:srgbClr val="FF0000"/>
              </a:solidFill>
            </a:endParaRPr>
          </a:p>
          <a:p>
            <a:pPr lvl="0"/>
            <a:r>
              <a:rPr lang="el-GR" u="sng" dirty="0" smtClean="0">
                <a:solidFill>
                  <a:srgbClr val="FF0000"/>
                </a:solidFill>
                <a:hlinkClick r:id="rId7"/>
              </a:rPr>
              <a:t>http://</a:t>
            </a:r>
            <a:r>
              <a:rPr lang="en-US" u="sng" dirty="0" smtClean="0">
                <a:solidFill>
                  <a:srgbClr val="FF0000"/>
                </a:solidFill>
                <a:hlinkClick r:id="rId7"/>
              </a:rPr>
              <a:t>www.</a:t>
            </a:r>
            <a:r>
              <a:rPr lang="el-GR" u="sng" dirty="0" smtClean="0">
                <a:solidFill>
                  <a:srgbClr val="FF0000"/>
                </a:solidFill>
                <a:hlinkClick r:id="rId7"/>
              </a:rPr>
              <a:t>sourceforge.net/</a:t>
            </a:r>
            <a:r>
              <a:rPr lang="el-GR" dirty="0" smtClean="0">
                <a:solidFill>
                  <a:srgbClr val="FF0000"/>
                </a:solidFill>
              </a:rPr>
              <a:t>  </a:t>
            </a:r>
          </a:p>
          <a:p>
            <a:pPr lvl="0"/>
            <a:r>
              <a:rPr lang="en-US" u="sng" dirty="0" smtClean="0">
                <a:solidFill>
                  <a:srgbClr val="FF0000"/>
                </a:solidFill>
                <a:hlinkClick r:id="rId8"/>
              </a:rPr>
              <a:t>http://en.wikipedia.org/wiki/Framework_%28computer_science%29</a:t>
            </a:r>
            <a:endParaRPr lang="el-GR" dirty="0" smtClean="0">
              <a:solidFill>
                <a:srgbClr val="FF0000"/>
              </a:solidFill>
            </a:endParaRPr>
          </a:p>
          <a:p>
            <a:pPr lvl="0"/>
            <a:r>
              <a:rPr lang="en-US" u="sng" dirty="0" smtClean="0">
                <a:solidFill>
                  <a:srgbClr val="FF0000"/>
                </a:solidFill>
                <a:hlinkClick r:id="rId9"/>
              </a:rPr>
              <a:t>http://en.wikipedia.org/wiki/Design_pattern_%28computer_science%29</a:t>
            </a:r>
            <a:endParaRPr lang="el-GR" dirty="0" smtClean="0">
              <a:solidFill>
                <a:srgbClr val="FF0000"/>
              </a:solidFill>
            </a:endParaRPr>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ΒΙΒΛΙΟΓΡΑΦΙΑ</a:t>
            </a:r>
            <a:r>
              <a:rPr lang="el-GR" dirty="0" smtClean="0"/>
              <a:t/>
            </a:r>
            <a:br>
              <a:rPr lang="el-GR" dirty="0" smtClean="0"/>
            </a:br>
            <a:endParaRPr lang="el-GR" dirty="0"/>
          </a:p>
        </p:txBody>
      </p:sp>
      <p:sp>
        <p:nvSpPr>
          <p:cNvPr id="3" name="Content Placeholder 2"/>
          <p:cNvSpPr>
            <a:spLocks noGrp="1"/>
          </p:cNvSpPr>
          <p:nvPr>
            <p:ph sz="quarter" idx="1"/>
          </p:nvPr>
        </p:nvSpPr>
        <p:spPr>
          <a:xfrm>
            <a:off x="533400" y="2209800"/>
            <a:ext cx="8153400" cy="3810000"/>
          </a:xfrm>
        </p:spPr>
        <p:txBody>
          <a:bodyPr>
            <a:normAutofit/>
          </a:bodyPr>
          <a:lstStyle/>
          <a:p>
            <a:pPr lvl="0"/>
            <a:r>
              <a:rPr lang="el-GR" sz="1800" dirty="0" smtClean="0"/>
              <a:t>Γκορτζής Αντώνιος (2012),Πτυχιακή εργασία με θέμα : «Στρατηγική επιλογής κλάσεων με στόχο την βελτιστοποίηση της ποιότητας του επιλεγμένου κώδικα».</a:t>
            </a:r>
          </a:p>
          <a:p>
            <a:pPr lvl="0"/>
            <a:r>
              <a:rPr lang="el-GR" sz="1800" dirty="0" smtClean="0"/>
              <a:t>Χαραλαμπίδου Σοφία (2010), Πτυχιακή εργασία με θέμα: «Εμπειρική μελέτη για τη χρήση προτύπων σχεδίασης σε παιχνίδια ανοιχτού λογισμικού», </a:t>
            </a:r>
          </a:p>
          <a:p>
            <a:pPr lvl="0"/>
            <a:r>
              <a:rPr lang="en-US" sz="1800" dirty="0" err="1" smtClean="0"/>
              <a:t>Chatzigeorgiou</a:t>
            </a:r>
            <a:r>
              <a:rPr lang="en-US" sz="1800" dirty="0" smtClean="0"/>
              <a:t> A. (2005), “Object-Oriented Design: UML, Principles, Patterns and Heuristics”, </a:t>
            </a:r>
            <a:r>
              <a:rPr lang="en-US" sz="1800" dirty="0" err="1" smtClean="0"/>
              <a:t>Kleidarithmos</a:t>
            </a:r>
            <a:r>
              <a:rPr lang="en-US" sz="1800" dirty="0" smtClean="0"/>
              <a:t>, Athens, 1st edition.</a:t>
            </a:r>
            <a:endParaRPr lang="el-GR" sz="1800" dirty="0" smtClean="0"/>
          </a:p>
          <a:p>
            <a:pPr>
              <a:buNone/>
            </a:pPr>
            <a:endParaRPr lang="el-GR" sz="1800" dirty="0" smtClean="0"/>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ΑΝΑΦΟΡΕΣ</a:t>
            </a:r>
            <a:r>
              <a:rPr lang="el-GR" b="1" dirty="0" smtClean="0"/>
              <a:t/>
            </a:r>
            <a:br>
              <a:rPr lang="el-GR" b="1" dirty="0" smtClean="0"/>
            </a:br>
            <a:endParaRPr lang="el-GR" dirty="0"/>
          </a:p>
        </p:txBody>
      </p:sp>
      <p:sp>
        <p:nvSpPr>
          <p:cNvPr id="3" name="Content Placeholder 2"/>
          <p:cNvSpPr>
            <a:spLocks noGrp="1"/>
          </p:cNvSpPr>
          <p:nvPr>
            <p:ph sz="quarter" idx="1"/>
          </p:nvPr>
        </p:nvSpPr>
        <p:spPr>
          <a:xfrm>
            <a:off x="304800" y="1066800"/>
            <a:ext cx="8382000" cy="5410200"/>
          </a:xfrm>
        </p:spPr>
        <p:txBody>
          <a:bodyPr>
            <a:normAutofit fontScale="25000" lnSpcReduction="20000"/>
          </a:bodyPr>
          <a:lstStyle/>
          <a:p>
            <a:pPr lvl="0"/>
            <a:r>
              <a:rPr lang="en-US" sz="5600" dirty="0" smtClean="0">
                <a:latin typeface="Cambria" pitchFamily="18" charset="0"/>
              </a:rPr>
              <a:t>The Journal of Systems and Software 81 (2008) 1845–1852, Reconciling usability and interactive system architecture using patterns, Ahmed </a:t>
            </a:r>
            <a:r>
              <a:rPr lang="en-US" sz="5600" dirty="0" err="1" smtClean="0">
                <a:latin typeface="Cambria" pitchFamily="18" charset="0"/>
              </a:rPr>
              <a:t>Seffah</a:t>
            </a:r>
            <a:r>
              <a:rPr lang="en-US" sz="5600" dirty="0" smtClean="0">
                <a:latin typeface="Cambria" pitchFamily="18" charset="0"/>
              </a:rPr>
              <a:t> *, </a:t>
            </a:r>
            <a:r>
              <a:rPr lang="en-US" sz="5600" dirty="0" err="1" smtClean="0">
                <a:latin typeface="Cambria" pitchFamily="18" charset="0"/>
              </a:rPr>
              <a:t>Taleb</a:t>
            </a:r>
            <a:r>
              <a:rPr lang="en-US" sz="5600" dirty="0" smtClean="0">
                <a:latin typeface="Cambria" pitchFamily="18" charset="0"/>
              </a:rPr>
              <a:t> Mohamed, Halima </a:t>
            </a:r>
            <a:r>
              <a:rPr lang="en-US" sz="5600" dirty="0" err="1" smtClean="0">
                <a:latin typeface="Cambria" pitchFamily="18" charset="0"/>
              </a:rPr>
              <a:t>Habieb-Mammar</a:t>
            </a:r>
            <a:r>
              <a:rPr lang="en-US" sz="5600" dirty="0" smtClean="0">
                <a:latin typeface="Cambria" pitchFamily="18" charset="0"/>
              </a:rPr>
              <a:t>, Alain </a:t>
            </a:r>
            <a:r>
              <a:rPr lang="en-US" sz="5600" dirty="0" err="1" smtClean="0">
                <a:latin typeface="Cambria" pitchFamily="18" charset="0"/>
              </a:rPr>
              <a:t>Abran</a:t>
            </a:r>
            <a:endParaRPr lang="el-GR" sz="5600" dirty="0" smtClean="0">
              <a:latin typeface="Cambria" pitchFamily="18" charset="0"/>
            </a:endParaRPr>
          </a:p>
          <a:p>
            <a:pPr lvl="0"/>
            <a:r>
              <a:rPr lang="en-US" sz="5600" dirty="0" smtClean="0">
                <a:latin typeface="Cambria" pitchFamily="18" charset="0"/>
              </a:rPr>
              <a:t>Computer Standards &amp; Interfaces 25 (2003) 253–260, Developing adaptable software architectures using design patterns:</a:t>
            </a:r>
            <a:endParaRPr lang="el-GR" sz="5600" dirty="0" smtClean="0">
              <a:latin typeface="Cambria" pitchFamily="18" charset="0"/>
            </a:endParaRPr>
          </a:p>
          <a:p>
            <a:pPr lvl="0"/>
            <a:r>
              <a:rPr lang="en-US" sz="5600" dirty="0" smtClean="0">
                <a:latin typeface="Cambria" pitchFamily="18" charset="0"/>
              </a:rPr>
              <a:t>an NFR approach, Lawrence Chung*, Kendra Cooper, Anna Yi</a:t>
            </a:r>
            <a:endParaRPr lang="el-GR" sz="5600" dirty="0" smtClean="0">
              <a:latin typeface="Cambria" pitchFamily="18" charset="0"/>
            </a:endParaRPr>
          </a:p>
          <a:p>
            <a:pPr lvl="0"/>
            <a:r>
              <a:rPr lang="en-US" sz="5600" dirty="0" smtClean="0">
                <a:latin typeface="Cambria" pitchFamily="18" charset="0"/>
              </a:rPr>
              <a:t>The Journal of Systems and Software 66 (2003) 225–239, Quality-driven software re-engineering, </a:t>
            </a:r>
            <a:r>
              <a:rPr lang="en-US" sz="5600" dirty="0" err="1" smtClean="0">
                <a:latin typeface="Cambria" pitchFamily="18" charset="0"/>
              </a:rPr>
              <a:t>Ladan</a:t>
            </a:r>
            <a:r>
              <a:rPr lang="en-US" sz="5600" dirty="0" smtClean="0">
                <a:latin typeface="Cambria" pitchFamily="18" charset="0"/>
              </a:rPr>
              <a:t> </a:t>
            </a:r>
            <a:r>
              <a:rPr lang="en-US" sz="5600" dirty="0" err="1" smtClean="0">
                <a:latin typeface="Cambria" pitchFamily="18" charset="0"/>
              </a:rPr>
              <a:t>Tahvildari</a:t>
            </a:r>
            <a:r>
              <a:rPr lang="en-US" sz="5600" dirty="0" smtClean="0">
                <a:latin typeface="Cambria" pitchFamily="18" charset="0"/>
              </a:rPr>
              <a:t> a,*, Kostas </a:t>
            </a:r>
            <a:r>
              <a:rPr lang="en-US" sz="5600" dirty="0" err="1" smtClean="0">
                <a:latin typeface="Cambria" pitchFamily="18" charset="0"/>
              </a:rPr>
              <a:t>Kontogiannis</a:t>
            </a:r>
            <a:r>
              <a:rPr lang="en-US" sz="5600" dirty="0" smtClean="0">
                <a:latin typeface="Cambria" pitchFamily="18" charset="0"/>
              </a:rPr>
              <a:t> a,*, John </a:t>
            </a:r>
            <a:r>
              <a:rPr lang="en-US" sz="5600" dirty="0" err="1" smtClean="0">
                <a:latin typeface="Cambria" pitchFamily="18" charset="0"/>
              </a:rPr>
              <a:t>Mylopoulos</a:t>
            </a:r>
            <a:r>
              <a:rPr lang="en-US" sz="5600" dirty="0" smtClean="0">
                <a:latin typeface="Cambria" pitchFamily="18" charset="0"/>
              </a:rPr>
              <a:t> b</a:t>
            </a:r>
            <a:endParaRPr lang="el-GR" sz="5600" dirty="0" smtClean="0">
              <a:latin typeface="Cambria" pitchFamily="18" charset="0"/>
            </a:endParaRPr>
          </a:p>
          <a:p>
            <a:pPr lvl="0"/>
            <a:r>
              <a:rPr lang="en-US" sz="5600" dirty="0" smtClean="0">
                <a:latin typeface="Cambria" pitchFamily="18" charset="0"/>
              </a:rPr>
              <a:t>Information and Software Technology 44 (2002) 593–600, Measuring software evolution at a nuclear fusion experiment site: a test</a:t>
            </a:r>
            <a:endParaRPr lang="el-GR" sz="5600" dirty="0" smtClean="0">
              <a:latin typeface="Cambria" pitchFamily="18" charset="0"/>
            </a:endParaRPr>
          </a:p>
          <a:p>
            <a:pPr lvl="0"/>
            <a:r>
              <a:rPr lang="en-US" sz="5600" dirty="0" smtClean="0">
                <a:latin typeface="Cambria" pitchFamily="18" charset="0"/>
              </a:rPr>
              <a:t>case for the applicability of OO and reuse metrics in software</a:t>
            </a:r>
            <a:endParaRPr lang="el-GR" sz="5600" dirty="0" smtClean="0">
              <a:latin typeface="Cambria" pitchFamily="18" charset="0"/>
            </a:endParaRPr>
          </a:p>
          <a:p>
            <a:pPr lvl="0"/>
            <a:r>
              <a:rPr lang="en-US" sz="5600" dirty="0" smtClean="0">
                <a:latin typeface="Cambria" pitchFamily="18" charset="0"/>
              </a:rPr>
              <a:t>characterization, G. </a:t>
            </a:r>
            <a:r>
              <a:rPr lang="en-US" sz="5600" dirty="0" err="1" smtClean="0">
                <a:latin typeface="Cambria" pitchFamily="18" charset="0"/>
              </a:rPr>
              <a:t>Manduchi</a:t>
            </a:r>
            <a:r>
              <a:rPr lang="en-US" sz="5600" dirty="0" smtClean="0">
                <a:latin typeface="Cambria" pitchFamily="18" charset="0"/>
              </a:rPr>
              <a:t>*, C. </a:t>
            </a:r>
            <a:r>
              <a:rPr lang="en-US" sz="5600" dirty="0" err="1" smtClean="0">
                <a:latin typeface="Cambria" pitchFamily="18" charset="0"/>
              </a:rPr>
              <a:t>Taliercio</a:t>
            </a:r>
            <a:endParaRPr lang="el-GR" sz="5600" dirty="0" smtClean="0">
              <a:latin typeface="Cambria" pitchFamily="18" charset="0"/>
            </a:endParaRPr>
          </a:p>
          <a:p>
            <a:pPr lvl="0"/>
            <a:r>
              <a:rPr lang="en-US" sz="5600" dirty="0" smtClean="0">
                <a:latin typeface="Cambria" pitchFamily="18" charset="0"/>
              </a:rPr>
              <a:t>Information and Software Technology 46 (2004) 301–307, On the composition of Java frameworks control-flows, Ana C.V. de </a:t>
            </a:r>
            <a:r>
              <a:rPr lang="en-US" sz="5600" dirty="0" err="1" smtClean="0">
                <a:latin typeface="Cambria" pitchFamily="18" charset="0"/>
              </a:rPr>
              <a:t>Melo</a:t>
            </a:r>
            <a:r>
              <a:rPr lang="en-US" sz="5600" dirty="0" smtClean="0">
                <a:latin typeface="Cambria" pitchFamily="18" charset="0"/>
              </a:rPr>
              <a:t>*, Bruno M. </a:t>
            </a:r>
            <a:r>
              <a:rPr lang="en-US" sz="5600" dirty="0" err="1" smtClean="0">
                <a:latin typeface="Cambria" pitchFamily="18" charset="0"/>
              </a:rPr>
              <a:t>Moutinho</a:t>
            </a:r>
            <a:endParaRPr lang="el-GR" sz="5600" dirty="0" smtClean="0">
              <a:latin typeface="Cambria" pitchFamily="18" charset="0"/>
            </a:endParaRPr>
          </a:p>
          <a:p>
            <a:pPr lvl="0"/>
            <a:r>
              <a:rPr lang="en-US" sz="5600" dirty="0" smtClean="0">
                <a:latin typeface="Cambria" pitchFamily="18" charset="0"/>
              </a:rPr>
              <a:t>Electronic Notes in Theoretical Computer Science 72 No. 4 (2003), High-level Transformations to Support</a:t>
            </a:r>
            <a:endParaRPr lang="el-GR" sz="5600" dirty="0" smtClean="0">
              <a:latin typeface="Cambria" pitchFamily="18" charset="0"/>
            </a:endParaRPr>
          </a:p>
          <a:p>
            <a:pPr lvl="0"/>
            <a:r>
              <a:rPr lang="en-US" sz="5600" dirty="0" smtClean="0">
                <a:latin typeface="Cambria" pitchFamily="18" charset="0"/>
              </a:rPr>
              <a:t>Framework-Based Software Development, Tom </a:t>
            </a:r>
            <a:r>
              <a:rPr lang="en-US" sz="5600" dirty="0" err="1" smtClean="0">
                <a:latin typeface="Cambria" pitchFamily="18" charset="0"/>
              </a:rPr>
              <a:t>Tourw</a:t>
            </a:r>
            <a:r>
              <a:rPr lang="en-US" sz="5600" dirty="0" smtClean="0">
                <a:latin typeface="Cambria" pitchFamily="18" charset="0"/>
              </a:rPr>
              <a:t>´, Tom </a:t>
            </a:r>
            <a:r>
              <a:rPr lang="en-US" sz="5600" dirty="0" err="1" smtClean="0">
                <a:latin typeface="Cambria" pitchFamily="18" charset="0"/>
              </a:rPr>
              <a:t>Mens</a:t>
            </a:r>
            <a:endParaRPr lang="el-GR" sz="5600" dirty="0" smtClean="0">
              <a:latin typeface="Cambria" pitchFamily="18" charset="0"/>
            </a:endParaRPr>
          </a:p>
          <a:p>
            <a:pPr lvl="0"/>
            <a:r>
              <a:rPr lang="en-US" sz="5600" dirty="0" smtClean="0">
                <a:latin typeface="Cambria" pitchFamily="18" charset="0"/>
              </a:rPr>
              <a:t>Frameworks: Putting Design Patterns into Perspective, Henrik Bærbak Christensen, Department of Computer Science, University of Aarhus</a:t>
            </a:r>
            <a:endParaRPr lang="el-GR" sz="5600" dirty="0" smtClean="0">
              <a:latin typeface="Cambria" pitchFamily="18" charset="0"/>
            </a:endParaRPr>
          </a:p>
          <a:p>
            <a:pPr lvl="0"/>
            <a:r>
              <a:rPr lang="en-US" sz="5600" dirty="0" smtClean="0">
                <a:latin typeface="Cambria" pitchFamily="18" charset="0"/>
              </a:rPr>
              <a:t>Patterns in Complex Systems Modeling, Janet Wiles and James Watson, ARC Centre for Complex Systems, School of Information Technology and Electrical Engineering</a:t>
            </a:r>
            <a:endParaRPr lang="el-GR" sz="5600" dirty="0" smtClean="0">
              <a:latin typeface="Cambria" pitchFamily="18" charset="0"/>
            </a:endParaRPr>
          </a:p>
          <a:p>
            <a:pPr lvl="0"/>
            <a:r>
              <a:rPr lang="en-US" sz="5600" dirty="0" smtClean="0">
                <a:latin typeface="Cambria" pitchFamily="18" charset="0"/>
              </a:rPr>
              <a:t>The University of Queensland, Brisbane, 4072, Australia</a:t>
            </a:r>
            <a:endParaRPr lang="el-GR" sz="5600" dirty="0" smtClean="0">
              <a:latin typeface="Cambria" pitchFamily="18" charset="0"/>
            </a:endParaRPr>
          </a:p>
          <a:p>
            <a:pPr lvl="0"/>
            <a:r>
              <a:rPr lang="en-US" sz="5600" dirty="0" smtClean="0">
                <a:latin typeface="Cambria" pitchFamily="18" charset="0"/>
              </a:rPr>
              <a:t>Towards a Semantic-Rich Collaborative Environment</a:t>
            </a:r>
            <a:endParaRPr lang="el-GR" sz="5600" dirty="0" smtClean="0">
              <a:latin typeface="Cambria" pitchFamily="18" charset="0"/>
            </a:endParaRPr>
          </a:p>
          <a:p>
            <a:pPr lvl="0"/>
            <a:r>
              <a:rPr lang="en-US" sz="5600" dirty="0" smtClean="0">
                <a:latin typeface="Cambria" pitchFamily="18" charset="0"/>
              </a:rPr>
              <a:t>for Learning Software Patterns, </a:t>
            </a:r>
            <a:r>
              <a:rPr lang="en-US" sz="5600" dirty="0" err="1" smtClean="0">
                <a:latin typeface="Cambria" pitchFamily="18" charset="0"/>
              </a:rPr>
              <a:t>Zoran</a:t>
            </a:r>
            <a:r>
              <a:rPr lang="en-US" sz="5600" dirty="0" smtClean="0">
                <a:latin typeface="Cambria" pitchFamily="18" charset="0"/>
              </a:rPr>
              <a:t> Jeremić1, </a:t>
            </a:r>
            <a:r>
              <a:rPr lang="en-US" sz="5600" dirty="0" err="1" smtClean="0">
                <a:latin typeface="Cambria" pitchFamily="18" charset="0"/>
              </a:rPr>
              <a:t>Jelena</a:t>
            </a:r>
            <a:r>
              <a:rPr lang="en-US" sz="5600" dirty="0" smtClean="0">
                <a:latin typeface="Cambria" pitchFamily="18" charset="0"/>
              </a:rPr>
              <a:t> Jovanović1, and </a:t>
            </a:r>
            <a:r>
              <a:rPr lang="en-US" sz="5600" dirty="0" err="1" smtClean="0">
                <a:latin typeface="Cambria" pitchFamily="18" charset="0"/>
              </a:rPr>
              <a:t>Dragan</a:t>
            </a:r>
            <a:r>
              <a:rPr lang="en-US" sz="5600" dirty="0" smtClean="0">
                <a:latin typeface="Cambria" pitchFamily="18" charset="0"/>
              </a:rPr>
              <a:t> Gašević2, FON-School of Business Administration, University of Belgrade, Serbia, School of Computing and Information Systems, Athabasca University, Canada</a:t>
            </a:r>
            <a:endParaRPr lang="el-GR" sz="5600" dirty="0" smtClean="0">
              <a:latin typeface="Cambria" pitchFamily="18" charset="0"/>
            </a:endParaRP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1143000"/>
          </a:xfrm>
        </p:spPr>
        <p:txBody>
          <a:bodyPr>
            <a:normAutofit fontScale="90000"/>
          </a:bodyPr>
          <a:lstStyle/>
          <a:p>
            <a:pPr algn="ctr"/>
            <a:r>
              <a:rPr lang="el-GR" dirty="0" smtClean="0">
                <a:solidFill>
                  <a:schemeClr val="tx1"/>
                </a:solidFill>
              </a:rPr>
              <a:t>Ανοικτό ή ελεύθερο;(1/2)</a:t>
            </a:r>
            <a:r>
              <a:rPr lang="el-GR" dirty="0" smtClean="0"/>
              <a:t/>
            </a:r>
            <a:br>
              <a:rPr lang="el-GR" dirty="0" smtClean="0"/>
            </a:br>
            <a:endParaRPr lang="el-GR" dirty="0"/>
          </a:p>
        </p:txBody>
      </p:sp>
      <p:sp>
        <p:nvSpPr>
          <p:cNvPr id="3" name="Content Placeholder 2"/>
          <p:cNvSpPr>
            <a:spLocks noGrp="1"/>
          </p:cNvSpPr>
          <p:nvPr>
            <p:ph sz="quarter" idx="1"/>
          </p:nvPr>
        </p:nvSpPr>
        <p:spPr>
          <a:xfrm>
            <a:off x="457200" y="1905000"/>
            <a:ext cx="8229600" cy="4572000"/>
          </a:xfrm>
        </p:spPr>
        <p:txBody>
          <a:bodyPr>
            <a:normAutofit/>
          </a:bodyPr>
          <a:lstStyle/>
          <a:p>
            <a:pPr>
              <a:buNone/>
            </a:pPr>
            <a:r>
              <a:rPr lang="el-GR" dirty="0" smtClean="0"/>
              <a:t>    </a:t>
            </a:r>
            <a:r>
              <a:rPr lang="el-GR" sz="1800" dirty="0" smtClean="0"/>
              <a:t>Οι ελευθερίες που δίνει μια άδεια χρήσης λογισμικού είναι οι εξής: </a:t>
            </a:r>
          </a:p>
          <a:p>
            <a:pPr lvl="0"/>
            <a:r>
              <a:rPr lang="el-GR" sz="1800" dirty="0" smtClean="0"/>
              <a:t>Η ελευθερία να τρέξεις το πρόγραμμα, για οποιονδήποτε σκοπό (</a:t>
            </a:r>
            <a:r>
              <a:rPr lang="en-US" sz="1800" dirty="0" smtClean="0"/>
              <a:t>freedom</a:t>
            </a:r>
            <a:r>
              <a:rPr lang="el-GR" sz="1800" dirty="0" smtClean="0"/>
              <a:t> 0) </a:t>
            </a:r>
          </a:p>
          <a:p>
            <a:pPr lvl="0"/>
            <a:r>
              <a:rPr lang="el-GR" sz="1800" dirty="0" smtClean="0"/>
              <a:t>Η ελευθερία να διαβάσεις ή να τροποποιήσεις τον πηγαίο κώδικα του προγράμματος (και κατά συνέπεια και το ίδιο το πρόγραμμα) για ιδιωτική χρήση (</a:t>
            </a:r>
            <a:r>
              <a:rPr lang="en-US" sz="1800" dirty="0" smtClean="0"/>
              <a:t>freedom</a:t>
            </a:r>
            <a:r>
              <a:rPr lang="el-GR" sz="1800" dirty="0" smtClean="0"/>
              <a:t> 1) </a:t>
            </a:r>
          </a:p>
          <a:p>
            <a:pPr lvl="0"/>
            <a:r>
              <a:rPr lang="el-GR" sz="1800" dirty="0" smtClean="0"/>
              <a:t>Η ελευθερία του να αντιγράψεις το αρχικό πρόγραμμα και να το δώσεις σε κάποιον τρίτο (</a:t>
            </a:r>
            <a:r>
              <a:rPr lang="en-US" sz="1800" dirty="0" smtClean="0"/>
              <a:t>freedom</a:t>
            </a:r>
            <a:r>
              <a:rPr lang="el-GR" sz="1800" dirty="0" smtClean="0"/>
              <a:t> 2) </a:t>
            </a:r>
          </a:p>
          <a:p>
            <a:pPr lvl="0"/>
            <a:r>
              <a:rPr lang="el-GR" sz="1800" dirty="0" smtClean="0"/>
              <a:t>Η ελευθερία του να μπορείς να δημοσιοποιείς τροποποιημένες και βελτιωμένες εκδόσεις του προγράμματος σε τρίτα άτομα (</a:t>
            </a:r>
            <a:r>
              <a:rPr lang="en-US" sz="1800" dirty="0" smtClean="0"/>
              <a:t>freedom</a:t>
            </a:r>
            <a:r>
              <a:rPr lang="el-GR" sz="1800" dirty="0" smtClean="0"/>
              <a:t> 3) </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838200"/>
          </a:xfrm>
        </p:spPr>
        <p:txBody>
          <a:bodyPr>
            <a:normAutofit/>
          </a:bodyPr>
          <a:lstStyle/>
          <a:p>
            <a:pPr algn="ctr"/>
            <a:r>
              <a:rPr lang="el-GR" sz="3600" dirty="0" smtClean="0">
                <a:solidFill>
                  <a:schemeClr val="tx1"/>
                </a:solidFill>
              </a:rPr>
              <a:t>Ανοικτό ή ελεύθερο;(2/2)</a:t>
            </a:r>
            <a:endParaRPr lang="el-GR" sz="3600" dirty="0">
              <a:solidFill>
                <a:schemeClr val="tx1"/>
              </a:solidFill>
            </a:endParaRPr>
          </a:p>
        </p:txBody>
      </p:sp>
      <p:sp>
        <p:nvSpPr>
          <p:cNvPr id="3" name="Content Placeholder 2"/>
          <p:cNvSpPr>
            <a:spLocks noGrp="1"/>
          </p:cNvSpPr>
          <p:nvPr>
            <p:ph sz="quarter" idx="1"/>
          </p:nvPr>
        </p:nvSpPr>
        <p:spPr>
          <a:xfrm>
            <a:off x="381000" y="1905000"/>
            <a:ext cx="8229600" cy="4572000"/>
          </a:xfrm>
        </p:spPr>
        <p:txBody>
          <a:bodyPr>
            <a:normAutofit/>
          </a:bodyPr>
          <a:lstStyle/>
          <a:p>
            <a:pPr>
              <a:buNone/>
            </a:pPr>
            <a:r>
              <a:rPr lang="el-GR" sz="1700" dirty="0" smtClean="0"/>
              <a:t>       </a:t>
            </a:r>
            <a:r>
              <a:rPr lang="el-GR" sz="1800" dirty="0" smtClean="0"/>
              <a:t>Για να χαρακτηριστεί ένα λογισμικό ως ανοιχτού κώδικα θα πρέπει να πληρεί τα παρακάτω δέκα κριτήρια:</a:t>
            </a:r>
          </a:p>
          <a:p>
            <a:r>
              <a:rPr lang="el-GR" sz="1800" dirty="0" smtClean="0"/>
              <a:t> Ελεύθερη Αναδιανομή</a:t>
            </a:r>
          </a:p>
          <a:p>
            <a:r>
              <a:rPr lang="el-GR" sz="1800" dirty="0" smtClean="0"/>
              <a:t> Πηγαίος Κώδικας </a:t>
            </a:r>
          </a:p>
          <a:p>
            <a:r>
              <a:rPr lang="el-GR" sz="1800" dirty="0" smtClean="0"/>
              <a:t> Παραγόμενο Λογισμικό </a:t>
            </a:r>
          </a:p>
          <a:p>
            <a:r>
              <a:rPr lang="el-GR" sz="1800" dirty="0" smtClean="0"/>
              <a:t> Ακεραιότητα Πηγαίου Κώδικα του συγγραφέα </a:t>
            </a:r>
          </a:p>
          <a:p>
            <a:r>
              <a:rPr lang="el-GR" sz="1800" dirty="0" smtClean="0"/>
              <a:t> Καμία Διάκριση Εναντίων Προσώπων ή Ομάδων </a:t>
            </a:r>
          </a:p>
          <a:p>
            <a:r>
              <a:rPr lang="el-GR" sz="1800" dirty="0" smtClean="0"/>
              <a:t> Καμία Διάκριση ως προς τα Πεδία της Χρήσης </a:t>
            </a:r>
          </a:p>
          <a:p>
            <a:r>
              <a:rPr lang="el-GR" sz="1800" dirty="0" smtClean="0"/>
              <a:t>Διανομή της  Άδειας </a:t>
            </a:r>
          </a:p>
          <a:p>
            <a:r>
              <a:rPr lang="el-GR" sz="1800" dirty="0" smtClean="0"/>
              <a:t> Η Άδεια δεν πρέπει να Είναι Συγκεκριμένη για ένα Λογισμικό Άλλο Λογισμικό </a:t>
            </a:r>
          </a:p>
          <a:p>
            <a:r>
              <a:rPr lang="el-GR" sz="1800" dirty="0" smtClean="0"/>
              <a:t> Η Άδεια θα Πρέπει να είναι Ουδέτερης Τεχνολογίας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pPr algn="ctr"/>
            <a:r>
              <a:rPr lang="el-GR" dirty="0" smtClean="0">
                <a:solidFill>
                  <a:schemeClr val="tx1"/>
                </a:solidFill>
              </a:rPr>
              <a:t>ΠΡΟΤΥΠΑ ΣΧΕΔΙΑΣΗΣ</a:t>
            </a:r>
            <a:endParaRPr lang="el-GR" dirty="0">
              <a:solidFill>
                <a:schemeClr val="tx1"/>
              </a:solidFill>
            </a:endParaRPr>
          </a:p>
        </p:txBody>
      </p:sp>
      <p:sp>
        <p:nvSpPr>
          <p:cNvPr id="3" name="Content Placeholder 2"/>
          <p:cNvSpPr>
            <a:spLocks noGrp="1"/>
          </p:cNvSpPr>
          <p:nvPr>
            <p:ph sz="quarter" idx="1"/>
          </p:nvPr>
        </p:nvSpPr>
        <p:spPr>
          <a:xfrm>
            <a:off x="381000" y="1447800"/>
            <a:ext cx="8305800" cy="4572000"/>
          </a:xfrm>
        </p:spPr>
        <p:txBody>
          <a:bodyPr>
            <a:normAutofit/>
          </a:bodyPr>
          <a:lstStyle/>
          <a:p>
            <a:r>
              <a:rPr lang="el-GR" sz="1600" dirty="0" smtClean="0"/>
              <a:t> </a:t>
            </a:r>
            <a:r>
              <a:rPr lang="el-GR" sz="1800" dirty="0" smtClean="0"/>
              <a:t>Ένα </a:t>
            </a:r>
            <a:r>
              <a:rPr lang="el-GR" sz="1800" b="1" dirty="0" smtClean="0"/>
              <a:t>πρότυπο σχεδίασης </a:t>
            </a:r>
            <a:r>
              <a:rPr lang="el-GR" sz="1800" dirty="0" smtClean="0"/>
              <a:t>ορίζεται ως μία αποδεδειγμένα καλή λύση που έχει εφαρμοστεί με επιτυχία στην επίλυση ενός επαναλαμβανόμενου προβλήματος σχεδίασης συστημάτων λογισμικού. </a:t>
            </a:r>
          </a:p>
          <a:p>
            <a:endParaRPr lang="el-GR" sz="1800" dirty="0" smtClean="0"/>
          </a:p>
          <a:p>
            <a:pPr>
              <a:buNone/>
            </a:pPr>
            <a:r>
              <a:rPr lang="el-GR" sz="1800" dirty="0" smtClean="0"/>
              <a:t>     </a:t>
            </a:r>
          </a:p>
          <a:p>
            <a:pPr>
              <a:buNone/>
            </a:pPr>
            <a:r>
              <a:rPr lang="el-GR" sz="1800" dirty="0" smtClean="0"/>
              <a:t>	 </a:t>
            </a:r>
            <a:r>
              <a:rPr lang="el-GR" sz="1800" b="1" dirty="0" smtClean="0"/>
              <a:t>Κατηγορίες Προτύπων</a:t>
            </a:r>
          </a:p>
          <a:p>
            <a:pPr>
              <a:buNone/>
            </a:pPr>
            <a:endParaRPr lang="el-GR" sz="1800" dirty="0" smtClean="0"/>
          </a:p>
          <a:p>
            <a:r>
              <a:rPr lang="el-GR" sz="1800" dirty="0" smtClean="0"/>
              <a:t>Κατασκευαστικά Πρότυπα (</a:t>
            </a:r>
            <a:r>
              <a:rPr lang="en-US" sz="1800" dirty="0" smtClean="0"/>
              <a:t>Creational Patterns</a:t>
            </a:r>
            <a:r>
              <a:rPr lang="el-GR" sz="1800" dirty="0" smtClean="0"/>
              <a:t>) </a:t>
            </a:r>
          </a:p>
          <a:p>
            <a:r>
              <a:rPr lang="el-GR" sz="1800" dirty="0" smtClean="0"/>
              <a:t>∆οµικά Πρότυπα(</a:t>
            </a:r>
            <a:r>
              <a:rPr lang="en-US" sz="1800" dirty="0" smtClean="0"/>
              <a:t>Structural Patterns</a:t>
            </a:r>
            <a:r>
              <a:rPr lang="el-GR" sz="1800" dirty="0" smtClean="0"/>
              <a:t>)</a:t>
            </a:r>
          </a:p>
          <a:p>
            <a:r>
              <a:rPr lang="el-GR" sz="1800" dirty="0" smtClean="0"/>
              <a:t>Συµπεριφορικά Πρότυπα(</a:t>
            </a:r>
            <a:r>
              <a:rPr lang="en-US" sz="1800" dirty="0" smtClean="0"/>
              <a:t>Behavioral Patterns</a:t>
            </a:r>
            <a:r>
              <a:rPr lang="el-GR" sz="1800" dirty="0" smtClean="0"/>
              <a:t>) </a:t>
            </a:r>
            <a:endParaRPr lang="el-G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1371600"/>
          </a:xfrm>
        </p:spPr>
        <p:txBody>
          <a:bodyPr>
            <a:normAutofit/>
          </a:bodyPr>
          <a:lstStyle/>
          <a:p>
            <a:pPr algn="ctr"/>
            <a:r>
              <a:rPr lang="el-GR" dirty="0" smtClean="0">
                <a:solidFill>
                  <a:schemeClr val="tx1"/>
                </a:solidFill>
              </a:rPr>
              <a:t>ΜΕΤΡΙΚΕΣ ΠΟΙΟΤΗΤΑΣ</a:t>
            </a:r>
            <a:r>
              <a:rPr lang="el-GR" dirty="0" smtClean="0"/>
              <a:t/>
            </a:r>
            <a:br>
              <a:rPr lang="el-GR" dirty="0" smtClean="0"/>
            </a:br>
            <a:endParaRPr lang="el-GR" dirty="0"/>
          </a:p>
        </p:txBody>
      </p:sp>
      <p:sp>
        <p:nvSpPr>
          <p:cNvPr id="3" name="Content Placeholder 2"/>
          <p:cNvSpPr>
            <a:spLocks noGrp="1"/>
          </p:cNvSpPr>
          <p:nvPr>
            <p:ph sz="quarter" idx="1"/>
          </p:nvPr>
        </p:nvSpPr>
        <p:spPr>
          <a:xfrm>
            <a:off x="381000" y="1447800"/>
            <a:ext cx="8305800" cy="4572000"/>
          </a:xfrm>
        </p:spPr>
        <p:txBody>
          <a:bodyPr>
            <a:normAutofit/>
          </a:bodyPr>
          <a:lstStyle/>
          <a:p>
            <a:r>
              <a:rPr lang="el-GR" sz="1800" dirty="0" smtClean="0"/>
              <a:t>Κατά καιρούς έχουν οριστεί κάποιες μετρικές για την εκτίμηση της περιπλοκότητας και της ποιότητας μίας αντικειμενοστρεφούς σχεδίασης λογισμικού.</a:t>
            </a:r>
          </a:p>
          <a:p>
            <a:pPr>
              <a:buNone/>
            </a:pPr>
            <a:r>
              <a:rPr lang="el-GR" sz="1800" dirty="0" smtClean="0">
                <a:latin typeface="Calibri"/>
                <a:ea typeface="Times New Roman"/>
                <a:cs typeface="Times New Roman"/>
              </a:rPr>
              <a:t>	</a:t>
            </a:r>
          </a:p>
          <a:p>
            <a:pPr>
              <a:buNone/>
            </a:pPr>
            <a:r>
              <a:rPr lang="el-GR" sz="1800" dirty="0" smtClean="0">
                <a:latin typeface="Calibri"/>
                <a:ea typeface="Times New Roman"/>
                <a:cs typeface="Times New Roman"/>
              </a:rPr>
              <a:t>	Το </a:t>
            </a:r>
            <a:r>
              <a:rPr lang="en-US" sz="1800" dirty="0" smtClean="0">
                <a:latin typeface="Calibri"/>
                <a:ea typeface="Times New Roman"/>
                <a:cs typeface="Times New Roman"/>
              </a:rPr>
              <a:t>ISO</a:t>
            </a:r>
            <a:r>
              <a:rPr lang="el-GR" sz="1800" dirty="0" smtClean="0">
                <a:latin typeface="Calibri"/>
                <a:ea typeface="Times New Roman"/>
                <a:cs typeface="Times New Roman"/>
              </a:rPr>
              <a:t>-9126 αποδίδει</a:t>
            </a:r>
            <a:r>
              <a:rPr lang="en-US" sz="1800" dirty="0" smtClean="0">
                <a:latin typeface="Calibri"/>
                <a:ea typeface="Times New Roman"/>
                <a:cs typeface="Times New Roman"/>
              </a:rPr>
              <a:t>:</a:t>
            </a:r>
          </a:p>
          <a:p>
            <a:r>
              <a:rPr lang="el-GR" sz="1800" dirty="0" smtClean="0"/>
              <a:t>Λειτουργικότητα</a:t>
            </a:r>
            <a:endParaRPr lang="en-US" sz="1800" dirty="0" smtClean="0"/>
          </a:p>
          <a:p>
            <a:r>
              <a:rPr lang="el-GR" sz="1800" dirty="0" smtClean="0"/>
              <a:t>Αξιοπιστία</a:t>
            </a:r>
            <a:endParaRPr lang="en-US" sz="1800" dirty="0" smtClean="0"/>
          </a:p>
          <a:p>
            <a:r>
              <a:rPr lang="el-GR" sz="1800" dirty="0" smtClean="0"/>
              <a:t>Απόδοση</a:t>
            </a:r>
            <a:endParaRPr lang="en-US" sz="1800" dirty="0" smtClean="0"/>
          </a:p>
          <a:p>
            <a:r>
              <a:rPr lang="el-GR" sz="1800" dirty="0" smtClean="0"/>
              <a:t>Χρηστικότητα</a:t>
            </a:r>
            <a:endParaRPr lang="en-US" sz="1800" dirty="0" smtClean="0"/>
          </a:p>
          <a:p>
            <a:r>
              <a:rPr lang="el-GR" sz="1800" dirty="0" smtClean="0"/>
              <a:t>Συντηρησιμότητα</a:t>
            </a:r>
            <a:endParaRPr lang="en-US" sz="1800" dirty="0" smtClean="0"/>
          </a:p>
          <a:p>
            <a:r>
              <a:rPr lang="en-US" sz="1800" dirty="0" smtClean="0"/>
              <a:t>Portability</a:t>
            </a:r>
          </a:p>
          <a:p>
            <a:pPr>
              <a:buNone/>
            </a:pPr>
            <a:r>
              <a:rPr lang="el-GR" sz="1800" dirty="0" smtClean="0"/>
              <a:t>	Τα παραπάνω αποτελούν  το αρχικό σύνολο χαρακτηριστικών ποιότητας στο μοντέλο </a:t>
            </a:r>
            <a:r>
              <a:rPr lang="en-US" sz="1800" dirty="0" smtClean="0"/>
              <a:t>QMOOD</a:t>
            </a:r>
            <a:endParaRPr lang="el-GR" sz="1800" dirty="0" smtClean="0">
              <a:latin typeface="Calibri"/>
              <a:ea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pPr algn="ctr"/>
            <a:r>
              <a:rPr lang="el-GR" sz="3600" dirty="0" smtClean="0">
                <a:solidFill>
                  <a:schemeClr val="tx1"/>
                </a:solidFill>
              </a:rPr>
              <a:t>ΟΡΙΣΜΟΙ  ΙΔΙΟΤΗΤΩΝ ΠΟΙΟΤΗΤΑΣ</a:t>
            </a:r>
            <a:endParaRPr lang="el-GR" sz="3600" dirty="0">
              <a:solidFill>
                <a:schemeClr val="tx1"/>
              </a:solidFill>
            </a:endParaRPr>
          </a:p>
        </p:txBody>
      </p:sp>
      <p:pic>
        <p:nvPicPr>
          <p:cNvPr id="4" name="Content Placeholder 3"/>
          <p:cNvPicPr>
            <a:picLocks noGrp="1"/>
          </p:cNvPicPr>
          <p:nvPr>
            <p:ph sz="quarter" idx="1"/>
          </p:nvPr>
        </p:nvPicPr>
        <p:blipFill>
          <a:blip r:embed="rId2" cstate="print"/>
          <a:srcRect/>
          <a:stretch>
            <a:fillRect/>
          </a:stretch>
        </p:blipFill>
        <p:spPr bwMode="auto">
          <a:xfrm>
            <a:off x="1295400" y="1676400"/>
            <a:ext cx="66294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algn="ctr"/>
            <a:r>
              <a:rPr lang="el-GR" sz="3600" dirty="0" smtClean="0">
                <a:solidFill>
                  <a:schemeClr val="tx1"/>
                </a:solidFill>
              </a:rPr>
              <a:t>ΜΕΤΡΙΚΕΣ  ΣΧΕΔΙΑΣΜΟΥ  ΚΑΙ ΙΔΙΟΤΗΤΕΣ</a:t>
            </a:r>
            <a:endParaRPr lang="el-GR" sz="3600" dirty="0">
              <a:solidFill>
                <a:schemeClr val="tx1"/>
              </a:solidFill>
            </a:endParaRPr>
          </a:p>
        </p:txBody>
      </p:sp>
      <p:pic>
        <p:nvPicPr>
          <p:cNvPr id="4" name="Content Placeholder 3"/>
          <p:cNvPicPr>
            <a:picLocks noGrp="1"/>
          </p:cNvPicPr>
          <p:nvPr>
            <p:ph sz="quarter" idx="1"/>
          </p:nvPr>
        </p:nvPicPr>
        <p:blipFill>
          <a:blip r:embed="rId2" cstate="print"/>
          <a:srcRect/>
          <a:stretch>
            <a:fillRect/>
          </a:stretch>
        </p:blipFill>
        <p:spPr bwMode="auto">
          <a:xfrm>
            <a:off x="838200" y="1600200"/>
            <a:ext cx="73152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301</TotalTime>
  <Words>1713</Words>
  <Application>Microsoft Office PowerPoint</Application>
  <PresentationFormat>On-screen Show (4:3)</PresentationFormat>
  <Paragraphs>255</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Equity</vt:lpstr>
      <vt:lpstr>Εικόνα</vt:lpstr>
      <vt:lpstr>  Τίτλος Πτυχιακής Εργασίας:  Μελέτη καταγραφής χρήσης και επίδρασης των προτύπων σχεδίασης στις βιβλιοθήκες </vt:lpstr>
      <vt:lpstr>ΠΕΡΙΕΧΟΜΕΝΑ</vt:lpstr>
      <vt:lpstr>                    ΑΝΟΙΧΤΟ ΛΟΓΙΣΜΙΚΟ </vt:lpstr>
      <vt:lpstr>Ανοικτό ή ελεύθερο;(1/2) </vt:lpstr>
      <vt:lpstr>Ανοικτό ή ελεύθερο;(2/2)</vt:lpstr>
      <vt:lpstr>ΠΡΟΤΥΠΑ ΣΧΕΔΙΑΣΗΣ</vt:lpstr>
      <vt:lpstr>ΜΕΤΡΙΚΕΣ ΠΟΙΟΤΗΤΑΣ </vt:lpstr>
      <vt:lpstr>ΟΡΙΣΜΟΙ  ΙΔΙΟΤΗΤΩΝ ΠΟΙΟΤΗΤΑΣ</vt:lpstr>
      <vt:lpstr>ΜΕΤΡΙΚΕΣ  ΣΧΕΔΙΑΣΜΟΥ  ΚΑΙ ΙΔΙΟΤΗΤΕΣ</vt:lpstr>
      <vt:lpstr>ΤΥΠΟΙ ΥΠΟΛΟΓΙΣΜΟΙ ΓΙΑ ΠΟΙΟΤΙΚΑ ΧΑΡΑΚΤΗΡΙΣΤΙΚΑ</vt:lpstr>
      <vt:lpstr>ΒΙΒΛΙΟΓΡΑΦΙΚΗ ΑΝΑΦΟΡΑ  </vt:lpstr>
      <vt:lpstr>ΒΙΒΛΙΟΓΡΑΦΙΚΗ ΑΝΑΦΟΡΑ</vt:lpstr>
      <vt:lpstr>ΒΙΒΛΙΟΓΡΑΦΙΚΗ ΑΝΑΦΟΡΑ</vt:lpstr>
      <vt:lpstr>ΒΙΒΛΙΟΓΡΑΦΙΚΗ ΑΝΑΦΟΡΑ</vt:lpstr>
      <vt:lpstr>Reconciling usability and interactive system architecture using patterns </vt:lpstr>
      <vt:lpstr>Developing adaptable software architectures using design patterns: an NFR approach </vt:lpstr>
      <vt:lpstr>Quality-driven software re-engineering</vt:lpstr>
      <vt:lpstr>Measuring software evolution at a nuclear fusion experiment site: a test case for the applicability of OO and reuse metrics in software characterization</vt:lpstr>
      <vt:lpstr>Frameworks: Putting Design Patterns into Perspective</vt:lpstr>
      <vt:lpstr>ΚΙΝΔΥΝΟΙ ΕΓΚΥΡΟΤΗΤΑΣ </vt:lpstr>
      <vt:lpstr>ΕΜΠΕΙΡΙΚΗ ΜΕΘΟΔΟΛΟΓΙΑ </vt:lpstr>
      <vt:lpstr>Slide 22</vt:lpstr>
      <vt:lpstr>ΑΝΙΧΝΕΥΣΗ ΤΩΝ ΠΡΟΤΥΠΩΝ ΣΧΕΔΙΑΣΗΣ</vt:lpstr>
      <vt:lpstr>   Στιγμιότυπο κατα την τελική φάση εκτέλεσης του project  alis_regording_tool </vt:lpstr>
      <vt:lpstr>Slide 25</vt:lpstr>
      <vt:lpstr>ΑΠΟΤΕΛΕΣΜΑΤΑ </vt:lpstr>
      <vt:lpstr>ΑΠΟΤΕΛΕΣΜΑΤΑ</vt:lpstr>
      <vt:lpstr>ΑΠΟΤΕΛΕΣΜΑΤΑ </vt:lpstr>
      <vt:lpstr>ΑΠΟΤΕΛΕΣΜΑΤΑ</vt:lpstr>
      <vt:lpstr>Χρήσιμα  link </vt:lpstr>
      <vt:lpstr>ΒΙΒΛΙΟΓΡΑΦΙΑ </vt:lpstr>
      <vt:lpstr>ΑΝΑΦΟΡΕΣ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Τίτλος Πτυχιακής Εργασίας:  Μελέτη καταγραφής χρήσης και επίδρασης των προτύπων σχεδίασης στις βιβλιοθήκες </dc:title>
  <dc:creator>rita</dc:creator>
  <cp:lastModifiedBy>rita</cp:lastModifiedBy>
  <cp:revision>74</cp:revision>
  <dcterms:created xsi:type="dcterms:W3CDTF">2006-08-16T00:00:00Z</dcterms:created>
  <dcterms:modified xsi:type="dcterms:W3CDTF">2012-12-18T13:48:04Z</dcterms:modified>
</cp:coreProperties>
</file>