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80" r:id="rId20"/>
    <p:sldId id="287" r:id="rId21"/>
    <p:sldId id="288" r:id="rId22"/>
    <p:sldId id="281" r:id="rId23"/>
    <p:sldId id="282" r:id="rId24"/>
    <p:sldId id="283" r:id="rId25"/>
    <p:sldId id="284" r:id="rId26"/>
    <p:sldId id="289" r:id="rId27"/>
    <p:sldId id="290" r:id="rId28"/>
    <p:sldId id="285" r:id="rId29"/>
    <p:sldId id="286" r:id="rId30"/>
    <p:sldId id="291" r:id="rId31"/>
    <p:sldId id="292" r:id="rId32"/>
    <p:sldId id="293" r:id="rId33"/>
    <p:sldId id="294" r:id="rId34"/>
    <p:sldId id="295" r:id="rId35"/>
    <p:sldId id="296" r:id="rId36"/>
    <p:sldId id="279" r:id="rId37"/>
    <p:sldId id="273" r:id="rId38"/>
    <p:sldId id="274" r:id="rId39"/>
    <p:sldId id="275" r:id="rId40"/>
    <p:sldId id="276" r:id="rId41"/>
    <p:sldId id="277" r:id="rId4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5DEB4-803E-4F8A-8268-C639BF58FCFA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33E3C-4467-454C-85C6-B57021DC39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278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33E3C-4467-454C-85C6-B57021DC39F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61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036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496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627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64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123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72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540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889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74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118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796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A4F9A-5E46-4894-BA81-85155FE50F57}" type="datetimeFigureOut">
              <a:rPr lang="el-GR" smtClean="0"/>
              <a:t>17/12/2014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44FD-8030-4BBB-B42D-A95781A0D4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557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Μηχανογράφηση χρηματιστηριακού γραφείου για διαχείριση ομολόγων</a:t>
            </a:r>
            <a:endParaRPr lang="el-GR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Πτυχιακή εργασία του</a:t>
            </a:r>
          </a:p>
          <a:p>
            <a:r>
              <a:rPr lang="el-GR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Παρχαρίδη</a:t>
            </a:r>
            <a:r>
              <a:rPr lang="el-G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Παύλου</a:t>
            </a:r>
          </a:p>
          <a:p>
            <a:r>
              <a:rPr lang="el-G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Επιβλέπων καθηγητής : Κωνσταντίνος </a:t>
            </a:r>
            <a:r>
              <a:rPr lang="el-GR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Γιακουστίδης</a:t>
            </a:r>
            <a:endParaRPr lang="el-GR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Commanding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Με τις εντολές που παρέχει το </a:t>
            </a:r>
            <a:r>
              <a:rPr lang="en-US" dirty="0"/>
              <a:t>WPF </a:t>
            </a:r>
            <a:r>
              <a:rPr lang="el-GR" dirty="0"/>
              <a:t>μπορούμε να ελέγχουμε όταν αλλάζει κάτι σε μια όψη και να μεταφέρουμε αυτό το συμβάν αυτόματα στο μοντέλο. </a:t>
            </a:r>
            <a:endParaRPr lang="en-US" dirty="0" smtClean="0"/>
          </a:p>
          <a:p>
            <a:pPr marL="0" indent="0">
              <a:buNone/>
            </a:pPr>
            <a:r>
              <a:rPr lang="el-GR" b="1" dirty="0"/>
              <a:t>Παράδειγμα κώδικα </a:t>
            </a:r>
            <a:r>
              <a:rPr lang="en-US" b="1" dirty="0"/>
              <a:t>commanding</a:t>
            </a:r>
            <a:r>
              <a:rPr lang="el-GR" dirty="0"/>
              <a:t>: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Δήλωση της </a:t>
            </a:r>
            <a:r>
              <a:rPr lang="en-US" dirty="0">
                <a:solidFill>
                  <a:srgbClr val="FF0000"/>
                </a:solidFill>
              </a:rPr>
              <a:t>command</a:t>
            </a:r>
            <a:r>
              <a:rPr lang="el-GR" dirty="0">
                <a:solidFill>
                  <a:srgbClr val="FF0000"/>
                </a:solidFill>
              </a:rPr>
              <a:t> στο </a:t>
            </a:r>
            <a:r>
              <a:rPr lang="en-US" dirty="0">
                <a:solidFill>
                  <a:srgbClr val="FF0000"/>
                </a:solidFill>
              </a:rPr>
              <a:t>View Model</a:t>
            </a:r>
            <a:r>
              <a:rPr lang="el-GR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dirty="0" err="1"/>
              <a:t>ICommand</a:t>
            </a:r>
            <a:r>
              <a:rPr lang="en-US" dirty="0"/>
              <a:t> </a:t>
            </a:r>
            <a:r>
              <a:rPr lang="en-US" dirty="0" err="1"/>
              <a:t>OpenFeedCommand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{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get;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private set;</a:t>
            </a:r>
            <a:endParaRPr lang="el-GR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68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Commanding (</a:t>
            </a:r>
            <a:r>
              <a:rPr lang="el-GR" dirty="0" err="1" smtClean="0">
                <a:solidFill>
                  <a:srgbClr val="0070C0"/>
                </a:solidFill>
              </a:rPr>
              <a:t>Συνεχεια</a:t>
            </a:r>
            <a:r>
              <a:rPr lang="el-GR" dirty="0" smtClean="0">
                <a:solidFill>
                  <a:srgbClr val="0070C0"/>
                </a:solidFill>
              </a:rPr>
              <a:t>)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Δήλωσή της στην όψη, η οποία είναι ένα κουμπί στην περίπτωση μας: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n-US" dirty="0"/>
              <a:t>&lt;Button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Grid.Row</a:t>
            </a:r>
            <a:r>
              <a:rPr lang="en-US" dirty="0"/>
              <a:t>="1" </a:t>
            </a:r>
            <a:r>
              <a:rPr lang="en-US" dirty="0" err="1"/>
              <a:t>Grid.Column</a:t>
            </a:r>
            <a:r>
              <a:rPr lang="en-US" dirty="0"/>
              <a:t>="1" Height="23"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HorizontalAlignment</a:t>
            </a:r>
            <a:r>
              <a:rPr lang="en-US" dirty="0"/>
              <a:t>="Right" Margin="0,0,0,0"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VerticalAlignment</a:t>
            </a:r>
            <a:r>
              <a:rPr lang="en-US" dirty="0"/>
              <a:t>="Top" Width="60"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Command="{Binding </a:t>
            </a:r>
            <a:r>
              <a:rPr lang="en-US" dirty="0" err="1"/>
              <a:t>OpenFeedCommand</a:t>
            </a:r>
            <a:r>
              <a:rPr lang="en-US" dirty="0"/>
              <a:t>}"&gt;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Open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&lt;/Button&gt;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13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Templating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Επίσης</a:t>
            </a:r>
            <a:r>
              <a:rPr lang="el-GR" dirty="0"/>
              <a:t>, το </a:t>
            </a:r>
            <a:r>
              <a:rPr lang="en-US" dirty="0"/>
              <a:t>WPF</a:t>
            </a:r>
            <a:r>
              <a:rPr lang="el-GR" dirty="0"/>
              <a:t> μας προσφέρει και το</a:t>
            </a:r>
            <a:r>
              <a:rPr lang="el-GR" b="1" dirty="0"/>
              <a:t> </a:t>
            </a:r>
            <a:r>
              <a:rPr lang="en-US" dirty="0" err="1"/>
              <a:t>templating</a:t>
            </a:r>
            <a:r>
              <a:rPr lang="el-GR" dirty="0"/>
              <a:t>, το οποίο έχει να κάνει εξολοκλήρου με τις όψεις και έχει σκοπό και αυτό να διαχωρίζει τον κώδικα από την όψη. Έτσι, ακολουθώντας αυτή την νοοτροπία το </a:t>
            </a:r>
            <a:r>
              <a:rPr lang="en-US" dirty="0" err="1"/>
              <a:t>templating</a:t>
            </a:r>
            <a:r>
              <a:rPr lang="el-GR" dirty="0"/>
              <a:t> μας επιτρέπει να αλλάζουμε την εμφάνιση μιας όψης, ενός κουμπιού πχ., χωρίς να χρειάζεται να δημιουργήσουμε από την αρχή ένα </a:t>
            </a:r>
            <a:r>
              <a:rPr lang="en-US" dirty="0"/>
              <a:t>custom control</a:t>
            </a:r>
            <a:r>
              <a:rPr lang="el-GR" dirty="0"/>
              <a:t> όπως θα κάναμε με </a:t>
            </a:r>
            <a:r>
              <a:rPr lang="en-US" dirty="0"/>
              <a:t>windows forms</a:t>
            </a:r>
            <a:r>
              <a:rPr lang="el-GR" dirty="0"/>
              <a:t> στο παρελθόν αλλά με το να δημιουργήσουμε ένα </a:t>
            </a:r>
            <a:r>
              <a:rPr lang="en-US" dirty="0"/>
              <a:t>template</a:t>
            </a:r>
            <a:r>
              <a:rPr lang="el-GR" dirty="0"/>
              <a:t> για το συγκεκριμένο </a:t>
            </a:r>
            <a:r>
              <a:rPr lang="en-US" dirty="0"/>
              <a:t>control</a:t>
            </a:r>
            <a:r>
              <a:rPr lang="el-GR" dirty="0"/>
              <a:t>, το κουμπί δηλαδή.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03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Παραδείγματα </a:t>
            </a:r>
            <a:r>
              <a:rPr lang="en-US" dirty="0" err="1" smtClean="0">
                <a:solidFill>
                  <a:srgbClr val="0070C0"/>
                </a:solidFill>
              </a:rPr>
              <a:t>Templating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 template</a:t>
            </a:r>
            <a:r>
              <a:rPr lang="el-GR" dirty="0" smtClean="0">
                <a:solidFill>
                  <a:srgbClr val="FF0000"/>
                </a:solidFill>
              </a:rPr>
              <a:t>: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DataTemplate</a:t>
            </a:r>
            <a:r>
              <a:rPr lang="en-US" dirty="0"/>
              <a:t> </a:t>
            </a:r>
            <a:r>
              <a:rPr lang="en-US" dirty="0" err="1"/>
              <a:t>DataType</a:t>
            </a:r>
            <a:r>
              <a:rPr lang="en-US" dirty="0"/>
              <a:t>="{</a:t>
            </a:r>
            <a:r>
              <a:rPr lang="en-US" dirty="0" err="1"/>
              <a:t>x:Type</a:t>
            </a:r>
            <a:r>
              <a:rPr lang="en-US" dirty="0"/>
              <a:t> </a:t>
            </a:r>
            <a:r>
              <a:rPr lang="en-US" dirty="0" err="1"/>
              <a:t>model:FeedItem</a:t>
            </a:r>
            <a:r>
              <a:rPr lang="en-US" dirty="0"/>
              <a:t>}"&gt;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TextBlock</a:t>
            </a:r>
            <a:r>
              <a:rPr lang="en-US" dirty="0"/>
              <a:t> Text="{Binding Path=Title}" /&gt;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&lt;/</a:t>
            </a:r>
            <a:r>
              <a:rPr lang="el-GR" dirty="0" err="1"/>
              <a:t>DataTemplate</a:t>
            </a:r>
            <a:r>
              <a:rPr lang="el-GR" dirty="0" smtClean="0"/>
              <a:t>&gt;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 smtClean="0">
                <a:solidFill>
                  <a:srgbClr val="FF0000"/>
                </a:solidFill>
              </a:rPr>
              <a:t>Style template</a:t>
            </a:r>
            <a:r>
              <a:rPr lang="el-GR" dirty="0" smtClean="0">
                <a:solidFill>
                  <a:srgbClr val="FF0000"/>
                </a:solidFill>
              </a:rPr>
              <a:t>: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n-US" dirty="0" smtClean="0"/>
              <a:t>&lt;Style </a:t>
            </a:r>
            <a:r>
              <a:rPr lang="en-US" dirty="0" err="1" smtClean="0"/>
              <a:t>TargetType</a:t>
            </a:r>
            <a:r>
              <a:rPr lang="en-US" dirty="0" smtClean="0"/>
              <a:t>="</a:t>
            </a:r>
            <a:r>
              <a:rPr lang="en-US" dirty="0" err="1" smtClean="0"/>
              <a:t>TextBlock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  &lt;Setter Property="</a:t>
            </a:r>
            <a:r>
              <a:rPr lang="en-US" dirty="0" err="1" smtClean="0"/>
              <a:t>HorizontalAlignment</a:t>
            </a:r>
            <a:r>
              <a:rPr lang="en-US" dirty="0" smtClean="0"/>
              <a:t>" Value="Center" /&gt;</a:t>
            </a:r>
          </a:p>
          <a:p>
            <a:pPr marL="0" indent="0">
              <a:buNone/>
            </a:pPr>
            <a:r>
              <a:rPr lang="en-US" dirty="0" smtClean="0"/>
              <a:t>  &lt;Setter Property="</a:t>
            </a:r>
            <a:r>
              <a:rPr lang="en-US" dirty="0" err="1" smtClean="0"/>
              <a:t>FontFamily</a:t>
            </a:r>
            <a:r>
              <a:rPr lang="en-US" dirty="0" smtClean="0"/>
              <a:t>" Value="Comic Sans MS"/&gt;</a:t>
            </a:r>
          </a:p>
          <a:p>
            <a:pPr marL="0" indent="0">
              <a:buNone/>
            </a:pPr>
            <a:r>
              <a:rPr lang="en-US" dirty="0" smtClean="0"/>
              <a:t>  &lt;Setter Property="</a:t>
            </a:r>
            <a:r>
              <a:rPr lang="en-US" dirty="0" err="1" smtClean="0"/>
              <a:t>FontSize</a:t>
            </a:r>
            <a:r>
              <a:rPr lang="en-US" dirty="0" smtClean="0"/>
              <a:t>" Value="14"/&gt;</a:t>
            </a:r>
          </a:p>
          <a:p>
            <a:pPr marL="0" indent="0">
              <a:buNone/>
            </a:pPr>
            <a:r>
              <a:rPr lang="en-US" dirty="0" smtClean="0"/>
              <a:t>&lt;/Style&gt;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697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928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Διάγραμμα </a:t>
            </a:r>
            <a:r>
              <a:rPr lang="en-US" dirty="0" smtClean="0">
                <a:solidFill>
                  <a:srgbClr val="0070C0"/>
                </a:solidFill>
              </a:rPr>
              <a:t>MVVM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447" y="1825625"/>
            <a:ext cx="2375105" cy="4351338"/>
          </a:xfrm>
        </p:spPr>
      </p:pic>
    </p:spTree>
    <p:extLst>
      <p:ext uri="{BB962C8B-B14F-4D97-AF65-F5344CB8AC3E}">
        <p14:creationId xmlns:p14="http://schemas.microsoft.com/office/powerpoint/2010/main" val="18761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Επεξήγηση Διαγράμματος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34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/>
              <a:t>Το Μοντέλο (</a:t>
            </a:r>
            <a:r>
              <a:rPr lang="en-US" b="1" dirty="0"/>
              <a:t>Model</a:t>
            </a:r>
            <a:r>
              <a:rPr lang="el-GR" b="1" dirty="0"/>
              <a:t>):</a:t>
            </a:r>
            <a:endParaRPr lang="el-GR" dirty="0"/>
          </a:p>
          <a:p>
            <a:pPr lvl="0"/>
            <a:r>
              <a:rPr lang="el-GR" dirty="0"/>
              <a:t>Δεν γνωρίζει οτιδήποτε άλλο εκτός από τον εαυτό του.</a:t>
            </a:r>
          </a:p>
          <a:p>
            <a:pPr lvl="0"/>
            <a:r>
              <a:rPr lang="el-GR" dirty="0"/>
              <a:t>Μπορεί να χρησιμοποιηθεί από οποιαδήποτε μορφή του προγράμματος και δεν περιορίζεται από συγκεκριμένα πλαίσια (</a:t>
            </a:r>
            <a:r>
              <a:rPr lang="en-US" dirty="0"/>
              <a:t>frameworks</a:t>
            </a:r>
            <a:r>
              <a:rPr lang="el-GR" dirty="0"/>
              <a:t>) ή τεχνολογίες</a:t>
            </a:r>
            <a:r>
              <a:rPr lang="el-GR" dirty="0" smtClean="0"/>
              <a:t>.</a:t>
            </a:r>
          </a:p>
          <a:p>
            <a:pPr lvl="0"/>
            <a:endParaRPr lang="el-GR" dirty="0" smtClean="0"/>
          </a:p>
          <a:p>
            <a:pPr marL="0" indent="0">
              <a:buNone/>
            </a:pPr>
            <a:r>
              <a:rPr lang="el-GR" b="1" dirty="0"/>
              <a:t>Η Όψη (</a:t>
            </a:r>
            <a:r>
              <a:rPr lang="en-US" b="1" dirty="0"/>
              <a:t>View)</a:t>
            </a:r>
            <a:r>
              <a:rPr lang="el-GR" b="1" dirty="0"/>
              <a:t>:</a:t>
            </a:r>
            <a:endParaRPr lang="el-GR" dirty="0"/>
          </a:p>
          <a:p>
            <a:pPr lvl="0"/>
            <a:r>
              <a:rPr lang="el-GR" dirty="0"/>
              <a:t>Η όψη καθορίζεται πλήρως σε </a:t>
            </a:r>
            <a:r>
              <a:rPr lang="en-US" dirty="0"/>
              <a:t>XAML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Η όψη το μόνο που χρειάζεται να γνωρίζει είναι με το τι πρόκειται να συνδεθεί, ονομαστικά. Δεν χρειάζεται να ξέρει τι θα γίνει αν αλλάξει κάποια ιδιότητα (</a:t>
            </a:r>
            <a:r>
              <a:rPr lang="en-US" dirty="0"/>
              <a:t>property</a:t>
            </a:r>
            <a:r>
              <a:rPr lang="el-GR" dirty="0"/>
              <a:t>) ή αν εκτελεστεί κάποια εντολή (</a:t>
            </a:r>
            <a:r>
              <a:rPr lang="en-US" dirty="0"/>
              <a:t>command</a:t>
            </a:r>
            <a:r>
              <a:rPr lang="el-GR" dirty="0"/>
              <a:t>).</a:t>
            </a:r>
          </a:p>
          <a:p>
            <a:pPr lvl="0"/>
            <a:r>
              <a:rPr lang="el-GR" dirty="0"/>
              <a:t>Η κατάσταση (</a:t>
            </a:r>
            <a:r>
              <a:rPr lang="en-US" dirty="0"/>
              <a:t>state</a:t>
            </a:r>
            <a:r>
              <a:rPr lang="el-GR" dirty="0"/>
              <a:t>) μιας όψης βασίζεται εξολοκλήρου στα δεδομένα με τα οποία είναι συνδεμένη (</a:t>
            </a:r>
            <a:r>
              <a:rPr lang="en-US" dirty="0"/>
              <a:t>data binding</a:t>
            </a:r>
            <a:r>
              <a:rPr lang="el-GR" dirty="0" smtClean="0"/>
              <a:t>).</a:t>
            </a:r>
          </a:p>
          <a:p>
            <a:pPr lvl="0"/>
            <a:endParaRPr lang="el-GR" dirty="0"/>
          </a:p>
          <a:p>
            <a:pPr lvl="0"/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11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Επεξήγηση Διαγράμματος (Συνέχεια)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Η Όψη Μοντέλο (</a:t>
            </a:r>
            <a:r>
              <a:rPr lang="en-US" b="1" dirty="0"/>
              <a:t>View Model</a:t>
            </a:r>
            <a:r>
              <a:rPr lang="el-GR" b="1" dirty="0"/>
              <a:t>):</a:t>
            </a:r>
            <a:endParaRPr lang="el-GR" dirty="0"/>
          </a:p>
          <a:p>
            <a:pPr lvl="0"/>
            <a:r>
              <a:rPr lang="el-GR" dirty="0"/>
              <a:t>Το </a:t>
            </a:r>
            <a:r>
              <a:rPr lang="en-US" dirty="0"/>
              <a:t>View Model </a:t>
            </a:r>
            <a:r>
              <a:rPr lang="el-GR" dirty="0"/>
              <a:t>δεν γνωρίζει τίποτα για την όψη (</a:t>
            </a:r>
            <a:r>
              <a:rPr lang="en-US" dirty="0"/>
              <a:t>View</a:t>
            </a:r>
            <a:r>
              <a:rPr lang="el-GR" dirty="0"/>
              <a:t>).</a:t>
            </a:r>
          </a:p>
          <a:p>
            <a:pPr lvl="0"/>
            <a:r>
              <a:rPr lang="el-GR" dirty="0"/>
              <a:t>Το </a:t>
            </a:r>
            <a:r>
              <a:rPr lang="en-US" dirty="0"/>
              <a:t>View Model </a:t>
            </a:r>
            <a:r>
              <a:rPr lang="el-GR" dirty="0"/>
              <a:t>επικοινωνεί άμεσα με το μοντέλο με σκοπό να το κάνει διαθέσιμο για σύνδεση δεδομένων (</a:t>
            </a:r>
            <a:r>
              <a:rPr lang="en-US" dirty="0"/>
              <a:t>data binding</a:t>
            </a:r>
            <a:r>
              <a:rPr lang="el-GR" dirty="0"/>
              <a:t>).</a:t>
            </a:r>
          </a:p>
          <a:p>
            <a:pPr lvl="0"/>
            <a:r>
              <a:rPr lang="el-GR" dirty="0"/>
              <a:t>Το </a:t>
            </a:r>
            <a:r>
              <a:rPr lang="en-US" dirty="0"/>
              <a:t>View Model </a:t>
            </a:r>
            <a:r>
              <a:rPr lang="el-GR" dirty="0"/>
              <a:t>διαχειρίζεται όλες τις πληροφορίες που έχουν να κάνουν με την εφαρμογή.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36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Entity Framework (EF)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Το </a:t>
            </a:r>
            <a:r>
              <a:rPr lang="en-US" dirty="0"/>
              <a:t>Entity Framework</a:t>
            </a:r>
            <a:r>
              <a:rPr lang="el-GR" dirty="0"/>
              <a:t> είναι ένα εργαλείο που συνδέει τη βάση δεδομένων με τα αντικείμενα στον κώδικα που είναι υπεύθυνα για τη διαχείρισή της. Επιτρέπει στους .</a:t>
            </a:r>
            <a:r>
              <a:rPr lang="en-US" dirty="0"/>
              <a:t>NET </a:t>
            </a:r>
            <a:r>
              <a:rPr lang="el-GR" dirty="0"/>
              <a:t>προγραμματιστές να δημιουργούν τη σύνδεση αυτή με την βάση, με έναν αυτοματοποιημένο τρόπο όπου δεν απαιτείται η συγγραφή του μεγαλύτερου μέρους του κώδικα.</a:t>
            </a:r>
          </a:p>
          <a:p>
            <a:r>
              <a:rPr lang="el-GR" dirty="0"/>
              <a:t>Μπορούμε να χρησιμοποιήσουμε το </a:t>
            </a:r>
            <a:r>
              <a:rPr lang="en-US" dirty="0"/>
              <a:t>EF</a:t>
            </a:r>
            <a:r>
              <a:rPr lang="el-GR" dirty="0"/>
              <a:t> με δύο διαφορετικούς τρόπους. Ο πρώτος είναι να γράψουμε με κώδικα στην εφαρμογή τις κλάσεις που θα αποτελούν τους πίνακες της βάσης δεδομένων και τις μεταξύ τους σχέσεις, το λεγόμενο μοντέλο (</a:t>
            </a:r>
            <a:r>
              <a:rPr lang="en-US" dirty="0"/>
              <a:t>Model</a:t>
            </a:r>
            <a:r>
              <a:rPr lang="el-GR" dirty="0"/>
              <a:t>). Στη συνέχεια, με μια απλή διαδικασία, που δεν περιλαμβάνει συγγραφή κώδικα ή σχεδιασμό της βάσης δεδομένων, θα δημιουργήσουμε τη βάση δεδομένων από τις κλάσεις αυτές αυτόματα, με την βοήθεια του </a:t>
            </a:r>
            <a:r>
              <a:rPr lang="en-US" dirty="0"/>
              <a:t>EF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18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Entity Framework (EF) (</a:t>
            </a:r>
            <a:r>
              <a:rPr lang="el-GR" dirty="0" smtClean="0">
                <a:solidFill>
                  <a:srgbClr val="0070C0"/>
                </a:solidFill>
              </a:rPr>
              <a:t>Συνέχεια)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δεύτερος τρόπος είναι να σχεδιάσουμε απευθείας τη βάση δεδομένων, με τους πίνακες που περιέχει και τις μεταξύ τους σχέσεις, με ένα εργαλείο όπως για παράδειγμα το </a:t>
            </a:r>
            <a:r>
              <a:rPr lang="en-US" dirty="0"/>
              <a:t>SQL Server Management Studio</a:t>
            </a:r>
            <a:r>
              <a:rPr lang="el-GR" dirty="0"/>
              <a:t> (Εργαλείο διαχείρισης του </a:t>
            </a:r>
            <a:r>
              <a:rPr lang="en-US" dirty="0"/>
              <a:t>Microsoft SQL Server</a:t>
            </a:r>
            <a:r>
              <a:rPr lang="el-GR" dirty="0"/>
              <a:t>). Στη συνέχεια αφού σχεδιάσουμε τη βάση, μέσα από την εφαρμογή μας με απλά πάλι βήματα, χωρίς να χρειάζεται επί το </a:t>
            </a:r>
            <a:r>
              <a:rPr lang="el-GR" dirty="0" err="1"/>
              <a:t>πλείστον</a:t>
            </a:r>
            <a:r>
              <a:rPr lang="el-GR" dirty="0"/>
              <a:t> συγγραφή κώδικα, δημιουργούμε αυτόματα με την βοήθεια του </a:t>
            </a:r>
            <a:r>
              <a:rPr lang="en-US" dirty="0"/>
              <a:t>EF</a:t>
            </a:r>
            <a:r>
              <a:rPr lang="el-GR" dirty="0"/>
              <a:t> τις κλάσεις που είναι υπεύθυνες για την διαχείριση των δεδομένων της βάσης, δηλαδή το μοντέλο.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5903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Ανάλυση εφαρμογής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Στην συνέχεια θα αναλύσουμε επιγραμματικά πως χρησιμοποιούνται αυτές οι τεχνολογίες στα επιμέρους κομμάτια της εφαρμογής</a:t>
            </a:r>
          </a:p>
          <a:p>
            <a:pPr marL="0" indent="0">
              <a:buNone/>
            </a:pPr>
            <a:r>
              <a:rPr lang="el-GR" dirty="0" smtClean="0"/>
              <a:t>Η εφαρμογή αποτελείται από 3 κομμάτια:</a:t>
            </a:r>
          </a:p>
          <a:p>
            <a:r>
              <a:rPr lang="el-GR" dirty="0" smtClean="0"/>
              <a:t>Πελατολόγιο</a:t>
            </a:r>
          </a:p>
          <a:p>
            <a:r>
              <a:rPr lang="el-GR" dirty="0" smtClean="0"/>
              <a:t>Διαχειριστή κωδικών</a:t>
            </a:r>
          </a:p>
          <a:p>
            <a:r>
              <a:rPr lang="el-GR" dirty="0" smtClean="0"/>
              <a:t>Εμφάνιση τιμών ομολόγων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675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Εισαγωγή</a:t>
            </a:r>
            <a:endParaRPr lang="el-GR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Η εφαρμογή αποτελείται από τα εξής κομμάτια: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Πελατολόγιο</a:t>
            </a: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Διαχειριστή κωδικών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τιμές ομολόγων</a:t>
            </a:r>
          </a:p>
          <a:p>
            <a:pPr marL="0" indent="0">
              <a:buNone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0012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Πελατολόγιο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127" y="1825625"/>
            <a:ext cx="5871746" cy="4351338"/>
          </a:xfrm>
        </p:spPr>
      </p:pic>
    </p:spTree>
    <p:extLst>
      <p:ext uri="{BB962C8B-B14F-4D97-AF65-F5344CB8AC3E}">
        <p14:creationId xmlns:p14="http://schemas.microsoft.com/office/powerpoint/2010/main" val="3964652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054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Πελατολόγιο (Συνέχεια)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189" y="1452563"/>
            <a:ext cx="6421622" cy="4724400"/>
          </a:xfrm>
        </p:spPr>
      </p:pic>
    </p:spTree>
    <p:extLst>
      <p:ext uri="{BB962C8B-B14F-4D97-AF65-F5344CB8AC3E}">
        <p14:creationId xmlns:p14="http://schemas.microsoft.com/office/powerpoint/2010/main" val="3063670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633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Πελατολόγιο (Συνέχεια)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Μοντέλο πελάτη:</a:t>
            </a:r>
          </a:p>
          <a:p>
            <a:pPr marL="0" indent="0">
              <a:buNone/>
            </a:pPr>
            <a:r>
              <a:rPr lang="en-US" dirty="0"/>
              <a:t>public partial class Customer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{     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CustomerId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LastName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FirstName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Email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LocalPhoneNumb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CellPhoneNumb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Address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City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ZipCode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Country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}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6854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Πελατολόγιο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35242"/>
            <a:ext cx="10515600" cy="4941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ShowCustomersList</a:t>
            </a:r>
            <a:r>
              <a:rPr lang="el-GR" dirty="0"/>
              <a:t>()</a:t>
            </a:r>
          </a:p>
          <a:p>
            <a:pPr marL="0" indent="0">
              <a:buNone/>
            </a:pPr>
            <a:r>
              <a:rPr lang="en-US" dirty="0"/>
              <a:t>{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	      using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dataContext</a:t>
            </a:r>
            <a:r>
              <a:rPr lang="en-US" dirty="0"/>
              <a:t> = new Entities())  				       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{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var</a:t>
            </a:r>
            <a:r>
              <a:rPr lang="en-US" dirty="0"/>
              <a:t> list = </a:t>
            </a:r>
            <a:r>
              <a:rPr lang="en-US" dirty="0" err="1"/>
              <a:t>dataContext.Customers.ToList</a:t>
            </a:r>
            <a:r>
              <a:rPr lang="en-US" dirty="0"/>
              <a:t>();  				       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Customers = new </a:t>
            </a:r>
            <a:r>
              <a:rPr lang="en-US" dirty="0" err="1"/>
              <a:t>ObservableCollection</a:t>
            </a:r>
            <a:r>
              <a:rPr lang="en-US" dirty="0"/>
              <a:t>&lt;Customer&gt;(list);                  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}</a:t>
            </a:r>
          </a:p>
          <a:p>
            <a:pPr marL="0" indent="0">
              <a:buNone/>
            </a:pPr>
            <a:r>
              <a:rPr lang="el-GR" dirty="0"/>
              <a:t>     </a:t>
            </a:r>
            <a:r>
              <a:rPr lang="en-US" dirty="0" err="1"/>
              <a:t>OnPropertyChanged</a:t>
            </a:r>
            <a:r>
              <a:rPr lang="el-GR" dirty="0"/>
              <a:t>("</a:t>
            </a:r>
            <a:r>
              <a:rPr lang="en-US" dirty="0"/>
              <a:t>Customers</a:t>
            </a:r>
            <a:r>
              <a:rPr lang="el-GR" dirty="0"/>
              <a:t>");  					        </a:t>
            </a:r>
          </a:p>
          <a:p>
            <a:pPr marL="0" indent="0">
              <a:buNone/>
            </a:pPr>
            <a:r>
              <a:rPr lang="el-GR" dirty="0"/>
              <a:t>}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8558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307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Πελατολόγιο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RemoveCustomer</a:t>
            </a:r>
            <a:r>
              <a:rPr lang="en-US" dirty="0"/>
              <a:t>()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{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using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dataContext</a:t>
            </a:r>
            <a:r>
              <a:rPr lang="en-US" dirty="0"/>
              <a:t> = new Entities())  				       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{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int</a:t>
            </a:r>
            <a:r>
              <a:rPr lang="en-US" dirty="0"/>
              <a:t> ID = </a:t>
            </a:r>
            <a:r>
              <a:rPr lang="en-US" dirty="0" err="1"/>
              <a:t>SelectedCustomer.CustomerId</a:t>
            </a:r>
            <a:r>
              <a:rPr lang="en-US" dirty="0"/>
              <a:t>; 			          	       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    Customer </a:t>
            </a:r>
            <a:r>
              <a:rPr lang="en-US" dirty="0" err="1"/>
              <a:t>cust</a:t>
            </a:r>
            <a:r>
              <a:rPr lang="en-US" dirty="0"/>
              <a:t> =</a:t>
            </a:r>
            <a:r>
              <a:rPr lang="en-US" dirty="0" err="1"/>
              <a:t>dataContext.Customers.First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=&gt;</a:t>
            </a:r>
            <a:r>
              <a:rPr lang="en-US" dirty="0" err="1"/>
              <a:t>i.CustomerId</a:t>
            </a:r>
            <a:r>
              <a:rPr lang="en-US" dirty="0"/>
              <a:t> ==ID</a:t>
            </a:r>
            <a:r>
              <a:rPr lang="en-US" dirty="0" smtClean="0"/>
              <a:t>);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dataContext.Customers.Remove</a:t>
            </a:r>
            <a:r>
              <a:rPr lang="en-US" dirty="0"/>
              <a:t>(</a:t>
            </a:r>
            <a:r>
              <a:rPr lang="en-US" dirty="0" err="1"/>
              <a:t>cust</a:t>
            </a:r>
            <a:r>
              <a:rPr lang="en-US" dirty="0"/>
              <a:t>);  				      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dataContext.SaveChanges</a:t>
            </a:r>
            <a:r>
              <a:rPr lang="en-US" dirty="0"/>
              <a:t>();  						      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l-GR" dirty="0"/>
              <a:t>} </a:t>
            </a:r>
            <a:r>
              <a:rPr lang="en-US" dirty="0" err="1"/>
              <a:t>ShowCustomersList</a:t>
            </a:r>
            <a:r>
              <a:rPr lang="el-GR" dirty="0"/>
              <a:t>(); 							       </a:t>
            </a:r>
            <a:r>
              <a:rPr lang="el-GR" dirty="0" smtClean="0"/>
              <a:t> 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}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9985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Πελατολόγιο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DataGrid</a:t>
            </a:r>
            <a:r>
              <a:rPr lang="en-US" dirty="0"/>
              <a:t> Name="</a:t>
            </a:r>
            <a:r>
              <a:rPr lang="en-US" dirty="0" err="1"/>
              <a:t>CustDatagrid</a:t>
            </a:r>
            <a:r>
              <a:rPr lang="en-US" dirty="0"/>
              <a:t>"  						</a:t>
            </a:r>
            <a:r>
              <a:rPr lang="en-US" i="1" dirty="0"/>
              <a:t> </a:t>
            </a:r>
            <a:r>
              <a:rPr lang="en-US" dirty="0"/>
              <a:t>	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Height="Auto"  Margin="5" </a:t>
            </a:r>
            <a:r>
              <a:rPr lang="en-US" dirty="0" err="1"/>
              <a:t>AutoGenerateColumns</a:t>
            </a:r>
            <a:r>
              <a:rPr lang="en-US" dirty="0"/>
              <a:t>="False" 			</a:t>
            </a:r>
            <a:r>
              <a:rPr lang="en-US" i="1" dirty="0"/>
              <a:t> 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 </a:t>
            </a:r>
            <a:endParaRPr lang="el-GR" dirty="0"/>
          </a:p>
          <a:p>
            <a:pPr marL="0" indent="0">
              <a:buNone/>
            </a:pPr>
            <a:r>
              <a:rPr lang="en-US" dirty="0" err="1"/>
              <a:t>ItemsSource</a:t>
            </a:r>
            <a:r>
              <a:rPr lang="en-US" dirty="0"/>
              <a:t>="{Binding Customers, Mode=</a:t>
            </a:r>
            <a:r>
              <a:rPr lang="en-US" dirty="0" err="1"/>
              <a:t>TwoWay</a:t>
            </a:r>
            <a:r>
              <a:rPr lang="en-US" dirty="0"/>
              <a:t>,				 </a:t>
            </a:r>
            <a:endParaRPr lang="el-GR" dirty="0"/>
          </a:p>
          <a:p>
            <a:pPr marL="0" indent="0">
              <a:buNone/>
            </a:pPr>
            <a:r>
              <a:rPr lang="en-US" dirty="0" err="1"/>
              <a:t>UpdateSourceTrigger</a:t>
            </a:r>
            <a:r>
              <a:rPr lang="en-US" dirty="0"/>
              <a:t>=</a:t>
            </a:r>
            <a:r>
              <a:rPr lang="en-US" dirty="0" err="1"/>
              <a:t>PropertyChanged</a:t>
            </a:r>
            <a:r>
              <a:rPr lang="en-US" dirty="0"/>
              <a:t>						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 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VerticalAlignment</a:t>
            </a:r>
            <a:r>
              <a:rPr lang="en-US" dirty="0"/>
              <a:t>="Top" </a:t>
            </a:r>
            <a:r>
              <a:rPr lang="en-US" dirty="0" err="1"/>
              <a:t>HorizontalAlignment</a:t>
            </a:r>
            <a:r>
              <a:rPr lang="en-US" dirty="0"/>
              <a:t>="Center" Width="Auto"          </a:t>
            </a:r>
            <a:r>
              <a:rPr lang="en-US" dirty="0" smtClean="0"/>
              <a:t> </a:t>
            </a:r>
            <a:r>
              <a:rPr lang="en-US" dirty="0" err="1"/>
              <a:t>IsReadOnly</a:t>
            </a:r>
            <a:r>
              <a:rPr lang="en-US" dirty="0"/>
              <a:t>="True" </a:t>
            </a:r>
            <a:r>
              <a:rPr lang="en-US" dirty="0" err="1"/>
              <a:t>SelectionMode</a:t>
            </a:r>
            <a:r>
              <a:rPr lang="en-US" dirty="0"/>
              <a:t>="Single</a:t>
            </a:r>
            <a:r>
              <a:rPr lang="en-US" dirty="0" smtClean="0"/>
              <a:t>"</a:t>
            </a:r>
            <a:r>
              <a:rPr lang="en-US" dirty="0"/>
              <a:t> 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SelectedItem</a:t>
            </a:r>
            <a:r>
              <a:rPr lang="en-US" dirty="0"/>
              <a:t>="{Binding </a:t>
            </a:r>
            <a:r>
              <a:rPr lang="en-US" dirty="0" err="1"/>
              <a:t>SelectedCustomer</a:t>
            </a:r>
            <a:r>
              <a:rPr lang="en-US" dirty="0"/>
              <a:t>}"&gt;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8579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Διαχειριστής κωδικών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59" y="1825625"/>
            <a:ext cx="5920082" cy="4351338"/>
          </a:xfrm>
        </p:spPr>
      </p:pic>
    </p:spTree>
    <p:extLst>
      <p:ext uri="{BB962C8B-B14F-4D97-AF65-F5344CB8AC3E}">
        <p14:creationId xmlns:p14="http://schemas.microsoft.com/office/powerpoint/2010/main" val="2103231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Διαχειριστής κωδικών (Συνέχεια)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536" y="1403350"/>
            <a:ext cx="6486928" cy="4773613"/>
          </a:xfrm>
        </p:spPr>
      </p:pic>
    </p:spTree>
    <p:extLst>
      <p:ext uri="{BB962C8B-B14F-4D97-AF65-F5344CB8AC3E}">
        <p14:creationId xmlns:p14="http://schemas.microsoft.com/office/powerpoint/2010/main" val="2071061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001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Διαχειριστής κωδικών (Συνέχεια)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11705"/>
            <a:ext cx="10515600" cy="47652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Μοντέλο διαχειριστή κωδικών:</a:t>
            </a:r>
          </a:p>
          <a:p>
            <a:pPr marL="0" indent="0">
              <a:buNone/>
            </a:pPr>
            <a:r>
              <a:rPr lang="en-US" dirty="0"/>
              <a:t>public partial class Code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{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int</a:t>
            </a:r>
            <a:r>
              <a:rPr lang="en-US" dirty="0"/>
              <a:t> Id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Title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UserName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Password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Url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Notes { get; set; }		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l-GR" dirty="0"/>
              <a:t>}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11099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Διαχειριστής </a:t>
            </a:r>
            <a:r>
              <a:rPr lang="el-GR" dirty="0" smtClean="0">
                <a:solidFill>
                  <a:srgbClr val="0070C0"/>
                </a:solidFill>
              </a:rPr>
              <a:t>κωδικών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TextBox</a:t>
            </a:r>
            <a:r>
              <a:rPr lang="en-US" dirty="0"/>
              <a:t> x:Name="txbTitle" Text="{Binding Path=Title}".../&gt;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TextBox</a:t>
            </a:r>
            <a:r>
              <a:rPr lang="en-US" dirty="0"/>
              <a:t> x:Name="txbUserName" Text="{Binding Path=</a:t>
            </a:r>
            <a:r>
              <a:rPr lang="en-US" dirty="0" err="1"/>
              <a:t>UserName</a:t>
            </a:r>
            <a:r>
              <a:rPr lang="en-US" dirty="0"/>
              <a:t>}"…/&gt;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TextBox</a:t>
            </a:r>
            <a:r>
              <a:rPr lang="en-US" dirty="0"/>
              <a:t> x:Name="txbPassword" Text="{Binding Path=Password}"…&gt;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TextBox</a:t>
            </a:r>
            <a:r>
              <a:rPr lang="en-US" dirty="0"/>
              <a:t> x:Name="txbUrl" Text="{Binding Path=</a:t>
            </a:r>
            <a:r>
              <a:rPr lang="en-US" dirty="0" err="1"/>
              <a:t>Url</a:t>
            </a:r>
            <a:r>
              <a:rPr lang="en-US" dirty="0"/>
              <a:t>}"…/&gt;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TextBox</a:t>
            </a:r>
            <a:r>
              <a:rPr lang="en-US" dirty="0"/>
              <a:t> x:Name="txbNotes" Text="{Binding Path=Notes}"…/&gt;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195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Τεχνολογίες που χρησιμοποιήθηκαν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Presentation Form (WPF)</a:t>
            </a:r>
          </a:p>
          <a:p>
            <a:r>
              <a:rPr lang="en-US" dirty="0" smtClean="0"/>
              <a:t>Model View </a:t>
            </a:r>
            <a:r>
              <a:rPr lang="en-US" dirty="0" err="1" smtClean="0"/>
              <a:t>ViewModel</a:t>
            </a:r>
            <a:r>
              <a:rPr lang="en-US" dirty="0" smtClean="0"/>
              <a:t> Pattern (MVVM)</a:t>
            </a:r>
          </a:p>
          <a:p>
            <a:r>
              <a:rPr lang="en-US" dirty="0" smtClean="0"/>
              <a:t>Entity Framework (EF)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17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286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Διαχειριστής κωδικών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67853"/>
            <a:ext cx="10515600" cy="47091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SaveCode</a:t>
            </a:r>
            <a:r>
              <a:rPr lang="el-GR" dirty="0"/>
              <a:t>()</a:t>
            </a:r>
          </a:p>
          <a:p>
            <a:pPr marL="0" indent="0">
              <a:buNone/>
            </a:pPr>
            <a:r>
              <a:rPr lang="el-GR" dirty="0"/>
              <a:t>        </a:t>
            </a:r>
            <a:r>
              <a:rPr lang="en-US" dirty="0"/>
              <a:t>{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using (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dataContext</a:t>
            </a:r>
            <a:r>
              <a:rPr lang="en-US" dirty="0"/>
              <a:t> = new Entities())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{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dataContext.Codes.Add</a:t>
            </a:r>
            <a:r>
              <a:rPr lang="en-US" dirty="0"/>
              <a:t>(</a:t>
            </a:r>
            <a:r>
              <a:rPr lang="en-US" dirty="0" err="1"/>
              <a:t>MCode</a:t>
            </a:r>
            <a:r>
              <a:rPr lang="en-US" dirty="0"/>
              <a:t>);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dataContext.SaveChanges</a:t>
            </a:r>
            <a:r>
              <a:rPr lang="en-US" dirty="0"/>
              <a:t>();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l-GR" dirty="0"/>
              <a:t>}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 dirty="0"/>
              <a:t>            </a:t>
            </a:r>
            <a:r>
              <a:rPr lang="en-US" dirty="0" err="1"/>
              <a:t>CancelSaveCode</a:t>
            </a:r>
            <a:r>
              <a:rPr lang="el-GR" dirty="0"/>
              <a:t>();</a:t>
            </a:r>
          </a:p>
          <a:p>
            <a:pPr marL="0" indent="0">
              <a:buNone/>
            </a:pPr>
            <a:r>
              <a:rPr lang="el-GR" dirty="0"/>
              <a:t>    }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7464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138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Εμφάνιση ομολόγων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618" y="1460500"/>
            <a:ext cx="6932763" cy="4716463"/>
          </a:xfrm>
        </p:spPr>
      </p:pic>
    </p:spTree>
    <p:extLst>
      <p:ext uri="{BB962C8B-B14F-4D97-AF65-F5344CB8AC3E}">
        <p14:creationId xmlns:p14="http://schemas.microsoft.com/office/powerpoint/2010/main" val="2191127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412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Εμφάνιση </a:t>
            </a:r>
            <a:r>
              <a:rPr lang="el-GR" dirty="0" smtClean="0">
                <a:solidFill>
                  <a:srgbClr val="0070C0"/>
                </a:solidFill>
              </a:rPr>
              <a:t>ομολόγων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468504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</a:rPr>
              <a:t>Μοντέλο ομολόγων:</a:t>
            </a:r>
          </a:p>
          <a:p>
            <a:pPr marL="0" indent="0">
              <a:buNone/>
            </a:pPr>
            <a:r>
              <a:rPr lang="en-US" sz="3000" dirty="0"/>
              <a:t>public partial class </a:t>
            </a:r>
            <a:r>
              <a:rPr lang="en-US" sz="3000" dirty="0" err="1"/>
              <a:t>RawData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{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long Id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string </a:t>
            </a:r>
            <a:r>
              <a:rPr lang="en-US" sz="3000" dirty="0" err="1"/>
              <a:t>RiC</a:t>
            </a:r>
            <a:r>
              <a:rPr lang="en-US" sz="3000" dirty="0"/>
              <a:t>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string </a:t>
            </a:r>
            <a:r>
              <a:rPr lang="en-US" sz="3000" dirty="0" err="1"/>
              <a:t>Isin</a:t>
            </a:r>
            <a:r>
              <a:rPr lang="en-US" sz="3000" dirty="0"/>
              <a:t>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</a:t>
            </a:r>
            <a:r>
              <a:rPr lang="en-US" sz="3000" dirty="0" err="1"/>
              <a:t>System.DateTime</a:t>
            </a:r>
            <a:r>
              <a:rPr lang="en-US" sz="3000" dirty="0"/>
              <a:t> </a:t>
            </a:r>
            <a:r>
              <a:rPr lang="en-US" sz="3000" dirty="0" err="1"/>
              <a:t>IssueDate</a:t>
            </a:r>
            <a:r>
              <a:rPr lang="en-US" sz="3000" dirty="0"/>
              <a:t>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</a:t>
            </a:r>
            <a:r>
              <a:rPr lang="en-US" sz="3000" dirty="0" err="1"/>
              <a:t>System.DateTime</a:t>
            </a:r>
            <a:r>
              <a:rPr lang="en-US" sz="3000" dirty="0"/>
              <a:t> </a:t>
            </a:r>
            <a:r>
              <a:rPr lang="en-US" sz="3000" dirty="0" err="1"/>
              <a:t>MatureDate</a:t>
            </a:r>
            <a:r>
              <a:rPr lang="en-US" sz="3000" dirty="0"/>
              <a:t>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string Name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</a:t>
            </a:r>
            <a:r>
              <a:rPr lang="en-US" sz="3000" dirty="0" err="1"/>
              <a:t>Nullable</a:t>
            </a:r>
            <a:r>
              <a:rPr lang="en-US" sz="3000" dirty="0"/>
              <a:t>&lt;decimal&gt; Last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</a:t>
            </a:r>
            <a:r>
              <a:rPr lang="en-US" sz="3000" dirty="0" err="1"/>
              <a:t>Nullable</a:t>
            </a:r>
            <a:r>
              <a:rPr lang="en-US" sz="3000" dirty="0"/>
              <a:t>&lt;decimal&gt; </a:t>
            </a:r>
            <a:r>
              <a:rPr lang="en-US" sz="3000" dirty="0" err="1"/>
              <a:t>PctChange</a:t>
            </a:r>
            <a:r>
              <a:rPr lang="en-US" sz="3000" dirty="0"/>
              <a:t>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decimal Bid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string </a:t>
            </a:r>
            <a:r>
              <a:rPr lang="en-US" sz="3000" dirty="0" err="1"/>
              <a:t>BSize</a:t>
            </a:r>
            <a:r>
              <a:rPr lang="en-US" sz="3000" dirty="0"/>
              <a:t>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decimal Ask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string </a:t>
            </a:r>
            <a:r>
              <a:rPr lang="en-US" sz="3000" dirty="0" err="1"/>
              <a:t>ASize</a:t>
            </a:r>
            <a:r>
              <a:rPr lang="en-US" sz="3000" dirty="0"/>
              <a:t>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</a:t>
            </a:r>
            <a:r>
              <a:rPr lang="en-US" sz="3000" dirty="0" err="1"/>
              <a:t>Nullable</a:t>
            </a:r>
            <a:r>
              <a:rPr lang="en-US" sz="3000" dirty="0"/>
              <a:t>&lt;long&gt; Volume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</a:t>
            </a:r>
            <a:r>
              <a:rPr lang="en-US" sz="3000" dirty="0" err="1"/>
              <a:t>Nullable</a:t>
            </a:r>
            <a:r>
              <a:rPr lang="en-US" sz="3000" dirty="0"/>
              <a:t>&lt;</a:t>
            </a:r>
            <a:r>
              <a:rPr lang="en-US" sz="3000" dirty="0" err="1"/>
              <a:t>System.DateTime</a:t>
            </a:r>
            <a:r>
              <a:rPr lang="en-US" sz="3000" dirty="0"/>
              <a:t>&gt; Date { get; set; }</a:t>
            </a:r>
            <a:endParaRPr lang="el-GR" sz="3000" dirty="0"/>
          </a:p>
          <a:p>
            <a:pPr marL="0" indent="0">
              <a:buNone/>
            </a:pPr>
            <a:r>
              <a:rPr lang="en-US" sz="3000" dirty="0"/>
              <a:t>        public </a:t>
            </a:r>
            <a:r>
              <a:rPr lang="en-US" sz="3000" dirty="0" err="1"/>
              <a:t>Nullable</a:t>
            </a:r>
            <a:r>
              <a:rPr lang="en-US" sz="3000" dirty="0"/>
              <a:t>&lt;</a:t>
            </a:r>
            <a:r>
              <a:rPr lang="en-US" sz="3000" dirty="0" err="1"/>
              <a:t>System.TimeSpan</a:t>
            </a:r>
            <a:r>
              <a:rPr lang="en-US" sz="3000" dirty="0"/>
              <a:t>&gt; Time { get; set; }</a:t>
            </a:r>
            <a:endParaRPr lang="el-GR" sz="3000" dirty="0"/>
          </a:p>
          <a:p>
            <a:pPr marL="0" indent="0">
              <a:buNone/>
            </a:pP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42120697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054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Εμφάνιση ομολόγων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27747"/>
            <a:ext cx="10515600" cy="47492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</a:t>
            </a:r>
            <a:r>
              <a:rPr lang="en-US" dirty="0" smtClean="0"/>
              <a:t>public </a:t>
            </a:r>
            <a:r>
              <a:rPr lang="en-US" dirty="0"/>
              <a:t>decimal Coupon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Exchange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DeptTimeDescription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Type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Ccy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long </a:t>
            </a:r>
            <a:r>
              <a:rPr lang="en-US" dirty="0" err="1"/>
              <a:t>AmountOutstanding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long </a:t>
            </a:r>
            <a:r>
              <a:rPr lang="en-US" dirty="0" err="1"/>
              <a:t>OriginalAmountIssued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Nullable</a:t>
            </a:r>
            <a:r>
              <a:rPr lang="en-US" dirty="0"/>
              <a:t>&lt;</a:t>
            </a:r>
            <a:r>
              <a:rPr lang="en-US" dirty="0" err="1"/>
              <a:t>System.DateTime</a:t>
            </a:r>
            <a:r>
              <a:rPr lang="en-US" dirty="0"/>
              <a:t>&gt; </a:t>
            </a:r>
            <a:r>
              <a:rPr lang="en-US" dirty="0" err="1"/>
              <a:t>NextPayDate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long </a:t>
            </a:r>
            <a:r>
              <a:rPr lang="en-US" dirty="0" err="1"/>
              <a:t>DenominationMinimum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long </a:t>
            </a:r>
            <a:r>
              <a:rPr lang="en-US" dirty="0" err="1"/>
              <a:t>DenominationIncrement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PaymentFrequency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long </a:t>
            </a:r>
            <a:r>
              <a:rPr lang="en-US" dirty="0" err="1"/>
              <a:t>CouponFrequency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FitchsRating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System.DateTime</a:t>
            </a:r>
            <a:r>
              <a:rPr lang="en-US" dirty="0"/>
              <a:t> </a:t>
            </a:r>
            <a:r>
              <a:rPr lang="en-US" dirty="0" err="1"/>
              <a:t>FitchsRatingDate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3893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054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Εμφάνιση ομολόγων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27747"/>
            <a:ext cx="10515600" cy="47492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l-GR" dirty="0" smtClean="0"/>
              <a:t>       </a:t>
            </a:r>
            <a:r>
              <a:rPr lang="en-US" dirty="0" smtClean="0"/>
              <a:t>public </a:t>
            </a:r>
            <a:r>
              <a:rPr lang="en-US" dirty="0"/>
              <a:t>string </a:t>
            </a:r>
            <a:r>
              <a:rPr lang="en-US" dirty="0" err="1"/>
              <a:t>SpRating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System.DateTime</a:t>
            </a:r>
            <a:r>
              <a:rPr lang="en-US" dirty="0"/>
              <a:t> </a:t>
            </a:r>
            <a:r>
              <a:rPr lang="en-US" dirty="0" err="1"/>
              <a:t>SpRatingDate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MoodysRating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System.DateTime</a:t>
            </a:r>
            <a:r>
              <a:rPr lang="en-US" dirty="0"/>
              <a:t> </a:t>
            </a:r>
            <a:r>
              <a:rPr lang="en-US" dirty="0" err="1"/>
              <a:t>MoodysRatingDate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        </a:t>
            </a:r>
            <a:r>
              <a:rPr lang="en-US" dirty="0" smtClean="0"/>
              <a:t>public </a:t>
            </a:r>
            <a:r>
              <a:rPr lang="en-US" dirty="0" err="1"/>
              <a:t>Nullable</a:t>
            </a:r>
            <a:r>
              <a:rPr lang="en-US" dirty="0"/>
              <a:t>&lt;long&gt; </a:t>
            </a:r>
            <a:r>
              <a:rPr lang="en-US" dirty="0" err="1"/>
              <a:t>RedemptionValue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TypeOfReder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RedeemedValue</a:t>
            </a:r>
            <a:r>
              <a:rPr lang="en-US" dirty="0"/>
              <a:t> { get; set; }</a:t>
            </a:r>
            <a:r>
              <a:rPr lang="el-GR" dirty="0" smtClean="0"/>
              <a:t>        </a:t>
            </a:r>
          </a:p>
          <a:p>
            <a:pPr marL="0" indent="0">
              <a:buNone/>
            </a:pPr>
            <a:r>
              <a:rPr lang="el-GR" dirty="0" smtClean="0"/>
              <a:t>        </a:t>
            </a:r>
            <a:r>
              <a:rPr lang="en-US" dirty="0" smtClean="0"/>
              <a:t>public </a:t>
            </a:r>
            <a:r>
              <a:rPr lang="en-US" dirty="0" err="1"/>
              <a:t>Nullable</a:t>
            </a:r>
            <a:r>
              <a:rPr lang="en-US" dirty="0"/>
              <a:t>&lt;</a:t>
            </a:r>
            <a:r>
              <a:rPr lang="en-US" dirty="0" err="1"/>
              <a:t>System.DateTime</a:t>
            </a:r>
            <a:r>
              <a:rPr lang="en-US" dirty="0"/>
              <a:t>&gt; </a:t>
            </a:r>
            <a:r>
              <a:rPr lang="en-US" dirty="0" err="1"/>
              <a:t>CalledDate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Nullable</a:t>
            </a:r>
            <a:r>
              <a:rPr lang="en-US" dirty="0"/>
              <a:t>&lt;decimal&gt; </a:t>
            </a:r>
            <a:r>
              <a:rPr lang="en-US" dirty="0" err="1"/>
              <a:t>CallPrice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System.DateTime</a:t>
            </a:r>
            <a:r>
              <a:rPr lang="en-US" dirty="0"/>
              <a:t> </a:t>
            </a:r>
            <a:r>
              <a:rPr lang="en-US" dirty="0" err="1"/>
              <a:t>FirstCouponDate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</a:t>
            </a:r>
            <a:r>
              <a:rPr lang="en-US" dirty="0" err="1"/>
              <a:t>Nullable</a:t>
            </a:r>
            <a:r>
              <a:rPr lang="en-US" dirty="0"/>
              <a:t>&lt;</a:t>
            </a:r>
            <a:r>
              <a:rPr lang="en-US" dirty="0" err="1"/>
              <a:t>System.DateTime</a:t>
            </a:r>
            <a:r>
              <a:rPr lang="en-US" dirty="0"/>
              <a:t>&gt; </a:t>
            </a:r>
            <a:r>
              <a:rPr lang="en-US" dirty="0" err="1"/>
              <a:t>LastUpdate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Country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    public string </a:t>
            </a:r>
            <a:r>
              <a:rPr lang="en-US" dirty="0" err="1"/>
              <a:t>IndustrySector</a:t>
            </a:r>
            <a:r>
              <a:rPr lang="en-US" dirty="0"/>
              <a:t> { get; set; }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l-GR" dirty="0"/>
              <a:t>}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92501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Εμφάνιση ομολόγων (Συνέχεια)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11705"/>
            <a:ext cx="10515600" cy="4765258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Υπολογισμός </a:t>
            </a:r>
            <a:r>
              <a:rPr lang="en-US" dirty="0" smtClean="0">
                <a:solidFill>
                  <a:srgbClr val="FF0000"/>
                </a:solidFill>
              </a:rPr>
              <a:t>Spread</a:t>
            </a:r>
            <a:r>
              <a:rPr lang="el-GR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err="1" smtClean="0"/>
              <a:t>mBond</a:t>
            </a:r>
            <a:r>
              <a:rPr lang="el-GR" dirty="0"/>
              <a:t>.</a:t>
            </a:r>
            <a:r>
              <a:rPr lang="en-US" dirty="0"/>
              <a:t>Spread</a:t>
            </a:r>
            <a:r>
              <a:rPr lang="el-GR" dirty="0"/>
              <a:t> = </a:t>
            </a:r>
            <a:r>
              <a:rPr lang="en-US" dirty="0" err="1" smtClean="0"/>
              <a:t>mBond</a:t>
            </a:r>
            <a:r>
              <a:rPr lang="el-GR" dirty="0"/>
              <a:t>.</a:t>
            </a:r>
            <a:r>
              <a:rPr lang="en-US" dirty="0"/>
              <a:t>Ask</a:t>
            </a:r>
            <a:r>
              <a:rPr lang="el-GR" dirty="0"/>
              <a:t> - </a:t>
            </a:r>
            <a:r>
              <a:rPr lang="en-US" dirty="0" err="1"/>
              <a:t>mBond</a:t>
            </a:r>
            <a:r>
              <a:rPr lang="el-GR" dirty="0"/>
              <a:t>.</a:t>
            </a:r>
            <a:r>
              <a:rPr lang="en-US" dirty="0"/>
              <a:t>Bid</a:t>
            </a:r>
            <a:r>
              <a:rPr lang="el-GR" dirty="0" smtClean="0"/>
              <a:t>;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Υπολογισμός προμήθειας:</a:t>
            </a:r>
            <a:endParaRPr lang="el-G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/>
              <a:t>mBond</a:t>
            </a:r>
            <a:r>
              <a:rPr lang="el-GR" dirty="0"/>
              <a:t>.</a:t>
            </a:r>
            <a:r>
              <a:rPr lang="en-US" dirty="0" err="1"/>
              <a:t>Commision</a:t>
            </a:r>
            <a:r>
              <a:rPr lang="el-GR" dirty="0"/>
              <a:t>=</a:t>
            </a:r>
            <a:r>
              <a:rPr lang="en-US" dirty="0" err="1"/>
              <a:t>Commision</a:t>
            </a:r>
            <a:r>
              <a:rPr lang="el-GR" dirty="0"/>
              <a:t>(</a:t>
            </a:r>
            <a:r>
              <a:rPr lang="en-US" dirty="0" err="1"/>
              <a:t>mBond</a:t>
            </a:r>
            <a:r>
              <a:rPr lang="el-GR" dirty="0"/>
              <a:t>.</a:t>
            </a:r>
            <a:r>
              <a:rPr lang="en-US" dirty="0"/>
              <a:t>Rating</a:t>
            </a:r>
            <a:r>
              <a:rPr lang="el-GR" dirty="0"/>
              <a:t>,</a:t>
            </a:r>
            <a:r>
              <a:rPr lang="en-US" dirty="0" err="1"/>
              <a:t>mBond</a:t>
            </a:r>
            <a:r>
              <a:rPr lang="el-GR" dirty="0"/>
              <a:t>.</a:t>
            </a:r>
            <a:r>
              <a:rPr lang="en-US" dirty="0"/>
              <a:t>Years</a:t>
            </a:r>
            <a:r>
              <a:rPr lang="el-GR" dirty="0"/>
              <a:t>, </a:t>
            </a:r>
            <a:r>
              <a:rPr lang="en-US" dirty="0" err="1"/>
              <a:t>mrawData</a:t>
            </a:r>
            <a:r>
              <a:rPr lang="el-GR" dirty="0"/>
              <a:t>.</a:t>
            </a:r>
            <a:r>
              <a:rPr lang="en-US" dirty="0" err="1"/>
              <a:t>MoodysRating</a:t>
            </a:r>
            <a:r>
              <a:rPr lang="el-GR" dirty="0"/>
              <a:t>, </a:t>
            </a:r>
            <a:r>
              <a:rPr lang="en-US" dirty="0" err="1"/>
              <a:t>mrawData</a:t>
            </a:r>
            <a:r>
              <a:rPr lang="el-GR" dirty="0"/>
              <a:t>.</a:t>
            </a:r>
            <a:r>
              <a:rPr lang="en-US" dirty="0" err="1"/>
              <a:t>FitchsRating</a:t>
            </a:r>
            <a:r>
              <a:rPr lang="el-GR" dirty="0"/>
              <a:t>, </a:t>
            </a:r>
            <a:r>
              <a:rPr lang="en-US" dirty="0" err="1"/>
              <a:t>mrawData</a:t>
            </a:r>
            <a:r>
              <a:rPr lang="el-GR" dirty="0"/>
              <a:t>.</a:t>
            </a:r>
            <a:r>
              <a:rPr lang="en-US" dirty="0" err="1"/>
              <a:t>SpRating</a:t>
            </a:r>
            <a:r>
              <a:rPr lang="el-GR" dirty="0"/>
              <a:t>);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Databinding</a:t>
            </a:r>
            <a:r>
              <a:rPr lang="el-GR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Name="</a:t>
            </a:r>
            <a:r>
              <a:rPr lang="en-US" dirty="0" err="1"/>
              <a:t>BondsDatagrid</a:t>
            </a:r>
            <a:r>
              <a:rPr lang="en-US" dirty="0"/>
              <a:t>" </a:t>
            </a:r>
            <a:r>
              <a:rPr lang="en-US" dirty="0" err="1"/>
              <a:t>ItemsSource</a:t>
            </a:r>
            <a:r>
              <a:rPr lang="en-US" dirty="0"/>
              <a:t>="{Binding </a:t>
            </a:r>
            <a:r>
              <a:rPr lang="en-US" dirty="0" err="1"/>
              <a:t>finishedBonds</a:t>
            </a:r>
            <a:r>
              <a:rPr lang="en-US" dirty="0"/>
              <a:t>}"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75865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Παρουσίαση </a:t>
            </a:r>
            <a:r>
              <a:rPr lang="el-GR" dirty="0" err="1" smtClean="0">
                <a:solidFill>
                  <a:srgbClr val="0070C0"/>
                </a:solidFill>
              </a:rPr>
              <a:t>διεπαφής</a:t>
            </a:r>
            <a:r>
              <a:rPr lang="el-GR" dirty="0" smtClean="0">
                <a:solidFill>
                  <a:srgbClr val="0070C0"/>
                </a:solidFill>
              </a:rPr>
              <a:t> εφαρμογής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Στην συνέχεια θα παρουσιάσουμε βήμα-βήμα το κάθε μενού της εφαρμογής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71025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Πελατολόγιο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453" y="1395664"/>
            <a:ext cx="7748336" cy="5093368"/>
          </a:xfrm>
        </p:spPr>
      </p:pic>
    </p:spTree>
    <p:extLst>
      <p:ext uri="{BB962C8B-B14F-4D97-AF65-F5344CB8AC3E}">
        <p14:creationId xmlns:p14="http://schemas.microsoft.com/office/powerpoint/2010/main" val="29747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991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Πελατολόγιο (Συνέχεια)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91388"/>
            <a:ext cx="7443537" cy="5005137"/>
          </a:xfrm>
        </p:spPr>
      </p:pic>
    </p:spTree>
    <p:extLst>
      <p:ext uri="{BB962C8B-B14F-4D97-AF65-F5344CB8AC3E}">
        <p14:creationId xmlns:p14="http://schemas.microsoft.com/office/powerpoint/2010/main" val="14278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Διαχείριση κωδικών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116" y="1290638"/>
            <a:ext cx="8005010" cy="5094120"/>
          </a:xfrm>
        </p:spPr>
      </p:pic>
    </p:spTree>
    <p:extLst>
      <p:ext uri="{BB962C8B-B14F-4D97-AF65-F5344CB8AC3E}">
        <p14:creationId xmlns:p14="http://schemas.microsoft.com/office/powerpoint/2010/main" val="34621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Windows Presentation Form (WPF)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l-GR" dirty="0"/>
              <a:t>Η ανάπτυξη είναι πιο αποδοτική διότι οι σχεδιαστές μπορούν να δουλεύουν το κομμάτι της εμφάνισης ενώ παράλληλα οι προγραμματιστές να δημιουργούν το λειτουργικό μέρος της εφαρμογής.</a:t>
            </a:r>
          </a:p>
          <a:p>
            <a:pPr lvl="0"/>
            <a:r>
              <a:rPr lang="el-GR" dirty="0"/>
              <a:t>Μειώνονται τα κόστη ανάπτυξης και συντήρησης διότι ο κώδικας της εμφάνισης δεν είναι ενοποιημένος με τον κώδικα των λειτουργιών της εφαρμογής.</a:t>
            </a:r>
          </a:p>
          <a:p>
            <a:pPr lvl="0"/>
            <a:r>
              <a:rPr lang="el-GR" dirty="0"/>
              <a:t>Μπορούν να χρησιμοποιηθούν διάφορα σχεδιαστικά εργαλεία για την συγγραφή της γλώσσας </a:t>
            </a:r>
            <a:r>
              <a:rPr lang="en-US" dirty="0"/>
              <a:t>XAML</a:t>
            </a:r>
            <a:r>
              <a:rPr lang="el-GR" dirty="0"/>
              <a:t> για εφαρμογές με μεγαλύτερες απαιτήσεις. Για παράδειγμα ένα τέτοιο εργαλείο είναι το </a:t>
            </a:r>
            <a:r>
              <a:rPr lang="en-US" dirty="0"/>
              <a:t>Microsoft Expression Blend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Οι εφαρμογές </a:t>
            </a:r>
            <a:r>
              <a:rPr lang="en-US" dirty="0"/>
              <a:t>WPF</a:t>
            </a:r>
            <a:r>
              <a:rPr lang="el-GR" dirty="0"/>
              <a:t> μπορούν πολύ εύκολα να διαμορφωθούν έτσι ώστε να χρησιμοποιούνται σε διάφορους τόπους με διαφορετικές γλώσσες(</a:t>
            </a:r>
            <a:r>
              <a:rPr lang="en-US" dirty="0"/>
              <a:t>Globalization</a:t>
            </a:r>
            <a:r>
              <a:rPr lang="el-GR" dirty="0"/>
              <a:t> και </a:t>
            </a:r>
            <a:r>
              <a:rPr lang="en-US" dirty="0"/>
              <a:t>Localization</a:t>
            </a:r>
            <a:r>
              <a:rPr lang="el-GR" dirty="0"/>
              <a:t>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99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843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Διαχείριση κωδικών (Συνέχεια)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568" y="1347537"/>
            <a:ext cx="8013032" cy="5093368"/>
          </a:xfrm>
        </p:spPr>
      </p:pic>
    </p:spTree>
    <p:extLst>
      <p:ext uri="{BB962C8B-B14F-4D97-AF65-F5344CB8AC3E}">
        <p14:creationId xmlns:p14="http://schemas.microsoft.com/office/powerpoint/2010/main" val="11355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Εμφάνιση λίστας ομολόγων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873" y="1274762"/>
            <a:ext cx="8863263" cy="5126037"/>
          </a:xfrm>
        </p:spPr>
      </p:pic>
    </p:spTree>
    <p:extLst>
      <p:ext uri="{BB962C8B-B14F-4D97-AF65-F5344CB8AC3E}">
        <p14:creationId xmlns:p14="http://schemas.microsoft.com/office/powerpoint/2010/main" val="320434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Παράδειγμα κώδικα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&lt;Window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xmlns</a:t>
            </a:r>
            <a:r>
              <a:rPr lang="en-US" dirty="0"/>
              <a:t>="http://schemas.microsoft.com/</a:t>
            </a:r>
            <a:r>
              <a:rPr lang="en-US" dirty="0" err="1"/>
              <a:t>winfx</a:t>
            </a:r>
            <a:r>
              <a:rPr lang="en-US" dirty="0"/>
              <a:t>/2006/</a:t>
            </a:r>
            <a:r>
              <a:rPr lang="en-US" dirty="0" err="1"/>
              <a:t>xaml</a:t>
            </a:r>
            <a:r>
              <a:rPr lang="en-US" dirty="0"/>
              <a:t>/presentation"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Title="Window with Button"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  Width="250" Height="100</a:t>
            </a:r>
            <a:r>
              <a:rPr lang="en-US" dirty="0" smtClean="0"/>
              <a:t>"&gt;</a:t>
            </a:r>
            <a:r>
              <a:rPr lang="en-US" dirty="0"/>
              <a:t> 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l-GR" dirty="0"/>
              <a:t>&lt;!—Προσθέτει το κουμπί στο παράθυρο --&gt;</a:t>
            </a:r>
          </a:p>
          <a:p>
            <a:pPr marL="0" indent="0">
              <a:buNone/>
            </a:pPr>
            <a:r>
              <a:rPr lang="el-GR" dirty="0"/>
              <a:t>  </a:t>
            </a:r>
            <a:r>
              <a:rPr lang="en-US" dirty="0"/>
              <a:t>&lt;Button Name="button"&gt;Click Me!&lt;/Button</a:t>
            </a:r>
            <a:r>
              <a:rPr lang="en-US" dirty="0" smtClean="0"/>
              <a:t>&gt;</a:t>
            </a:r>
            <a:r>
              <a:rPr lang="en-US" dirty="0"/>
              <a:t> 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&lt;/Window&gt;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207610"/>
            <a:ext cx="2391109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15" y="328863"/>
            <a:ext cx="113337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</a:t>
            </a:r>
            <a:r>
              <a:rPr lang="en-US" dirty="0" err="1"/>
              <a:t>System.Windows</a:t>
            </a:r>
            <a:r>
              <a:rPr lang="en-US" dirty="0"/>
              <a:t>; // Window, </a:t>
            </a:r>
            <a:r>
              <a:rPr lang="en-US" dirty="0" err="1"/>
              <a:t>RoutedEventArgs</a:t>
            </a:r>
            <a:r>
              <a:rPr lang="en-US" dirty="0"/>
              <a:t>, </a:t>
            </a:r>
            <a:r>
              <a:rPr lang="en-US" dirty="0" err="1"/>
              <a:t>MessageBox</a:t>
            </a:r>
            <a:r>
              <a:rPr lang="en-US" dirty="0"/>
              <a:t> </a:t>
            </a:r>
            <a:endParaRPr lang="el-GR" dirty="0"/>
          </a:p>
          <a:p>
            <a:r>
              <a:rPr lang="en-US" dirty="0"/>
              <a:t> </a:t>
            </a:r>
            <a:endParaRPr lang="el-GR" dirty="0"/>
          </a:p>
          <a:p>
            <a:r>
              <a:rPr lang="en-US" dirty="0"/>
              <a:t>namespace </a:t>
            </a:r>
            <a:r>
              <a:rPr lang="en-US" dirty="0" err="1"/>
              <a:t>SDKSample</a:t>
            </a:r>
            <a:endParaRPr lang="el-GR" dirty="0"/>
          </a:p>
          <a:p>
            <a:r>
              <a:rPr lang="en-US" dirty="0"/>
              <a:t>{</a:t>
            </a:r>
            <a:endParaRPr lang="el-GR" dirty="0"/>
          </a:p>
          <a:p>
            <a:r>
              <a:rPr lang="en-US" dirty="0"/>
              <a:t>    public partial class </a:t>
            </a:r>
            <a:r>
              <a:rPr lang="en-US" dirty="0" err="1"/>
              <a:t>AWindow</a:t>
            </a:r>
            <a:r>
              <a:rPr lang="en-US" dirty="0"/>
              <a:t> : Window</a:t>
            </a:r>
            <a:endParaRPr lang="el-GR" dirty="0"/>
          </a:p>
          <a:p>
            <a:r>
              <a:rPr lang="en-US" dirty="0"/>
              <a:t>    {</a:t>
            </a:r>
            <a:endParaRPr lang="el-GR" dirty="0"/>
          </a:p>
          <a:p>
            <a:r>
              <a:rPr lang="en-US" dirty="0"/>
              <a:t>        public </a:t>
            </a:r>
            <a:r>
              <a:rPr lang="en-US" dirty="0" err="1"/>
              <a:t>AWindow</a:t>
            </a:r>
            <a:r>
              <a:rPr lang="el-GR" dirty="0"/>
              <a:t>()</a:t>
            </a:r>
          </a:p>
          <a:p>
            <a:r>
              <a:rPr lang="el-GR" dirty="0"/>
              <a:t>        {</a:t>
            </a:r>
          </a:p>
          <a:p>
            <a:r>
              <a:rPr lang="el-GR" dirty="0"/>
              <a:t> </a:t>
            </a:r>
            <a:r>
              <a:rPr lang="el-GR" dirty="0" smtClean="0"/>
              <a:t>    // </a:t>
            </a:r>
            <a:r>
              <a:rPr lang="el-GR" dirty="0" err="1"/>
              <a:t>Αρχικοποιεί</a:t>
            </a:r>
            <a:r>
              <a:rPr lang="el-GR" dirty="0"/>
              <a:t> το στοιχείο (</a:t>
            </a:r>
            <a:r>
              <a:rPr lang="en-US" dirty="0"/>
              <a:t>Component</a:t>
            </a:r>
            <a:r>
              <a:rPr lang="el-GR" dirty="0"/>
              <a:t>), καλώντας τη συνάρτηση αυτή</a:t>
            </a:r>
          </a:p>
          <a:p>
            <a:r>
              <a:rPr lang="el-GR" dirty="0"/>
              <a:t> </a:t>
            </a:r>
            <a:r>
              <a:rPr lang="el-GR" dirty="0" smtClean="0"/>
              <a:t>  // </a:t>
            </a:r>
            <a:r>
              <a:rPr lang="el-GR" dirty="0"/>
              <a:t>γίνεται η σύνδεση της </a:t>
            </a:r>
            <a:r>
              <a:rPr lang="el-GR" dirty="0" err="1"/>
              <a:t>διεπαφής</a:t>
            </a:r>
            <a:r>
              <a:rPr lang="el-GR" dirty="0"/>
              <a:t> με την κλάση, ορίζοντας τις ιδιότητες      </a:t>
            </a:r>
            <a:endParaRPr lang="el-GR" dirty="0" smtClean="0"/>
          </a:p>
          <a:p>
            <a:r>
              <a:rPr lang="el-GR" dirty="0" smtClean="0"/>
              <a:t>  </a:t>
            </a:r>
            <a:r>
              <a:rPr lang="el-GR" dirty="0"/>
              <a:t>//(</a:t>
            </a:r>
            <a:r>
              <a:rPr lang="en-US" dirty="0"/>
              <a:t>Properties</a:t>
            </a:r>
            <a:r>
              <a:rPr lang="el-GR" dirty="0"/>
              <a:t>) και τις μεθόδους (</a:t>
            </a:r>
            <a:r>
              <a:rPr lang="en-US" dirty="0"/>
              <a:t>Events</a:t>
            </a:r>
            <a:r>
              <a:rPr lang="el-GR" dirty="0"/>
              <a:t>) της.</a:t>
            </a:r>
          </a:p>
          <a:p>
            <a:r>
              <a:rPr lang="el-GR" dirty="0"/>
              <a:t>            </a:t>
            </a:r>
            <a:r>
              <a:rPr lang="en-US" dirty="0" err="1"/>
              <a:t>InitializeComponent</a:t>
            </a:r>
            <a:r>
              <a:rPr lang="en-US" dirty="0"/>
              <a:t>();</a:t>
            </a:r>
            <a:endParaRPr lang="el-GR" dirty="0"/>
          </a:p>
          <a:p>
            <a:r>
              <a:rPr lang="en-US" dirty="0"/>
              <a:t>        }</a:t>
            </a:r>
            <a:endParaRPr lang="el-GR" dirty="0"/>
          </a:p>
          <a:p>
            <a:r>
              <a:rPr lang="en-US" dirty="0"/>
              <a:t> </a:t>
            </a:r>
            <a:endParaRPr lang="el-GR" dirty="0"/>
          </a:p>
          <a:p>
            <a:r>
              <a:rPr lang="en-US" dirty="0"/>
              <a:t>        void </a:t>
            </a:r>
            <a:r>
              <a:rPr lang="en-US" dirty="0" err="1"/>
              <a:t>button_Click</a:t>
            </a:r>
            <a:r>
              <a:rPr lang="en-US" dirty="0"/>
              <a:t>(object sender, </a:t>
            </a:r>
            <a:r>
              <a:rPr lang="en-US" dirty="0" err="1"/>
              <a:t>RoutedEventArgs</a:t>
            </a:r>
            <a:r>
              <a:rPr lang="en-US" dirty="0"/>
              <a:t> e)</a:t>
            </a:r>
            <a:endParaRPr lang="el-GR" dirty="0"/>
          </a:p>
          <a:p>
            <a:r>
              <a:rPr lang="en-US" dirty="0"/>
              <a:t>        </a:t>
            </a:r>
            <a:r>
              <a:rPr lang="el-GR" dirty="0"/>
              <a:t>{</a:t>
            </a:r>
          </a:p>
          <a:p>
            <a:r>
              <a:rPr lang="el-GR" dirty="0"/>
              <a:t>            // Εμφάνιση πλαισίου κειμένου όταν πατάς το κουμπί</a:t>
            </a:r>
          </a:p>
          <a:p>
            <a:r>
              <a:rPr lang="el-GR" dirty="0"/>
              <a:t>            </a:t>
            </a:r>
            <a:r>
              <a:rPr lang="en-US" dirty="0" err="1"/>
              <a:t>MessageBox.Show</a:t>
            </a:r>
            <a:r>
              <a:rPr lang="en-US" dirty="0"/>
              <a:t>("Hello, Windows Presentation Foundation!");</a:t>
            </a:r>
            <a:endParaRPr lang="el-GR" dirty="0"/>
          </a:p>
          <a:p>
            <a:r>
              <a:rPr lang="en-US" dirty="0"/>
              <a:t>        }</a:t>
            </a:r>
            <a:endParaRPr lang="el-GR" dirty="0"/>
          </a:p>
          <a:p>
            <a:r>
              <a:rPr lang="en-US" dirty="0"/>
              <a:t>    }</a:t>
            </a:r>
            <a:endParaRPr lang="el-GR" dirty="0"/>
          </a:p>
          <a:p>
            <a:r>
              <a:rPr lang="en-US" dirty="0"/>
              <a:t>}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29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949"/>
          </a:xfrm>
        </p:spPr>
        <p:txBody>
          <a:bodyPr/>
          <a:lstStyle/>
          <a:p>
            <a:r>
              <a:rPr lang="el-GR" dirty="0" smtClean="0"/>
              <a:t>Τελικό αποτέλεσμα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244" y="2383656"/>
            <a:ext cx="4525006" cy="2048161"/>
          </a:xfrm>
        </p:spPr>
      </p:pic>
    </p:spTree>
    <p:extLst>
      <p:ext uri="{BB962C8B-B14F-4D97-AF65-F5344CB8AC3E}">
        <p14:creationId xmlns:p14="http://schemas.microsoft.com/office/powerpoint/2010/main" val="10227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Model View </a:t>
            </a:r>
            <a:r>
              <a:rPr lang="en-US" dirty="0" err="1" smtClean="0">
                <a:solidFill>
                  <a:srgbClr val="0070C0"/>
                </a:solidFill>
              </a:rPr>
              <a:t>ViewModel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Μοντέλο (</a:t>
            </a:r>
            <a:r>
              <a:rPr lang="en-US" b="1" dirty="0"/>
              <a:t>Model</a:t>
            </a:r>
            <a:r>
              <a:rPr lang="el-GR" b="1" dirty="0"/>
              <a:t>): </a:t>
            </a:r>
            <a:r>
              <a:rPr lang="el-GR" dirty="0"/>
              <a:t>Το μοντέλο περιέχει όλη την λογική του προγράμματος είτε αυτή είναι ορισμένη με </a:t>
            </a:r>
            <a:r>
              <a:rPr lang="el-GR" dirty="0" err="1"/>
              <a:t>αντικέιμενα</a:t>
            </a:r>
            <a:r>
              <a:rPr lang="el-GR" dirty="0"/>
              <a:t> (</a:t>
            </a:r>
            <a:r>
              <a:rPr lang="en-US" dirty="0"/>
              <a:t>object</a:t>
            </a:r>
            <a:r>
              <a:rPr lang="el-GR" dirty="0"/>
              <a:t>-</a:t>
            </a:r>
            <a:r>
              <a:rPr lang="en-US" dirty="0"/>
              <a:t>oriented approach</a:t>
            </a:r>
            <a:r>
              <a:rPr lang="el-GR" dirty="0"/>
              <a:t>) είτε με καθαρά δεδομένα (</a:t>
            </a:r>
            <a:r>
              <a:rPr lang="en-US" dirty="0"/>
              <a:t>data</a:t>
            </a:r>
            <a:r>
              <a:rPr lang="el-GR" dirty="0"/>
              <a:t>-</a:t>
            </a:r>
            <a:r>
              <a:rPr lang="en-US" dirty="0"/>
              <a:t>centric approach</a:t>
            </a:r>
            <a:r>
              <a:rPr lang="el-GR" dirty="0" smtClean="0"/>
              <a:t>)</a:t>
            </a:r>
            <a:endParaRPr lang="en-US" dirty="0" smtClean="0"/>
          </a:p>
          <a:p>
            <a:pPr lvl="0"/>
            <a:r>
              <a:rPr lang="el-GR" b="1" dirty="0"/>
              <a:t>Όψη (</a:t>
            </a:r>
            <a:r>
              <a:rPr lang="en-US" b="1" dirty="0"/>
              <a:t>View</a:t>
            </a:r>
            <a:r>
              <a:rPr lang="el-GR" b="1" dirty="0"/>
              <a:t>): </a:t>
            </a:r>
            <a:r>
              <a:rPr lang="el-GR" dirty="0"/>
              <a:t>Όψεις είναι όλα τα γραφικά στοιχεία της εφαρμογής μας (τα πλαίσια, τα κουμπιά κτλ.)</a:t>
            </a:r>
          </a:p>
          <a:p>
            <a:pPr lvl="0"/>
            <a:r>
              <a:rPr lang="el-GR" b="1" dirty="0"/>
              <a:t>Όψη Μοντέλο (</a:t>
            </a:r>
            <a:r>
              <a:rPr lang="en-US" b="1" dirty="0"/>
              <a:t>View Model</a:t>
            </a:r>
            <a:r>
              <a:rPr lang="el-GR" b="1" dirty="0"/>
              <a:t>): </a:t>
            </a:r>
            <a:r>
              <a:rPr lang="el-GR" dirty="0"/>
              <a:t>Το </a:t>
            </a:r>
            <a:r>
              <a:rPr lang="en-US" dirty="0"/>
              <a:t>View Model </a:t>
            </a:r>
            <a:r>
              <a:rPr lang="el-GR" dirty="0"/>
              <a:t>υλοποιεί την λογική του μοντέλου (</a:t>
            </a:r>
            <a:r>
              <a:rPr lang="en-US" dirty="0"/>
              <a:t>Model</a:t>
            </a:r>
            <a:r>
              <a:rPr lang="el-GR" dirty="0"/>
              <a:t>) έτσι ώστε να μπορεί να χρησιμοποιηθεί από τις όψεις (</a:t>
            </a:r>
            <a:r>
              <a:rPr lang="en-US" dirty="0"/>
              <a:t>views</a:t>
            </a:r>
            <a:r>
              <a:rPr lang="el-GR" dirty="0"/>
              <a:t>). Λειτουργεί σαν γέφυρα μεταξύ μοντέλου και όψεων, μετατρέπει τις πληροφορίες του μοντέλου σε πληροφορίες για τις όψεις και επίσης μεταβιβάζει εντολές (</a:t>
            </a:r>
            <a:r>
              <a:rPr lang="en-US" dirty="0"/>
              <a:t>commands</a:t>
            </a:r>
            <a:r>
              <a:rPr lang="el-GR" dirty="0"/>
              <a:t>) από τις όψεις στο μοντέλο.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82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Data Binding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 το </a:t>
            </a:r>
            <a:r>
              <a:rPr lang="en-US" dirty="0"/>
              <a:t>data binding </a:t>
            </a:r>
            <a:r>
              <a:rPr lang="el-GR" dirty="0"/>
              <a:t>μπορούμε να συνδέσουμε στοιχεία των όψεων απευθείας με πηγές δεδομένων (</a:t>
            </a:r>
            <a:r>
              <a:rPr lang="en-US" dirty="0"/>
              <a:t>data sources</a:t>
            </a:r>
            <a:r>
              <a:rPr lang="el-GR" dirty="0"/>
              <a:t>), πχ. Να έχουμε ένα </a:t>
            </a:r>
            <a:r>
              <a:rPr lang="en-US" dirty="0"/>
              <a:t>textbox </a:t>
            </a:r>
            <a:r>
              <a:rPr lang="el-GR" dirty="0"/>
              <a:t>να παίρνει τιμή απευθείας από μια πηγή του μοντέλου, και αυτό το ορίζουμε απλά στον κώδικα </a:t>
            </a:r>
            <a:r>
              <a:rPr lang="en-US" dirty="0"/>
              <a:t>XAML </a:t>
            </a:r>
            <a:r>
              <a:rPr lang="el-GR" dirty="0"/>
              <a:t>του γραφικού στοιχείου χωρίς να βάλουμε κώδικα πίσω από την όψη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l-GR" b="1" dirty="0"/>
              <a:t>Παράδειγμα κώδικα </a:t>
            </a:r>
            <a:r>
              <a:rPr lang="en-US" b="1" dirty="0"/>
              <a:t>data binding</a:t>
            </a:r>
            <a:r>
              <a:rPr lang="el-GR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TextBox</a:t>
            </a:r>
            <a:r>
              <a:rPr lang="en-US" dirty="0"/>
              <a:t> </a:t>
            </a:r>
            <a:r>
              <a:rPr lang="en-US" dirty="0" err="1"/>
              <a:t>Grid.Row</a:t>
            </a:r>
            <a:r>
              <a:rPr lang="en-US" dirty="0"/>
              <a:t>="1" </a:t>
            </a:r>
            <a:r>
              <a:rPr lang="en-US" dirty="0" err="1"/>
              <a:t>Grid.Column</a:t>
            </a:r>
            <a:r>
              <a:rPr lang="en-US" dirty="0"/>
              <a:t>="1" Text="{</a:t>
            </a:r>
            <a:r>
              <a:rPr lang="en-US" b="1" dirty="0">
                <a:solidFill>
                  <a:srgbClr val="FF0000"/>
                </a:solidFill>
              </a:rPr>
              <a:t>Binding Path</a:t>
            </a:r>
            <a:r>
              <a:rPr lang="en-US" dirty="0"/>
              <a:t>=</a:t>
            </a:r>
            <a:r>
              <a:rPr lang="en-US" dirty="0" err="1"/>
              <a:t>Feed.Link.AbsoluteUri</a:t>
            </a:r>
            <a:r>
              <a:rPr lang="en-US" dirty="0"/>
              <a:t>, Mode=</a:t>
            </a:r>
            <a:r>
              <a:rPr lang="en-US" dirty="0" err="1"/>
              <a:t>OneWay</a:t>
            </a:r>
            <a:r>
              <a:rPr lang="en-US" dirty="0"/>
              <a:t>}" /&gt;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937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1937</Words>
  <Application>Microsoft Office PowerPoint</Application>
  <PresentationFormat>Ευρεία οθόνη</PresentationFormat>
  <Paragraphs>267</Paragraphs>
  <Slides>41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Θέμα του Office</vt:lpstr>
      <vt:lpstr>Μηχανογράφηση χρηματιστηριακού γραφείου για διαχείριση ομολόγων</vt:lpstr>
      <vt:lpstr>Εισαγωγή</vt:lpstr>
      <vt:lpstr>Τεχνολογίες που χρησιμοποιήθηκαν</vt:lpstr>
      <vt:lpstr>Windows Presentation Form (WPF)</vt:lpstr>
      <vt:lpstr>Παράδειγμα κώδικα</vt:lpstr>
      <vt:lpstr>Παρουσίαση του PowerPoint</vt:lpstr>
      <vt:lpstr>Τελικό αποτέλεσμα</vt:lpstr>
      <vt:lpstr>Model View ViewModel</vt:lpstr>
      <vt:lpstr>Data Binding</vt:lpstr>
      <vt:lpstr>Commanding</vt:lpstr>
      <vt:lpstr>Commanding (Συνεχεια)</vt:lpstr>
      <vt:lpstr>Templating</vt:lpstr>
      <vt:lpstr>Παραδείγματα Templating</vt:lpstr>
      <vt:lpstr>Διάγραμμα MVVM</vt:lpstr>
      <vt:lpstr>Επεξήγηση Διαγράμματος</vt:lpstr>
      <vt:lpstr>Επεξήγηση Διαγράμματος (Συνέχεια)</vt:lpstr>
      <vt:lpstr>Entity Framework (EF)</vt:lpstr>
      <vt:lpstr>Entity Framework (EF) (Συνέχεια)</vt:lpstr>
      <vt:lpstr>Ανάλυση εφαρμογής</vt:lpstr>
      <vt:lpstr>Πελατολόγιο</vt:lpstr>
      <vt:lpstr>Πελατολόγιο (Συνέχεια)</vt:lpstr>
      <vt:lpstr>Πελατολόγιο (Συνέχεια)</vt:lpstr>
      <vt:lpstr>Πελατολόγιο (Συνέχεια)</vt:lpstr>
      <vt:lpstr>Πελατολόγιο (Συνέχεια)</vt:lpstr>
      <vt:lpstr>Πελατολόγιο (Συνέχεια)</vt:lpstr>
      <vt:lpstr>Διαχειριστής κωδικών</vt:lpstr>
      <vt:lpstr>Διαχειριστής κωδικών (Συνέχεια)</vt:lpstr>
      <vt:lpstr>Διαχειριστής κωδικών (Συνέχεια)</vt:lpstr>
      <vt:lpstr>Διαχειριστής κωδικών (Συνέχεια)</vt:lpstr>
      <vt:lpstr>Διαχειριστής κωδικών (Συνέχεια)</vt:lpstr>
      <vt:lpstr>Εμφάνιση ομολόγων</vt:lpstr>
      <vt:lpstr>Εμφάνιση ομολόγων (Συνέχεια)</vt:lpstr>
      <vt:lpstr>Εμφάνιση ομολόγων (Συνέχεια)</vt:lpstr>
      <vt:lpstr>Εμφάνιση ομολόγων (Συνέχεια)</vt:lpstr>
      <vt:lpstr>Εμφάνιση ομολόγων (Συνέχεια)</vt:lpstr>
      <vt:lpstr>Παρουσίαση διεπαφής εφαρμογής</vt:lpstr>
      <vt:lpstr>Πελατολόγιο</vt:lpstr>
      <vt:lpstr>Πελατολόγιο (Συνέχεια)</vt:lpstr>
      <vt:lpstr>Διαχείριση κωδικών</vt:lpstr>
      <vt:lpstr>Διαχείριση κωδικών (Συνέχεια)</vt:lpstr>
      <vt:lpstr>Εμφάνιση λίστας ομολόγων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Μηχανογράφηση χρηματιστηριακού γραφείου για διαχείριση ομολόγων</dc:title>
  <dc:creator>Pavlos Parcharidis</dc:creator>
  <cp:lastModifiedBy>Pavlos Parcharidis</cp:lastModifiedBy>
  <cp:revision>27</cp:revision>
  <dcterms:created xsi:type="dcterms:W3CDTF">2014-12-14T15:58:44Z</dcterms:created>
  <dcterms:modified xsi:type="dcterms:W3CDTF">2014-12-17T13:44:26Z</dcterms:modified>
</cp:coreProperties>
</file>